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38"/>
  </p:notesMasterIdLst>
  <p:handoutMasterIdLst>
    <p:handoutMasterId r:id="rId139"/>
  </p:handoutMasterIdLst>
  <p:sldIdLst>
    <p:sldId id="315" r:id="rId3"/>
    <p:sldId id="495" r:id="rId4"/>
    <p:sldId id="321" r:id="rId5"/>
    <p:sldId id="477" r:id="rId6"/>
    <p:sldId id="322" r:id="rId7"/>
    <p:sldId id="402" r:id="rId8"/>
    <p:sldId id="403" r:id="rId9"/>
    <p:sldId id="404" r:id="rId10"/>
    <p:sldId id="405" r:id="rId11"/>
    <p:sldId id="406" r:id="rId12"/>
    <p:sldId id="468" r:id="rId13"/>
    <p:sldId id="407" r:id="rId14"/>
    <p:sldId id="323" r:id="rId15"/>
    <p:sldId id="324" r:id="rId16"/>
    <p:sldId id="408" r:id="rId17"/>
    <p:sldId id="325" r:id="rId18"/>
    <p:sldId id="326" r:id="rId19"/>
    <p:sldId id="490" r:id="rId20"/>
    <p:sldId id="327" r:id="rId21"/>
    <p:sldId id="464" r:id="rId22"/>
    <p:sldId id="331" r:id="rId23"/>
    <p:sldId id="463" r:id="rId24"/>
    <p:sldId id="469" r:id="rId25"/>
    <p:sldId id="491" r:id="rId26"/>
    <p:sldId id="496" r:id="rId27"/>
    <p:sldId id="332" r:id="rId28"/>
    <p:sldId id="334" r:id="rId29"/>
    <p:sldId id="333" r:id="rId30"/>
    <p:sldId id="466" r:id="rId31"/>
    <p:sldId id="446" r:id="rId32"/>
    <p:sldId id="447" r:id="rId33"/>
    <p:sldId id="448" r:id="rId34"/>
    <p:sldId id="449" r:id="rId35"/>
    <p:sldId id="453" r:id="rId36"/>
    <p:sldId id="456" r:id="rId37"/>
    <p:sldId id="455" r:id="rId38"/>
    <p:sldId id="335" r:id="rId39"/>
    <p:sldId id="419" r:id="rId40"/>
    <p:sldId id="420" r:id="rId41"/>
    <p:sldId id="421" r:id="rId42"/>
    <p:sldId id="422" r:id="rId43"/>
    <p:sldId id="423" r:id="rId44"/>
    <p:sldId id="424" r:id="rId45"/>
    <p:sldId id="473" r:id="rId46"/>
    <p:sldId id="481" r:id="rId47"/>
    <p:sldId id="425" r:id="rId48"/>
    <p:sldId id="426" r:id="rId49"/>
    <p:sldId id="344" r:id="rId50"/>
    <p:sldId id="345" r:id="rId51"/>
    <p:sldId id="347" r:id="rId52"/>
    <p:sldId id="348" r:id="rId53"/>
    <p:sldId id="460" r:id="rId54"/>
    <p:sldId id="427" r:id="rId55"/>
    <p:sldId id="479" r:id="rId56"/>
    <p:sldId id="450" r:id="rId57"/>
    <p:sldId id="428" r:id="rId58"/>
    <p:sldId id="342" r:id="rId59"/>
    <p:sldId id="472" r:id="rId60"/>
    <p:sldId id="480" r:id="rId61"/>
    <p:sldId id="349" r:id="rId62"/>
    <p:sldId id="409" r:id="rId63"/>
    <p:sldId id="410" r:id="rId64"/>
    <p:sldId id="411" r:id="rId65"/>
    <p:sldId id="412" r:id="rId66"/>
    <p:sldId id="413" r:id="rId67"/>
    <p:sldId id="414" r:id="rId68"/>
    <p:sldId id="415" r:id="rId69"/>
    <p:sldId id="417" r:id="rId70"/>
    <p:sldId id="416" r:id="rId71"/>
    <p:sldId id="429" r:id="rId72"/>
    <p:sldId id="418" r:id="rId73"/>
    <p:sldId id="431" r:id="rId74"/>
    <p:sldId id="435" r:id="rId75"/>
    <p:sldId id="436" r:id="rId76"/>
    <p:sldId id="437" r:id="rId77"/>
    <p:sldId id="485" r:id="rId78"/>
    <p:sldId id="438" r:id="rId79"/>
    <p:sldId id="439" r:id="rId80"/>
    <p:sldId id="457" r:id="rId81"/>
    <p:sldId id="458" r:id="rId82"/>
    <p:sldId id="440" r:id="rId83"/>
    <p:sldId id="442" r:id="rId84"/>
    <p:sldId id="443" r:id="rId85"/>
    <p:sldId id="357" r:id="rId86"/>
    <p:sldId id="482" r:id="rId87"/>
    <p:sldId id="483" r:id="rId88"/>
    <p:sldId id="484" r:id="rId89"/>
    <p:sldId id="486" r:id="rId90"/>
    <p:sldId id="461" r:id="rId91"/>
    <p:sldId id="358" r:id="rId92"/>
    <p:sldId id="359" r:id="rId93"/>
    <p:sldId id="361" r:id="rId94"/>
    <p:sldId id="487" r:id="rId95"/>
    <p:sldId id="492" r:id="rId96"/>
    <p:sldId id="362" r:id="rId97"/>
    <p:sldId id="363" r:id="rId98"/>
    <p:sldId id="474" r:id="rId99"/>
    <p:sldId id="364" r:id="rId100"/>
    <p:sldId id="365" r:id="rId101"/>
    <p:sldId id="493" r:id="rId102"/>
    <p:sldId id="366" r:id="rId103"/>
    <p:sldId id="369" r:id="rId104"/>
    <p:sldId id="371" r:id="rId105"/>
    <p:sldId id="462" r:id="rId106"/>
    <p:sldId id="373" r:id="rId107"/>
    <p:sldId id="374" r:id="rId108"/>
    <p:sldId id="375" r:id="rId109"/>
    <p:sldId id="475" r:id="rId110"/>
    <p:sldId id="376" r:id="rId111"/>
    <p:sldId id="377" r:id="rId112"/>
    <p:sldId id="378" r:id="rId113"/>
    <p:sldId id="379" r:id="rId114"/>
    <p:sldId id="382" r:id="rId115"/>
    <p:sldId id="380" r:id="rId116"/>
    <p:sldId id="381" r:id="rId117"/>
    <p:sldId id="488" r:id="rId118"/>
    <p:sldId id="383" r:id="rId119"/>
    <p:sldId id="384" r:id="rId120"/>
    <p:sldId id="385" r:id="rId121"/>
    <p:sldId id="386" r:id="rId122"/>
    <p:sldId id="387" r:id="rId123"/>
    <p:sldId id="388" r:id="rId124"/>
    <p:sldId id="451" r:id="rId125"/>
    <p:sldId id="494" r:id="rId126"/>
    <p:sldId id="395" r:id="rId127"/>
    <p:sldId id="396" r:id="rId128"/>
    <p:sldId id="397" r:id="rId129"/>
    <p:sldId id="399" r:id="rId130"/>
    <p:sldId id="400" r:id="rId131"/>
    <p:sldId id="489" r:id="rId132"/>
    <p:sldId id="476" r:id="rId133"/>
    <p:sldId id="398" r:id="rId134"/>
    <p:sldId id="401" r:id="rId135"/>
    <p:sldId id="444" r:id="rId136"/>
    <p:sldId id="445" r:id="rId13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00"/>
    <a:srgbClr val="FF9900"/>
    <a:srgbClr val="0000FF"/>
    <a:srgbClr val="D2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9" autoAdjust="0"/>
    <p:restoredTop sz="89335" autoAdjust="0"/>
  </p:normalViewPr>
  <p:slideViewPr>
    <p:cSldViewPr>
      <p:cViewPr varScale="1">
        <p:scale>
          <a:sx n="104" d="100"/>
          <a:sy n="104" d="100"/>
        </p:scale>
        <p:origin x="1572" y="102"/>
      </p:cViewPr>
      <p:guideLst>
        <p:guide orient="horz" pos="2112"/>
        <p:guide pos="2880"/>
      </p:guideLst>
    </p:cSldViewPr>
  </p:slideViewPr>
  <p:notesTextViewPr>
    <p:cViewPr>
      <p:scale>
        <a:sx n="3" d="2"/>
        <a:sy n="3" d="2"/>
      </p:scale>
      <p:origin x="0" y="0"/>
    </p:cViewPr>
  </p:notesTextViewPr>
  <p:sorterViewPr>
    <p:cViewPr>
      <p:scale>
        <a:sx n="100" d="100"/>
        <a:sy n="100" d="100"/>
      </p:scale>
      <p:origin x="0" y="-52037"/>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handoutMaster" Target="handoutMasters/handout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dirty="0">
              <a:latin typeface="Berlin Sans FB" pitchFamily="34" charset="0"/>
            </a:endParaRPr>
          </a:p>
        </p:txBody>
      </p:sp>
      <p:sp>
        <p:nvSpPr>
          <p:cNvPr id="6147" name="Rectangle 3"/>
          <p:cNvSpPr>
            <a:spLocks noGrp="1" noChangeArrowheads="1"/>
          </p:cNvSpPr>
          <p:nvPr>
            <p:ph type="dt" sz="quarter"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dirty="0">
              <a:latin typeface="Berlin Sans FB" pitchFamily="34" charset="0"/>
            </a:endParaRPr>
          </a:p>
        </p:txBody>
      </p:sp>
      <p:sp>
        <p:nvSpPr>
          <p:cNvPr id="6148" name="Rectangle 4"/>
          <p:cNvSpPr>
            <a:spLocks noGrp="1" noChangeArrowheads="1"/>
          </p:cNvSpPr>
          <p:nvPr>
            <p:ph type="ftr" sz="quarter" idx="2"/>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smtClean="0"/>
            </a:lvl1pPr>
          </a:lstStyle>
          <a:p>
            <a:pPr>
              <a:defRPr/>
            </a:pPr>
            <a:r>
              <a:rPr lang="en-US" dirty="0">
                <a:latin typeface="Berlin Sans FB" pitchFamily="34" charset="0"/>
              </a:rPr>
              <a:t>Psychology 7e in Modules</a:t>
            </a:r>
          </a:p>
        </p:txBody>
      </p:sp>
      <p:sp>
        <p:nvSpPr>
          <p:cNvPr id="6149" name="Rectangle 5"/>
          <p:cNvSpPr>
            <a:spLocks noGrp="1" noChangeArrowheads="1"/>
          </p:cNvSpPr>
          <p:nvPr>
            <p:ph type="sldNum" sz="quarter" idx="3"/>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smtClean="0"/>
            </a:lvl1pPr>
          </a:lstStyle>
          <a:p>
            <a:pPr>
              <a:defRPr/>
            </a:pPr>
            <a:fld id="{675ECD60-91F7-4D5D-9FAE-5A54F784F894}" type="slidenum">
              <a:rPr lang="en-US">
                <a:latin typeface="Berlin Sans FB" pitchFamily="34" charset="0"/>
              </a:rPr>
              <a:pPr>
                <a:defRPr/>
              </a:pPr>
              <a:t>‹#›</a:t>
            </a:fld>
            <a:endParaRPr lang="en-US" dirty="0">
              <a:latin typeface="Berlin Sans FB" pitchFamily="34" charset="0"/>
            </a:endParaRPr>
          </a:p>
        </p:txBody>
      </p:sp>
    </p:spTree>
    <p:extLst>
      <p:ext uri="{BB962C8B-B14F-4D97-AF65-F5344CB8AC3E}">
        <p14:creationId xmlns:p14="http://schemas.microsoft.com/office/powerpoint/2010/main" val="3229159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smtClean="0">
                <a:latin typeface="Berlin Sans FB" pitchFamily="34" charset="0"/>
              </a:defRPr>
            </a:lvl1pPr>
          </a:lstStyle>
          <a:p>
            <a:pPr>
              <a:defRPr/>
            </a:pPr>
            <a:endParaRPr lang="en-US" dirty="0"/>
          </a:p>
        </p:txBody>
      </p:sp>
      <p:sp>
        <p:nvSpPr>
          <p:cNvPr id="4099"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smtClean="0">
                <a:latin typeface="Berlin Sans FB" pitchFamily="34" charset="0"/>
              </a:defRPr>
            </a:lvl1pPr>
          </a:lstStyle>
          <a:p>
            <a:pPr>
              <a:defRPr/>
            </a:pPr>
            <a:endParaRPr lang="en-US" dirty="0"/>
          </a:p>
        </p:txBody>
      </p:sp>
      <p:sp>
        <p:nvSpPr>
          <p:cNvPr id="12698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smtClean="0">
                <a:latin typeface="Berlin Sans FB" pitchFamily="34" charset="0"/>
              </a:defRPr>
            </a:lvl1pPr>
          </a:lstStyle>
          <a:p>
            <a:pPr>
              <a:defRPr/>
            </a:pPr>
            <a:r>
              <a:rPr lang="en-US" dirty="0" smtClean="0"/>
              <a:t>Psychology 7e in Modules</a:t>
            </a:r>
            <a:endParaRPr lang="en-US" dirty="0"/>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smtClean="0">
                <a:latin typeface="Berlin Sans FB" pitchFamily="34" charset="0"/>
              </a:defRPr>
            </a:lvl1pPr>
          </a:lstStyle>
          <a:p>
            <a:pPr>
              <a:defRPr/>
            </a:pPr>
            <a:fld id="{702B5661-50AE-4287-9C55-2C270D22F557}" type="slidenum">
              <a:rPr lang="en-US" smtClean="0"/>
              <a:pPr>
                <a:defRPr/>
              </a:pPr>
              <a:t>‹#›</a:t>
            </a:fld>
            <a:endParaRPr lang="en-US" dirty="0"/>
          </a:p>
        </p:txBody>
      </p:sp>
    </p:spTree>
    <p:extLst>
      <p:ext uri="{BB962C8B-B14F-4D97-AF65-F5344CB8AC3E}">
        <p14:creationId xmlns:p14="http://schemas.microsoft.com/office/powerpoint/2010/main" val="236274063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Berlin Sans FB"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psychcentral.com/disorders/eating_disorders/"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psychcentral.com/disorders/anxiety/"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medterms.com/script/main/art.asp?articlekey=26212"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www.medicinenet.com/drowning/article.htm"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2800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56C6CC0C-C9F6-439B-BADF-40C600D0F3CB}" type="slidenum">
              <a:rPr lang="en-US">
                <a:latin typeface="Berlin Sans FB" pitchFamily="34" charset="0"/>
              </a:rPr>
              <a:pPr eaLnBrk="1" hangingPunct="1"/>
              <a:t>3</a:t>
            </a:fld>
            <a:endParaRPr lang="en-US" dirty="0">
              <a:latin typeface="Berlin Sans FB" pitchFamily="34" charset="0"/>
            </a:endParaRPr>
          </a:p>
        </p:txBody>
      </p:sp>
      <p:sp>
        <p:nvSpPr>
          <p:cNvPr id="128004" name="Rectangle 2"/>
          <p:cNvSpPr>
            <a:spLocks noGrp="1" noRot="1" noChangeAspect="1" noChangeArrowheads="1" noTextEdit="1"/>
          </p:cNvSpPr>
          <p:nvPr>
            <p:ph type="sldImg"/>
          </p:nvPr>
        </p:nvSpPr>
        <p:spPr>
          <a:xfrm>
            <a:off x="1179513" y="695325"/>
            <a:ext cx="4652962" cy="3489325"/>
          </a:xfrm>
          <a:ln/>
        </p:spPr>
      </p:sp>
      <p:sp>
        <p:nvSpPr>
          <p:cNvPr id="128005"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t>OBJECTIVE 47-1</a:t>
            </a:r>
            <a:r>
              <a:rPr lang="en-US" b="1" dirty="0" smtClean="0">
                <a:cs typeface="Arial" charset="0"/>
              </a:rPr>
              <a:t>| Identify criteria for judging whether behavior is psychologically disordered.</a:t>
            </a:r>
          </a:p>
          <a:p>
            <a:pPr eaLnBrk="1" hangingPunct="1"/>
            <a:endParaRPr lang="en-US" b="1" dirty="0" smtClean="0">
              <a:cs typeface="Arial" charset="0"/>
            </a:endParaRPr>
          </a:p>
          <a:p>
            <a:pPr eaLnBrk="1" hangingPunct="1"/>
            <a:r>
              <a:rPr lang="en-US" b="1" dirty="0" smtClean="0">
                <a:cs typeface="Arial" charset="0"/>
              </a:rPr>
              <a:t>The first problem is that psychologists must first decide exactly how to define disorder. How do you determine if there is something psychologically wrong or unhealthy about a person? How do you decide what's normal and what's abnormal?</a:t>
            </a:r>
          </a:p>
          <a:p>
            <a:pPr eaLnBrk="1" hangingPunct="1"/>
            <a:endParaRPr lang="en-US" b="1" dirty="0" smtClean="0">
              <a:cs typeface="Arial" charset="0"/>
            </a:endParaRPr>
          </a:p>
          <a:p>
            <a:pPr eaLnBrk="1" hangingPunct="1"/>
            <a:r>
              <a:rPr lang="en-US" b="1" dirty="0" smtClean="0">
                <a:cs typeface="Arial" charset="0"/>
              </a:rPr>
              <a:t>If you were to define disorder as something that lies outside of the statistical norm, then people who are considered exceptionally talented or gifted in a particular area would be regarded as abnormal. So rather than focus on actions that are considered outside of the normal statistically speaking, psychologists tend to concentrate on the results of those behaviors. Behaviors that are considered maladaptive and cause significant personal distress and interrupt daily functioning are more likely to be labeled as abnormal.</a:t>
            </a:r>
          </a:p>
        </p:txBody>
      </p:sp>
    </p:spTree>
    <p:extLst>
      <p:ext uri="{BB962C8B-B14F-4D97-AF65-F5344CB8AC3E}">
        <p14:creationId xmlns:p14="http://schemas.microsoft.com/office/powerpoint/2010/main" val="891073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Disorders outlined by DSM 5 are reliable thus diagnosis by different professional are similar.</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20</a:t>
            </a:fld>
            <a:endParaRPr lang="en-US" dirty="0"/>
          </a:p>
        </p:txBody>
      </p:sp>
    </p:spTree>
    <p:extLst>
      <p:ext uri="{BB962C8B-B14F-4D97-AF65-F5344CB8AC3E}">
        <p14:creationId xmlns:p14="http://schemas.microsoft.com/office/powerpoint/2010/main" val="2170064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fewer than 6 percent of American adults will have a severe mental illness in a given year, according to a 2005 study, many more—more than a quarter each year—will have some diagnosable mental disorder. That’s a lot of people. Almost 50 percent of Americans (46.4 percent to be exact) will have a diagnosable mental illness in their lifetimes, based on the previous edition, the DSM-IV. And the new manual will likely make it even "easier" to get a diagnosis.</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21</a:t>
            </a:fld>
            <a:endParaRPr lang="en-US" dirty="0"/>
          </a:p>
        </p:txBody>
      </p:sp>
    </p:spTree>
    <p:extLst>
      <p:ext uri="{BB962C8B-B14F-4D97-AF65-F5344CB8AC3E}">
        <p14:creationId xmlns:p14="http://schemas.microsoft.com/office/powerpoint/2010/main" val="3589635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23</a:t>
            </a:fld>
            <a:endParaRPr lang="en-US" dirty="0"/>
          </a:p>
        </p:txBody>
      </p:sp>
    </p:spTree>
    <p:extLst>
      <p:ext uri="{BB962C8B-B14F-4D97-AF65-F5344CB8AC3E}">
        <p14:creationId xmlns:p14="http://schemas.microsoft.com/office/powerpoint/2010/main" val="3423273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24</a:t>
            </a:fld>
            <a:endParaRPr lang="en-US" dirty="0"/>
          </a:p>
        </p:txBody>
      </p:sp>
    </p:spTree>
    <p:extLst>
      <p:ext uri="{BB962C8B-B14F-4D97-AF65-F5344CB8AC3E}">
        <p14:creationId xmlns:p14="http://schemas.microsoft.com/office/powerpoint/2010/main" val="184229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3107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272F12A0-89F7-46FD-82A9-15289DAC7960}" type="slidenum">
              <a:rPr lang="en-US">
                <a:latin typeface="Berlin Sans FB" pitchFamily="34" charset="0"/>
              </a:rPr>
              <a:pPr eaLnBrk="1" hangingPunct="1"/>
              <a:t>26</a:t>
            </a:fld>
            <a:endParaRPr lang="en-US" dirty="0">
              <a:latin typeface="Berlin Sans FB" pitchFamily="34" charset="0"/>
            </a:endParaRPr>
          </a:p>
        </p:txBody>
      </p:sp>
      <p:sp>
        <p:nvSpPr>
          <p:cNvPr id="131076" name="Rectangle 2"/>
          <p:cNvSpPr>
            <a:spLocks noGrp="1" noRot="1" noChangeAspect="1" noChangeArrowheads="1" noTextEdit="1"/>
          </p:cNvSpPr>
          <p:nvPr>
            <p:ph type="sldImg"/>
          </p:nvPr>
        </p:nvSpPr>
        <p:spPr>
          <a:xfrm>
            <a:off x="1179513" y="695325"/>
            <a:ext cx="4652962" cy="3489325"/>
          </a:xfrm>
          <a:ln/>
        </p:spPr>
      </p:sp>
      <p:sp>
        <p:nvSpPr>
          <p:cNvPr id="131077"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t>OBJECTIVE 47-4</a:t>
            </a:r>
            <a:r>
              <a:rPr lang="en-US" b="1" dirty="0" smtClean="0">
                <a:cs typeface="Arial" charset="0"/>
              </a:rPr>
              <a:t>| Discuss the potential dangers and benefits of using diagnostic labels.</a:t>
            </a:r>
          </a:p>
        </p:txBody>
      </p:sp>
    </p:spTree>
    <p:extLst>
      <p:ext uri="{BB962C8B-B14F-4D97-AF65-F5344CB8AC3E}">
        <p14:creationId xmlns:p14="http://schemas.microsoft.com/office/powerpoint/2010/main" val="2925753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3312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01CE1BDA-5805-4D3F-A3D7-E1826A0C72CD}" type="slidenum">
              <a:rPr lang="en-US">
                <a:latin typeface="Berlin Sans FB" pitchFamily="34" charset="0"/>
              </a:rPr>
              <a:pPr eaLnBrk="1" hangingPunct="1"/>
              <a:t>27</a:t>
            </a:fld>
            <a:endParaRPr lang="en-US" dirty="0">
              <a:latin typeface="Berlin Sans FB" pitchFamily="34" charset="0"/>
            </a:endParaRPr>
          </a:p>
        </p:txBody>
      </p:sp>
      <p:sp>
        <p:nvSpPr>
          <p:cNvPr id="133124" name="Rectangle 2"/>
          <p:cNvSpPr>
            <a:spLocks noGrp="1" noRot="1" noChangeAspect="1" noChangeArrowheads="1" noTextEdit="1"/>
          </p:cNvSpPr>
          <p:nvPr>
            <p:ph type="sldImg"/>
          </p:nvPr>
        </p:nvSpPr>
        <p:spPr>
          <a:xfrm>
            <a:off x="1179513" y="695325"/>
            <a:ext cx="4652962" cy="3489325"/>
          </a:xfrm>
          <a:ln/>
        </p:spPr>
      </p:sp>
      <p:sp>
        <p:nvSpPr>
          <p:cNvPr id="133125" name="Rectangle 3"/>
          <p:cNvSpPr>
            <a:spLocks noGrp="1" noChangeArrowheads="1"/>
          </p:cNvSpPr>
          <p:nvPr>
            <p:ph type="body" idx="1"/>
          </p:nvPr>
        </p:nvSpPr>
        <p:spPr>
          <a:xfrm>
            <a:off x="701040" y="4415790"/>
            <a:ext cx="5608320" cy="4184994"/>
          </a:xfrm>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143697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3209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A1442D4A-F0DF-4E63-994E-DDAAE5530C34}" type="slidenum">
              <a:rPr lang="en-US">
                <a:latin typeface="Berlin Sans FB" pitchFamily="34" charset="0"/>
              </a:rPr>
              <a:pPr eaLnBrk="1" hangingPunct="1"/>
              <a:t>28</a:t>
            </a:fld>
            <a:endParaRPr lang="en-US" dirty="0">
              <a:latin typeface="Berlin Sans FB" pitchFamily="34" charset="0"/>
            </a:endParaRPr>
          </a:p>
        </p:txBody>
      </p:sp>
      <p:sp>
        <p:nvSpPr>
          <p:cNvPr id="132100" name="Rectangle 2"/>
          <p:cNvSpPr>
            <a:spLocks noGrp="1" noRot="1" noChangeAspect="1" noChangeArrowheads="1" noTextEdit="1"/>
          </p:cNvSpPr>
          <p:nvPr>
            <p:ph type="sldImg"/>
          </p:nvPr>
        </p:nvSpPr>
        <p:spPr>
          <a:xfrm>
            <a:off x="1179513" y="695325"/>
            <a:ext cx="4652962" cy="3489325"/>
          </a:xfrm>
          <a:ln/>
        </p:spPr>
      </p:sp>
      <p:sp>
        <p:nvSpPr>
          <p:cNvPr id="132101" name="Rectangle 3"/>
          <p:cNvSpPr>
            <a:spLocks noGrp="1" noChangeArrowheads="1"/>
          </p:cNvSpPr>
          <p:nvPr>
            <p:ph type="body" idx="1"/>
          </p:nvPr>
        </p:nvSpPr>
        <p:spPr>
          <a:xfrm>
            <a:off x="701040" y="4415790"/>
            <a:ext cx="5608320" cy="4184994"/>
          </a:xfrm>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2435869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https://www.youtube.com/watch?v=NV40bc6yA7c</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30</a:t>
            </a:fld>
            <a:endParaRPr lang="en-US" dirty="0"/>
          </a:p>
        </p:txBody>
      </p:sp>
    </p:spTree>
    <p:extLst>
      <p:ext uri="{BB962C8B-B14F-4D97-AF65-F5344CB8AC3E}">
        <p14:creationId xmlns:p14="http://schemas.microsoft.com/office/powerpoint/2010/main" val="711621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Ricky Bobby from Talladega Nights clip</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31</a:t>
            </a:fld>
            <a:endParaRPr lang="en-US" dirty="0"/>
          </a:p>
        </p:txBody>
      </p:sp>
    </p:spTree>
    <p:extLst>
      <p:ext uri="{BB962C8B-B14F-4D97-AF65-F5344CB8AC3E}">
        <p14:creationId xmlns:p14="http://schemas.microsoft.com/office/powerpoint/2010/main" val="2450370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https://www.youtube.com/watch?v=NV40bc6yA7c</a:t>
            </a:r>
          </a:p>
          <a:p>
            <a:endParaRPr lang="en-US" dirty="0" smtClean="0"/>
          </a:p>
          <a:p>
            <a:r>
              <a:rPr lang="en-US" dirty="0" smtClean="0"/>
              <a:t>http://thechart.blogs.cnn.com/2012/02/04/taking-the-mystery-out-of-conversion-disorder/  - 3 minute video</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32</a:t>
            </a:fld>
            <a:endParaRPr lang="en-US" dirty="0"/>
          </a:p>
        </p:txBody>
      </p:sp>
    </p:spTree>
    <p:extLst>
      <p:ext uri="{BB962C8B-B14F-4D97-AF65-F5344CB8AC3E}">
        <p14:creationId xmlns:p14="http://schemas.microsoft.com/office/powerpoint/2010/main" val="347944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97525D8-3B63-492B-B3B0-8DCCA5EFF6B0}" type="slidenum">
              <a:rPr lang="en-US" sz="1200"/>
              <a:pPr eaLnBrk="1" hangingPunct="1"/>
              <a:t>4</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80022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one or more persistent bodily symptoms, e.g. aches or pains, that either distress or cause significant disruption to one's daily life. A patient is often given this label after they have seen their physician who then realizes that the patient is excessively preoccupied with their symptoms. Patients given this label are also likely to be disproportionately anxious about their symptoms.</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33</a:t>
            </a:fld>
            <a:endParaRPr lang="en-US" dirty="0"/>
          </a:p>
        </p:txBody>
      </p:sp>
    </p:spTree>
    <p:extLst>
      <p:ext uri="{BB962C8B-B14F-4D97-AF65-F5344CB8AC3E}">
        <p14:creationId xmlns:p14="http://schemas.microsoft.com/office/powerpoint/2010/main" val="2124417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repeatedly check to ensure that they don't get a serious medical problem, e.g. excessive checking for breast lumps or skin cancers, or they may avoid checking or seeing doctors because of their excessive fears.</a:t>
            </a:r>
          </a:p>
          <a:p>
            <a:endParaRPr lang="en-US" dirty="0" smtClean="0"/>
          </a:p>
          <a:p>
            <a:r>
              <a:rPr lang="en-US" dirty="0" smtClean="0"/>
              <a:t>http://www.youtube.com/watch?v=8VzhqKj28IY – 9 minutes of video clips from </a:t>
            </a:r>
            <a:r>
              <a:rPr lang="en-US" dirty="0" err="1" smtClean="0"/>
              <a:t>tv</a:t>
            </a:r>
            <a:r>
              <a:rPr lang="en-US" dirty="0" smtClean="0"/>
              <a:t> and movies</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34</a:t>
            </a:fld>
            <a:endParaRPr lang="en-US" dirty="0"/>
          </a:p>
        </p:txBody>
      </p:sp>
    </p:spTree>
    <p:extLst>
      <p:ext uri="{BB962C8B-B14F-4D97-AF65-F5344CB8AC3E}">
        <p14:creationId xmlns:p14="http://schemas.microsoft.com/office/powerpoint/2010/main" val="2237742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Factitious Disorder deliberately create or exaggerate symptoms of an illness in several ways. They may lie about or mimic symptoms, hurt themselves to bring on symptoms, or alter diagnostic tests (such as contaminating a urine sample).Those with Factitious Disorders have an inner need to be seen as ill or injured, but not to achieve a concrete benefit, such as a financial gain. Individuals with Factitious Disorder are even willing to undergo painful or risky tests and operations in order to obtain the sympathy and special attention given to people who are truly ill. Factitious Disorder is considered a mental illness because it is associated with severe emotional difficulties.</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35</a:t>
            </a:fld>
            <a:endParaRPr lang="en-US" dirty="0"/>
          </a:p>
        </p:txBody>
      </p:sp>
    </p:spTree>
    <p:extLst>
      <p:ext uri="{BB962C8B-B14F-4D97-AF65-F5344CB8AC3E}">
        <p14:creationId xmlns:p14="http://schemas.microsoft.com/office/powerpoint/2010/main" val="480437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https://www.youtube.com/watch?v=44DCWslbsNM – clip from as good as it gets (</a:t>
            </a:r>
            <a:r>
              <a:rPr lang="en-US" dirty="0" err="1" smtClean="0"/>
              <a:t>ocd</a:t>
            </a:r>
            <a:r>
              <a:rPr lang="en-US" dirty="0" smtClean="0"/>
              <a:t>) 1 minute</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37</a:t>
            </a:fld>
            <a:endParaRPr lang="en-US" dirty="0"/>
          </a:p>
        </p:txBody>
      </p:sp>
    </p:spTree>
    <p:extLst>
      <p:ext uri="{BB962C8B-B14F-4D97-AF65-F5344CB8AC3E}">
        <p14:creationId xmlns:p14="http://schemas.microsoft.com/office/powerpoint/2010/main" val="2983222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Worry involves thoughts about negative events that might happen in the future. It usually begins as a "what if" question:</a:t>
            </a:r>
          </a:p>
          <a:p>
            <a:endParaRPr lang="en-US" dirty="0" smtClean="0"/>
          </a:p>
          <a:p>
            <a:r>
              <a:rPr lang="en-US" dirty="0" smtClean="0"/>
              <a:t>What if I'm caught in traffic and late for work? My boss might be angry with me, and he might even fire me! What if I can't find another job and my friends and family think that I'm a failure?</a:t>
            </a:r>
          </a:p>
          <a:p>
            <a:r>
              <a:rPr lang="en-US" dirty="0" smtClean="0"/>
              <a:t>I have to buy new curtains for the kitchen; what if I buy some curtains and then I find better ones or cheaper ones later on? What if I buy new furniture at some point and the curtains I bought don't match the furniture anymore?</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39</a:t>
            </a:fld>
            <a:endParaRPr lang="en-US" dirty="0"/>
          </a:p>
        </p:txBody>
      </p:sp>
    </p:spTree>
    <p:extLst>
      <p:ext uri="{BB962C8B-B14F-4D97-AF65-F5344CB8AC3E}">
        <p14:creationId xmlns:p14="http://schemas.microsoft.com/office/powerpoint/2010/main" val="3614314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adults with GAD are perfectionists. They can spend hours on a simple task, in an attempt to make sure that they have completed it perfectly. This might involve re-reading a school or work assignment repeatedly, or agonizing over small details at work or in the home (e.g., what kind of font to use in an e-mail, whether to try a new cleaning product at home).</a:t>
            </a:r>
          </a:p>
          <a:p>
            <a:endParaRPr lang="en-US" dirty="0" smtClean="0"/>
          </a:p>
          <a:p>
            <a:r>
              <a:rPr lang="en-US" dirty="0" smtClean="0"/>
              <a:t>People with GAD seem to be allergic to uncertainty. That is, they don't like it when they are not 100% sure of themselves, others, their actions and decisions, or the future. Because of this, they will often engage in tiring and time-consuming behaviors designed to make them feel more certain</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40</a:t>
            </a:fld>
            <a:endParaRPr lang="en-US" dirty="0"/>
          </a:p>
        </p:txBody>
      </p:sp>
    </p:spTree>
    <p:extLst>
      <p:ext uri="{BB962C8B-B14F-4D97-AF65-F5344CB8AC3E}">
        <p14:creationId xmlns:p14="http://schemas.microsoft.com/office/powerpoint/2010/main" val="372889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Panic attacks tend to start quickly and reach a peak within 10 minutes. The peak generally lasts for about 5 to 10 minutes before the symptoms start to settle. However, it can take quite some time for all the symptoms to subside.</a:t>
            </a:r>
          </a:p>
          <a:p>
            <a:endParaRPr lang="en-US" dirty="0" smtClean="0"/>
          </a:p>
          <a:p>
            <a:r>
              <a:rPr lang="en-US" dirty="0" smtClean="0"/>
              <a:t>racing or pounding heart</a:t>
            </a:r>
          </a:p>
          <a:p>
            <a:r>
              <a:rPr lang="en-US" dirty="0" smtClean="0"/>
              <a:t>sweating</a:t>
            </a:r>
          </a:p>
          <a:p>
            <a:r>
              <a:rPr lang="en-US" dirty="0" smtClean="0"/>
              <a:t>shaking or trembling</a:t>
            </a:r>
          </a:p>
          <a:p>
            <a:r>
              <a:rPr lang="en-US" dirty="0" smtClean="0"/>
              <a:t>shortness of breath or feelings of being smothered</a:t>
            </a:r>
          </a:p>
          <a:p>
            <a:r>
              <a:rPr lang="en-US" dirty="0" smtClean="0"/>
              <a:t>feeling of choking</a:t>
            </a:r>
          </a:p>
          <a:p>
            <a:r>
              <a:rPr lang="en-US" dirty="0" smtClean="0"/>
              <a:t>chest pain or discomfort</a:t>
            </a:r>
          </a:p>
          <a:p>
            <a:r>
              <a:rPr lang="en-US" dirty="0" smtClean="0"/>
              <a:t>chills or hot flashes</a:t>
            </a:r>
          </a:p>
          <a:p>
            <a:r>
              <a:rPr lang="en-US" dirty="0" smtClean="0"/>
              <a:t>nausea or upset stomach</a:t>
            </a:r>
          </a:p>
          <a:p>
            <a:r>
              <a:rPr lang="en-US" dirty="0" smtClean="0"/>
              <a:t>dizziness or lightheadedness</a:t>
            </a:r>
          </a:p>
          <a:p>
            <a:r>
              <a:rPr lang="en-US" dirty="0" smtClean="0"/>
              <a:t>a sense of things being unreal or feeling detached from oneself</a:t>
            </a:r>
          </a:p>
          <a:p>
            <a:r>
              <a:rPr lang="en-US" dirty="0" smtClean="0"/>
              <a:t>numbness or tingling sensations</a:t>
            </a:r>
          </a:p>
          <a:p>
            <a:r>
              <a:rPr lang="en-US" dirty="0" smtClean="0"/>
              <a:t>fear of losing control or "going crazy"</a:t>
            </a:r>
          </a:p>
          <a:p>
            <a:r>
              <a:rPr lang="en-US" dirty="0" smtClean="0"/>
              <a:t>fear of dying</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41</a:t>
            </a:fld>
            <a:endParaRPr lang="en-US" dirty="0"/>
          </a:p>
        </p:txBody>
      </p:sp>
    </p:spTree>
    <p:extLst>
      <p:ext uri="{BB962C8B-B14F-4D97-AF65-F5344CB8AC3E}">
        <p14:creationId xmlns:p14="http://schemas.microsoft.com/office/powerpoint/2010/main" val="350228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Billy Bob is afraid of antique furniture (pre-1950)</a:t>
            </a:r>
          </a:p>
          <a:p>
            <a:r>
              <a:rPr lang="en-US" dirty="0" smtClean="0"/>
              <a:t>Johnny Depp is afraid of clowns</a:t>
            </a:r>
          </a:p>
          <a:p>
            <a:r>
              <a:rPr lang="en-US" dirty="0" smtClean="0"/>
              <a:t>Matthew </a:t>
            </a:r>
            <a:r>
              <a:rPr lang="en-US" dirty="0" err="1" smtClean="0"/>
              <a:t>McCouneghey</a:t>
            </a:r>
            <a:r>
              <a:rPr lang="en-US" dirty="0" smtClean="0"/>
              <a:t> is</a:t>
            </a:r>
            <a:r>
              <a:rPr lang="en-US" baseline="0" dirty="0" smtClean="0"/>
              <a:t> afraid of revolving doors and tunnels</a:t>
            </a:r>
          </a:p>
          <a:p>
            <a:r>
              <a:rPr lang="en-US" baseline="0" dirty="0" smtClean="0"/>
              <a:t>Nicole Kidman is afraid of butterflies</a:t>
            </a:r>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44</a:t>
            </a:fld>
            <a:endParaRPr lang="en-US" dirty="0"/>
          </a:p>
        </p:txBody>
      </p:sp>
    </p:spTree>
    <p:extLst>
      <p:ext uri="{BB962C8B-B14F-4D97-AF65-F5344CB8AC3E}">
        <p14:creationId xmlns:p14="http://schemas.microsoft.com/office/powerpoint/2010/main" val="1329805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http://www.webmd.com/balance/video/too-scared-social-anxiety-disorder – 2 minute WebMD video</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46</a:t>
            </a:fld>
            <a:endParaRPr lang="en-US" dirty="0"/>
          </a:p>
        </p:txBody>
      </p:sp>
    </p:spTree>
    <p:extLst>
      <p:ext uri="{BB962C8B-B14F-4D97-AF65-F5344CB8AC3E}">
        <p14:creationId xmlns:p14="http://schemas.microsoft.com/office/powerpoint/2010/main" val="1262248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 </a:t>
            </a:r>
            <a:r>
              <a:rPr lang="en-US" dirty="0" err="1" smtClean="0"/>
              <a:t>Basinger</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47</a:t>
            </a:fld>
            <a:endParaRPr lang="en-US" dirty="0"/>
          </a:p>
        </p:txBody>
      </p:sp>
    </p:spTree>
    <p:extLst>
      <p:ext uri="{BB962C8B-B14F-4D97-AF65-F5344CB8AC3E}">
        <p14:creationId xmlns:p14="http://schemas.microsoft.com/office/powerpoint/2010/main" val="143537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behavior impairs an individual’s ability to function adequately in everyday life</a:t>
            </a:r>
          </a:p>
          <a:p>
            <a:r>
              <a:rPr lang="en-US" dirty="0" smtClean="0"/>
              <a:t>Can be hazardous to oneself or others</a:t>
            </a:r>
          </a:p>
          <a:p>
            <a:r>
              <a:rPr lang="en-US" dirty="0" smtClean="0"/>
              <a:t>Alcohol abuse</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a:t>
            </a:fld>
            <a:endParaRPr lang="en-US" dirty="0"/>
          </a:p>
        </p:txBody>
      </p:sp>
    </p:spTree>
    <p:extLst>
      <p:ext uri="{BB962C8B-B14F-4D97-AF65-F5344CB8AC3E}">
        <p14:creationId xmlns:p14="http://schemas.microsoft.com/office/powerpoint/2010/main" val="227795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3619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8A7885AF-CD84-4E3B-B909-82DAA97991A5}" type="slidenum">
              <a:rPr lang="en-US">
                <a:latin typeface="Berlin Sans FB" pitchFamily="34" charset="0"/>
              </a:rPr>
              <a:pPr eaLnBrk="1" hangingPunct="1"/>
              <a:t>48</a:t>
            </a:fld>
            <a:endParaRPr lang="en-US" dirty="0">
              <a:latin typeface="Berlin Sans FB" pitchFamily="34" charset="0"/>
            </a:endParaRPr>
          </a:p>
        </p:txBody>
      </p:sp>
      <p:sp>
        <p:nvSpPr>
          <p:cNvPr id="136196" name="Rectangle 2"/>
          <p:cNvSpPr>
            <a:spLocks noGrp="1" noRot="1" noChangeAspect="1" noChangeArrowheads="1" noTextEdit="1"/>
          </p:cNvSpPr>
          <p:nvPr>
            <p:ph type="sldImg"/>
          </p:nvPr>
        </p:nvSpPr>
        <p:spPr>
          <a:xfrm>
            <a:off x="1179513" y="695325"/>
            <a:ext cx="4652962" cy="3489325"/>
          </a:xfrm>
          <a:ln/>
        </p:spPr>
      </p:sp>
      <p:sp>
        <p:nvSpPr>
          <p:cNvPr id="136197"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t>OBJECTIVE 48-6</a:t>
            </a:r>
            <a:r>
              <a:rPr lang="en-US" b="1" dirty="0" smtClean="0">
                <a:cs typeface="Arial" charset="0"/>
              </a:rPr>
              <a:t>| Discuss the contributions of the learning and biological perspectives to our understanding of the development of anxiety disorders.</a:t>
            </a:r>
          </a:p>
        </p:txBody>
      </p:sp>
    </p:spTree>
    <p:extLst>
      <p:ext uri="{BB962C8B-B14F-4D97-AF65-F5344CB8AC3E}">
        <p14:creationId xmlns:p14="http://schemas.microsoft.com/office/powerpoint/2010/main" val="4174622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3721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F1E9187D-2435-4560-BFFF-81B1B9C4C278}" type="slidenum">
              <a:rPr lang="en-US">
                <a:latin typeface="Berlin Sans FB" pitchFamily="34" charset="0"/>
              </a:rPr>
              <a:pPr eaLnBrk="1" hangingPunct="1"/>
              <a:t>49</a:t>
            </a:fld>
            <a:endParaRPr lang="en-US" dirty="0">
              <a:latin typeface="Berlin Sans FB" pitchFamily="34" charset="0"/>
            </a:endParaRPr>
          </a:p>
        </p:txBody>
      </p:sp>
      <p:sp>
        <p:nvSpPr>
          <p:cNvPr id="137220" name="Rectangle 2"/>
          <p:cNvSpPr>
            <a:spLocks noGrp="1" noRot="1" noChangeAspect="1" noChangeArrowheads="1" noTextEdit="1"/>
          </p:cNvSpPr>
          <p:nvPr>
            <p:ph type="sldImg"/>
          </p:nvPr>
        </p:nvSpPr>
        <p:spPr>
          <a:xfrm>
            <a:off x="1179513" y="695325"/>
            <a:ext cx="4652962" cy="3489325"/>
          </a:xfrm>
          <a:ln/>
        </p:spPr>
      </p:sp>
      <p:sp>
        <p:nvSpPr>
          <p:cNvPr id="137221"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cs typeface="Arial" charset="0"/>
              </a:rPr>
              <a:t>Conditioning is why some people fear dogs as if they were fire-breathing monsters, while others consider them part of the family.</a:t>
            </a:r>
          </a:p>
          <a:p>
            <a:pPr eaLnBrk="1" hangingPunct="1"/>
            <a:endParaRPr lang="en-US" b="1" dirty="0" smtClean="0">
              <a:cs typeface="Arial" charset="0"/>
            </a:endParaRPr>
          </a:p>
          <a:p>
            <a:pPr eaLnBrk="1" hangingPunct="1"/>
            <a:r>
              <a:rPr lang="en-US" b="1" dirty="0" smtClean="0">
                <a:cs typeface="Arial" charset="0"/>
              </a:rPr>
              <a:t>People also may develop phobias through observational learning. For example, children may learn to be afraid of certain objects or situations by observing their parents’ behavior in the face of those objects or situations.</a:t>
            </a:r>
          </a:p>
          <a:p>
            <a:pPr eaLnBrk="1" hangingPunct="1"/>
            <a:endParaRPr lang="en-US" b="1" dirty="0" smtClean="0">
              <a:cs typeface="Arial" charset="0"/>
            </a:endParaRPr>
          </a:p>
        </p:txBody>
      </p:sp>
    </p:spTree>
    <p:extLst>
      <p:ext uri="{BB962C8B-B14F-4D97-AF65-F5344CB8AC3E}">
        <p14:creationId xmlns:p14="http://schemas.microsoft.com/office/powerpoint/2010/main" val="3221589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3926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0CE8F635-8C60-44CE-A756-14E4890B679E}" type="slidenum">
              <a:rPr lang="en-US">
                <a:latin typeface="Berlin Sans FB" pitchFamily="34" charset="0"/>
              </a:rPr>
              <a:pPr eaLnBrk="1" hangingPunct="1"/>
              <a:t>50</a:t>
            </a:fld>
            <a:endParaRPr lang="en-US" dirty="0">
              <a:latin typeface="Berlin Sans FB" pitchFamily="34" charset="0"/>
            </a:endParaRPr>
          </a:p>
        </p:txBody>
      </p:sp>
      <p:sp>
        <p:nvSpPr>
          <p:cNvPr id="139268" name="Rectangle 2"/>
          <p:cNvSpPr>
            <a:spLocks noGrp="1" noRot="1" noChangeAspect="1" noChangeArrowheads="1" noTextEdit="1"/>
          </p:cNvSpPr>
          <p:nvPr>
            <p:ph type="sldImg"/>
          </p:nvPr>
        </p:nvSpPr>
        <p:spPr>
          <a:xfrm>
            <a:off x="1179513" y="695325"/>
            <a:ext cx="4652962" cy="3489325"/>
          </a:xfrm>
          <a:ln/>
        </p:spPr>
      </p:sp>
      <p:sp>
        <p:nvSpPr>
          <p:cNvPr id="139269" name="Rectangle 3"/>
          <p:cNvSpPr>
            <a:spLocks noGrp="1" noChangeArrowheads="1"/>
          </p:cNvSpPr>
          <p:nvPr>
            <p:ph type="body" idx="1"/>
          </p:nvPr>
        </p:nvSpPr>
        <p:spPr>
          <a:xfrm>
            <a:off x="701040" y="4415790"/>
            <a:ext cx="5608320" cy="4184994"/>
          </a:xfrm>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4101835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4029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5D0C0B0A-F0CB-42D7-AEA4-67A847751A71}" type="slidenum">
              <a:rPr lang="en-US">
                <a:latin typeface="Berlin Sans FB" pitchFamily="34" charset="0"/>
              </a:rPr>
              <a:pPr eaLnBrk="1" hangingPunct="1"/>
              <a:t>51</a:t>
            </a:fld>
            <a:endParaRPr lang="en-US" dirty="0">
              <a:latin typeface="Berlin Sans FB" pitchFamily="34" charset="0"/>
            </a:endParaRPr>
          </a:p>
        </p:txBody>
      </p:sp>
      <p:sp>
        <p:nvSpPr>
          <p:cNvPr id="140292" name="Rectangle 2"/>
          <p:cNvSpPr>
            <a:spLocks noGrp="1" noRot="1" noChangeAspect="1" noChangeArrowheads="1" noTextEdit="1"/>
          </p:cNvSpPr>
          <p:nvPr>
            <p:ph type="sldImg"/>
          </p:nvPr>
        </p:nvSpPr>
        <p:spPr>
          <a:xfrm>
            <a:off x="1179513" y="695325"/>
            <a:ext cx="4652962" cy="3489325"/>
          </a:xfrm>
          <a:ln/>
        </p:spPr>
      </p:sp>
      <p:sp>
        <p:nvSpPr>
          <p:cNvPr id="140293"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cs typeface="Arial" charset="0"/>
              </a:rPr>
              <a:t>It appears to play a role in a wide variety of autonomic functions, such as regulating blood pressure and heart rate.</a:t>
            </a:r>
          </a:p>
          <a:p>
            <a:pPr eaLnBrk="1" hangingPunct="1"/>
            <a:r>
              <a:rPr lang="en-US" b="1" dirty="0" smtClean="0">
                <a:cs typeface="Arial" charset="0"/>
              </a:rPr>
              <a:t>It is also involved in rational cognitive functions, such as reward anticipation, decision-making, empathy, impulse control, and emotion</a:t>
            </a:r>
          </a:p>
        </p:txBody>
      </p:sp>
    </p:spTree>
    <p:extLst>
      <p:ext uri="{BB962C8B-B14F-4D97-AF65-F5344CB8AC3E}">
        <p14:creationId xmlns:p14="http://schemas.microsoft.com/office/powerpoint/2010/main" val="3775098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http://www.youtube.com/watch?v=dSZNnz9SM4g – Howie Mandel (9 minute video)</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53</a:t>
            </a:fld>
            <a:endParaRPr lang="en-US" dirty="0"/>
          </a:p>
        </p:txBody>
      </p:sp>
    </p:spTree>
    <p:extLst>
      <p:ext uri="{BB962C8B-B14F-4D97-AF65-F5344CB8AC3E}">
        <p14:creationId xmlns:p14="http://schemas.microsoft.com/office/powerpoint/2010/main" val="3958853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http://abcnews.go.com/GMA/video/americans-struggle-body-dysmorphic-disorder-14526036  - 5 minute video from Good Morning America</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55</a:t>
            </a:fld>
            <a:endParaRPr lang="en-US" dirty="0"/>
          </a:p>
        </p:txBody>
      </p:sp>
    </p:spTree>
    <p:extLst>
      <p:ext uri="{BB962C8B-B14F-4D97-AF65-F5344CB8AC3E}">
        <p14:creationId xmlns:p14="http://schemas.microsoft.com/office/powerpoint/2010/main" val="1426326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http://www.youtube.com/watch?v=dSZNnz9SM4g – 8 minute interview with Howie Mandel</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58</a:t>
            </a:fld>
            <a:endParaRPr lang="en-US" dirty="0"/>
          </a:p>
        </p:txBody>
      </p:sp>
    </p:spTree>
    <p:extLst>
      <p:ext uri="{BB962C8B-B14F-4D97-AF65-F5344CB8AC3E}">
        <p14:creationId xmlns:p14="http://schemas.microsoft.com/office/powerpoint/2010/main" val="2260011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https://www.youtube.com/watch?v=_O9HIQyUtx8  -  PTSD clip (4 minutes)</a:t>
            </a:r>
          </a:p>
          <a:p>
            <a:endParaRPr lang="en-US" dirty="0" smtClean="0"/>
          </a:p>
          <a:p>
            <a:r>
              <a:rPr lang="en-US" dirty="0" smtClean="0"/>
              <a:t>http://www.cbsnews.com/news/the-war-within-treating-ptsd/ - 13 minute video from 60 minutes</a:t>
            </a:r>
          </a:p>
          <a:p>
            <a:endParaRPr lang="en-US" dirty="0" smtClean="0"/>
          </a:p>
          <a:p>
            <a:endParaRPr lang="en-US" dirty="0" smtClean="0"/>
          </a:p>
          <a:p>
            <a:r>
              <a:rPr lang="en-US" dirty="0" smtClean="0"/>
              <a:t>Reactive attachment disorder is a rare but serious condition in which an infant or young child doesn't establish healthy attachments with parents or caregivers. Reactive attachment disorder may develop if the child's basic needs for comfort, affection and nurturing aren't met and loving, caring, stable attachments with others are not established.</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59</a:t>
            </a:fld>
            <a:endParaRPr lang="en-US" dirty="0"/>
          </a:p>
        </p:txBody>
      </p:sp>
    </p:spTree>
    <p:extLst>
      <p:ext uri="{BB962C8B-B14F-4D97-AF65-F5344CB8AC3E}">
        <p14:creationId xmlns:p14="http://schemas.microsoft.com/office/powerpoint/2010/main" val="3707107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7F230EC-E3A2-42D9-B585-790BD74C65B2}" type="slidenum">
              <a:rPr lang="en-US">
                <a:latin typeface="Berlin Sans FB" pitchFamily="34" charset="0"/>
              </a:rPr>
              <a:pPr eaLnBrk="1" hangingPunct="1"/>
              <a:t>61</a:t>
            </a:fld>
            <a:endParaRPr lang="en-US" dirty="0">
              <a:latin typeface="Berlin Sans FB"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934720" y="4415790"/>
            <a:ext cx="5140960" cy="4183380"/>
          </a:xfrm>
          <a:noFill/>
        </p:spPr>
        <p:txBody>
          <a:bodyPr/>
          <a:lstStyle/>
          <a:p>
            <a:pPr eaLnBrk="1" hangingPunct="1"/>
            <a:endParaRPr lang="en-US" dirty="0" smtClean="0"/>
          </a:p>
          <a:p>
            <a:pPr eaLnBrk="1" hangingPunct="1"/>
            <a:r>
              <a:rPr lang="en-US" dirty="0" smtClean="0"/>
              <a:t>Keywords: definition of dissociation</a:t>
            </a:r>
          </a:p>
          <a:p>
            <a:pPr eaLnBrk="1" hangingPunct="1"/>
            <a:r>
              <a:rPr lang="en-US" dirty="0" smtClean="0"/>
              <a:t>https://www.youtube.com/watch?v=0tITzDjPf4g  - 5 minute video from “Inside” – scene of dissociative disorder.</a:t>
            </a:r>
          </a:p>
          <a:p>
            <a:pPr eaLnBrk="1" hangingPunct="1"/>
            <a:r>
              <a:rPr lang="en-US" dirty="0" smtClean="0"/>
              <a:t>http://www.youtube.com/watch?v=HknGXOhyrLo  - 5 minute video of movie clips</a:t>
            </a:r>
          </a:p>
          <a:p>
            <a:pPr eaLnBrk="1" hangingPunct="1"/>
            <a:endParaRPr lang="en-US" dirty="0" smtClean="0"/>
          </a:p>
          <a:p>
            <a:pPr eaLnBrk="1" hangingPunct="1"/>
            <a:r>
              <a:rPr lang="en-US" dirty="0" smtClean="0"/>
              <a:t>Some psychologists use the term repression for dissociative amnesia</a:t>
            </a:r>
          </a:p>
          <a:p>
            <a:pPr eaLnBrk="1" hangingPunct="1"/>
            <a:endParaRPr lang="en-US" dirty="0" smtClean="0"/>
          </a:p>
          <a:p>
            <a:pPr eaLnBrk="1" hangingPunct="1"/>
            <a:r>
              <a:rPr lang="en-US" dirty="0" smtClean="0"/>
              <a:t>A problem is that we need to distinguish between normal forgetting and the extreme case of dissociative amnesia.   Just because you can’t remember something from your past very well doesn’t mean you are dissociating.</a:t>
            </a:r>
          </a:p>
          <a:p>
            <a:pPr eaLnBrk="1" hangingPunct="1"/>
            <a:endParaRPr lang="en-US" dirty="0" smtClean="0"/>
          </a:p>
          <a:p>
            <a:pPr eaLnBrk="1" hangingPunct="1"/>
            <a:r>
              <a:rPr lang="en-US" dirty="0" smtClean="0"/>
              <a:t>Amnesia can also be caused by a head injury or by drugs.  This isn’t considered dissociative amnesia</a:t>
            </a:r>
          </a:p>
          <a:p>
            <a:pPr eaLnBrk="1" hangingPunct="1"/>
            <a:r>
              <a:rPr lang="en-US" dirty="0" smtClean="0"/>
              <a:t>How can we tell other kinds of forgetting from dissociation?</a:t>
            </a:r>
          </a:p>
          <a:p>
            <a:pPr eaLnBrk="1" hangingPunct="1"/>
            <a:r>
              <a:rPr lang="en-US" dirty="0" smtClean="0"/>
              <a:t>Sudden onset, related to emotional trauma</a:t>
            </a:r>
          </a:p>
          <a:p>
            <a:pPr eaLnBrk="1" hangingPunct="1"/>
            <a:r>
              <a:rPr lang="en-US" dirty="0" smtClean="0"/>
              <a:t>absence of  brain injury, drugs</a:t>
            </a:r>
          </a:p>
        </p:txBody>
      </p:sp>
    </p:spTree>
    <p:extLst>
      <p:ext uri="{BB962C8B-B14F-4D97-AF65-F5344CB8AC3E}">
        <p14:creationId xmlns:p14="http://schemas.microsoft.com/office/powerpoint/2010/main" val="4104588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80C86C7-766F-469E-BA5F-39B2363A89E8}" type="slidenum">
              <a:rPr lang="en-US">
                <a:latin typeface="Berlin Sans FB" pitchFamily="34" charset="0"/>
              </a:rPr>
              <a:pPr eaLnBrk="1" hangingPunct="1"/>
              <a:t>62</a:t>
            </a:fld>
            <a:endParaRPr lang="en-US" dirty="0">
              <a:latin typeface="Berlin Sans FB"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34720" y="4415790"/>
            <a:ext cx="5140960" cy="4183380"/>
          </a:xfrm>
          <a:noFill/>
        </p:spPr>
        <p:txBody>
          <a:bodyPr/>
          <a:lstStyle/>
          <a:p>
            <a:pPr eaLnBrk="1" hangingPunct="1"/>
            <a:r>
              <a:rPr lang="en-US" smtClean="0"/>
              <a:t>Keywords: dissociative amnesia example</a:t>
            </a:r>
          </a:p>
        </p:txBody>
      </p:sp>
    </p:spTree>
    <p:extLst>
      <p:ext uri="{BB962C8B-B14F-4D97-AF65-F5344CB8AC3E}">
        <p14:creationId xmlns:p14="http://schemas.microsoft.com/office/powerpoint/2010/main" val="6957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8</a:t>
            </a:fld>
            <a:endParaRPr lang="en-US" dirty="0"/>
          </a:p>
        </p:txBody>
      </p:sp>
    </p:spTree>
    <p:extLst>
      <p:ext uri="{BB962C8B-B14F-4D97-AF65-F5344CB8AC3E}">
        <p14:creationId xmlns:p14="http://schemas.microsoft.com/office/powerpoint/2010/main" val="529403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17FC46CF-0165-4DF9-AABB-DDE0092B0379}" type="slidenum">
              <a:rPr lang="en-US">
                <a:latin typeface="Berlin Sans FB" pitchFamily="34" charset="0"/>
              </a:rPr>
              <a:pPr eaLnBrk="1" hangingPunct="1"/>
              <a:t>63</a:t>
            </a:fld>
            <a:endParaRPr lang="en-US" dirty="0">
              <a:latin typeface="Berlin Sans FB"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934720" y="4415790"/>
            <a:ext cx="5140960" cy="4183380"/>
          </a:xfrm>
          <a:noFill/>
        </p:spPr>
        <p:txBody>
          <a:bodyPr/>
          <a:lstStyle/>
          <a:p>
            <a:pPr eaLnBrk="1" hangingPunct="1"/>
            <a:r>
              <a:rPr lang="en-US" dirty="0" smtClean="0"/>
              <a:t>Keywords: dissociative amnesia</a:t>
            </a:r>
          </a:p>
          <a:p>
            <a:pPr eaLnBrk="1" hangingPunct="1"/>
            <a:endParaRPr lang="en-US" dirty="0" smtClean="0"/>
          </a:p>
          <a:p>
            <a:pPr eaLnBrk="1" hangingPunct="1"/>
            <a:r>
              <a:rPr lang="en-US" dirty="0" smtClean="0"/>
              <a:t>Dissociative amnesia is not the same as simple amnesia, which involves a loss of information from the memory, usually as the result of disease or injury to the brain. With dissociative amnesia, the memories still exist but are deeply buried within the person’s mind and cannot be recalled. However, the memories might resurface on their own or after being triggered by something in the person’s surroundings.</a:t>
            </a:r>
          </a:p>
          <a:p>
            <a:pPr eaLnBrk="1" hangingPunct="1"/>
            <a:endParaRPr lang="en-US" dirty="0" smtClean="0"/>
          </a:p>
          <a:p>
            <a:pPr eaLnBrk="1" hangingPunct="1"/>
            <a:r>
              <a:rPr lang="en-US" dirty="0" smtClean="0"/>
              <a:t>More common in women than men</a:t>
            </a:r>
          </a:p>
        </p:txBody>
      </p:sp>
    </p:spTree>
    <p:extLst>
      <p:ext uri="{BB962C8B-B14F-4D97-AF65-F5344CB8AC3E}">
        <p14:creationId xmlns:p14="http://schemas.microsoft.com/office/powerpoint/2010/main" val="3065389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01B27219-1F73-41B3-AFA8-2E864EE55E2B}" type="slidenum">
              <a:rPr lang="en-US">
                <a:latin typeface="Berlin Sans FB" pitchFamily="34" charset="0"/>
              </a:rPr>
              <a:pPr eaLnBrk="1" hangingPunct="1"/>
              <a:t>64</a:t>
            </a:fld>
            <a:endParaRPr lang="en-US" dirty="0">
              <a:latin typeface="Berlin Sans FB"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34720" y="4415790"/>
            <a:ext cx="5140960" cy="4183380"/>
          </a:xfrm>
          <a:noFill/>
        </p:spPr>
        <p:txBody>
          <a:bodyPr/>
          <a:lstStyle/>
          <a:p>
            <a:pPr eaLnBrk="1" hangingPunct="1"/>
            <a:endParaRPr lang="en-US" dirty="0" smtClean="0"/>
          </a:p>
        </p:txBody>
      </p:sp>
    </p:spTree>
    <p:extLst>
      <p:ext uri="{BB962C8B-B14F-4D97-AF65-F5344CB8AC3E}">
        <p14:creationId xmlns:p14="http://schemas.microsoft.com/office/powerpoint/2010/main" val="2097146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5F7F9F86-60EF-4887-89F6-4D9384A7A2F2}" type="slidenum">
              <a:rPr lang="en-US">
                <a:latin typeface="Berlin Sans FB" pitchFamily="34" charset="0"/>
              </a:rPr>
              <a:pPr eaLnBrk="1" hangingPunct="1"/>
              <a:t>65</a:t>
            </a:fld>
            <a:endParaRPr lang="en-US" dirty="0">
              <a:latin typeface="Berlin Sans FB"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934720" y="4415790"/>
            <a:ext cx="5140960" cy="4183380"/>
          </a:xfrm>
          <a:noFill/>
        </p:spPr>
        <p:txBody>
          <a:bodyPr/>
          <a:lstStyle/>
          <a:p>
            <a:pPr eaLnBrk="1" hangingPunct="1"/>
            <a:r>
              <a:rPr lang="en-US" dirty="0" smtClean="0"/>
              <a:t>Can result in depression, self-harm, low self-esteem, anxiety attacks, panic attacks, extreme phobias (especially of losing their mind), etc. It can also cause a variety of physical symptoms, including chest pain, blurry vision, nausea, and pins and needles.</a:t>
            </a:r>
          </a:p>
        </p:txBody>
      </p:sp>
    </p:spTree>
    <p:extLst>
      <p:ext uri="{BB962C8B-B14F-4D97-AF65-F5344CB8AC3E}">
        <p14:creationId xmlns:p14="http://schemas.microsoft.com/office/powerpoint/2010/main" val="3577314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2B96548-078A-463A-B7C8-FDD784EA0E0C}" type="slidenum">
              <a:rPr lang="en-US">
                <a:latin typeface="Berlin Sans FB" pitchFamily="34" charset="0"/>
              </a:rPr>
              <a:pPr eaLnBrk="1" hangingPunct="1"/>
              <a:t>66</a:t>
            </a:fld>
            <a:endParaRPr lang="en-US" dirty="0">
              <a:latin typeface="Berlin Sans FB"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934720" y="4415790"/>
            <a:ext cx="5140960" cy="4183380"/>
          </a:xfrm>
          <a:noFill/>
        </p:spPr>
        <p:txBody>
          <a:bodyPr/>
          <a:lstStyle/>
          <a:p>
            <a:pPr eaLnBrk="1" hangingPunct="1"/>
            <a:r>
              <a:rPr lang="en-US" smtClean="0"/>
              <a:t>keywords: dissociative identity disorder example</a:t>
            </a:r>
          </a:p>
        </p:txBody>
      </p:sp>
    </p:spTree>
    <p:extLst>
      <p:ext uri="{BB962C8B-B14F-4D97-AF65-F5344CB8AC3E}">
        <p14:creationId xmlns:p14="http://schemas.microsoft.com/office/powerpoint/2010/main" val="4204403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DDAD6627-5302-4A99-A84F-2AB3162707E9}" type="slidenum">
              <a:rPr lang="en-US">
                <a:latin typeface="Berlin Sans FB" pitchFamily="34" charset="0"/>
              </a:rPr>
              <a:pPr eaLnBrk="1" hangingPunct="1"/>
              <a:t>67</a:t>
            </a:fld>
            <a:endParaRPr lang="en-US" dirty="0">
              <a:latin typeface="Berlin Sans FB"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934720" y="4415790"/>
            <a:ext cx="5140960" cy="4183380"/>
          </a:xfrm>
          <a:noFill/>
        </p:spPr>
        <p:txBody>
          <a:bodyPr/>
          <a:lstStyle/>
          <a:p>
            <a:pPr eaLnBrk="1" hangingPunct="1"/>
            <a:r>
              <a:rPr lang="en-US" dirty="0" smtClean="0"/>
              <a:t>Keywords: dissociative identity disorder, symptoms</a:t>
            </a:r>
          </a:p>
          <a:p>
            <a:pPr eaLnBrk="1" hangingPunct="1"/>
            <a:r>
              <a:rPr lang="en-US" dirty="0" smtClean="0"/>
              <a:t>Herschel Walker and Rosanne Barr plus Adam </a:t>
            </a:r>
            <a:r>
              <a:rPr lang="en-US" dirty="0" err="1" smtClean="0"/>
              <a:t>Duritz</a:t>
            </a:r>
            <a:r>
              <a:rPr lang="en-US" dirty="0" smtClean="0"/>
              <a:t> of the Counting Crows</a:t>
            </a:r>
          </a:p>
        </p:txBody>
      </p:sp>
    </p:spTree>
    <p:extLst>
      <p:ext uri="{BB962C8B-B14F-4D97-AF65-F5344CB8AC3E}">
        <p14:creationId xmlns:p14="http://schemas.microsoft.com/office/powerpoint/2010/main" val="3569831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0064575-56F1-46FD-9905-823FA1031E5A}" type="slidenum">
              <a:rPr lang="en-US">
                <a:latin typeface="Berlin Sans FB" pitchFamily="34" charset="0"/>
              </a:rPr>
              <a:pPr eaLnBrk="1" hangingPunct="1"/>
              <a:t>68</a:t>
            </a:fld>
            <a:endParaRPr lang="en-US" dirty="0">
              <a:latin typeface="Berlin Sans FB"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934720" y="4415790"/>
            <a:ext cx="5140960" cy="4183380"/>
          </a:xfrm>
          <a:noFill/>
        </p:spPr>
        <p:txBody>
          <a:bodyPr/>
          <a:lstStyle/>
          <a:p>
            <a:pPr eaLnBrk="1" hangingPunct="1"/>
            <a:r>
              <a:rPr lang="en-US" dirty="0" smtClean="0"/>
              <a:t>keywords: dissociative identity disorder, controversy over</a:t>
            </a:r>
          </a:p>
          <a:p>
            <a:pPr eaLnBrk="1" hangingPunct="1"/>
            <a:endParaRPr lang="en-US" dirty="0" smtClean="0"/>
          </a:p>
          <a:p>
            <a:pPr eaLnBrk="1" hangingPunct="1"/>
            <a:r>
              <a:rPr lang="en-US" dirty="0" err="1" smtClean="0"/>
              <a:t>Spanos</a:t>
            </a:r>
            <a:r>
              <a:rPr lang="en-US" dirty="0" smtClean="0"/>
              <a:t> asked college students  to pretend they were accused murderers being examined by a psychiatrist.  When given hypnotic therapy the students often expressed a second personality which claimed to be the murderer.</a:t>
            </a:r>
          </a:p>
          <a:p>
            <a:pPr eaLnBrk="1" hangingPunct="1"/>
            <a:endParaRPr lang="en-US" dirty="0" smtClean="0"/>
          </a:p>
          <a:p>
            <a:pPr eaLnBrk="1" hangingPunct="1"/>
            <a:r>
              <a:rPr lang="en-US" dirty="0" smtClean="0"/>
              <a:t>This raises the question of whether DID might arise in some cases as a strategy or ploy by the patient, not just to avoid prosecution for crimes but perhaps to avoid other negative situations.</a:t>
            </a:r>
          </a:p>
          <a:p>
            <a:pPr eaLnBrk="1" hangingPunct="1"/>
            <a:r>
              <a:rPr lang="en-US" dirty="0" smtClean="0"/>
              <a:t>It is not suggested that all DID cases arise in this way, but perhaps the large increase in diagnosis can be accounted for in this way.</a:t>
            </a:r>
          </a:p>
          <a:p>
            <a:pPr eaLnBrk="1" hangingPunct="1"/>
            <a:r>
              <a:rPr lang="en-US" dirty="0" smtClean="0"/>
              <a:t>The increase in incidence in the 1980s was preceded by heightened awareness of the stories of  THE THREE FACES OF EVE and SYBIL which became known in the 1960’s</a:t>
            </a:r>
          </a:p>
          <a:p>
            <a:pPr eaLnBrk="1" hangingPunct="1"/>
            <a:endParaRPr lang="en-US" dirty="0" smtClean="0"/>
          </a:p>
          <a:p>
            <a:pPr eaLnBrk="1" hangingPunct="1"/>
            <a:r>
              <a:rPr lang="en-US" dirty="0" smtClean="0"/>
              <a:t>http://www.youtube.com/watch?v=nGSxaP1XCbc  - 7 minute video over Sybil</a:t>
            </a:r>
          </a:p>
        </p:txBody>
      </p:sp>
    </p:spTree>
    <p:extLst>
      <p:ext uri="{BB962C8B-B14F-4D97-AF65-F5344CB8AC3E}">
        <p14:creationId xmlns:p14="http://schemas.microsoft.com/office/powerpoint/2010/main" val="3018647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73B5CA5-B5AD-4195-BEB2-432BC4D4F35A}" type="slidenum">
              <a:rPr lang="en-US">
                <a:latin typeface="Berlin Sans FB" pitchFamily="34" charset="0"/>
              </a:rPr>
              <a:pPr eaLnBrk="1" hangingPunct="1"/>
              <a:t>69</a:t>
            </a:fld>
            <a:endParaRPr lang="en-US" dirty="0">
              <a:latin typeface="Berlin Sans FB"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34720" y="4415790"/>
            <a:ext cx="5140960" cy="4183380"/>
          </a:xfrm>
          <a:noFill/>
        </p:spPr>
        <p:txBody>
          <a:bodyPr/>
          <a:lstStyle/>
          <a:p>
            <a:pPr eaLnBrk="1" hangingPunct="1"/>
            <a:r>
              <a:rPr lang="en-US" dirty="0" smtClean="0"/>
              <a:t>keywords: causal theories of dissociative disorders</a:t>
            </a:r>
          </a:p>
          <a:p>
            <a:pPr eaLnBrk="1" hangingPunct="1"/>
            <a:endParaRPr lang="en-US" dirty="0" smtClean="0"/>
          </a:p>
          <a:p>
            <a:pPr eaLnBrk="1" hangingPunct="1"/>
            <a:r>
              <a:rPr lang="en-US" dirty="0" smtClean="0"/>
              <a:t>While the causes of dissociative identity disorder are still vague, research indicates that a combination of environmental and biological factors work together to cause it. As many as 98% to 99% of individuals who develop dissociative disorders have recognized personal histories of recurring, overpowering, and often life-threatening disturbances at a sensitive developmental stage of childhood (usually before age 9). Dissociation may also happen when there has been insistent neglect or emotional abuse, even when there has been no overt physical or sexual abuse. Findings show that in families where parents are frightening and unpredictable, the children may become dissociative.</a:t>
            </a:r>
          </a:p>
        </p:txBody>
      </p:sp>
    </p:spTree>
    <p:extLst>
      <p:ext uri="{BB962C8B-B14F-4D97-AF65-F5344CB8AC3E}">
        <p14:creationId xmlns:p14="http://schemas.microsoft.com/office/powerpoint/2010/main" val="2981716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5053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5827967C-E33B-4E12-9165-802233A55639}" type="slidenum">
              <a:rPr lang="en-US">
                <a:latin typeface="Berlin Sans FB" pitchFamily="34" charset="0"/>
              </a:rPr>
              <a:pPr eaLnBrk="1" hangingPunct="1"/>
              <a:t>71</a:t>
            </a:fld>
            <a:endParaRPr lang="en-US" dirty="0">
              <a:latin typeface="Berlin Sans FB" pitchFamily="34" charset="0"/>
            </a:endParaRPr>
          </a:p>
        </p:txBody>
      </p:sp>
      <p:sp>
        <p:nvSpPr>
          <p:cNvPr id="150532" name="Rectangle 2"/>
          <p:cNvSpPr>
            <a:spLocks noGrp="1" noRot="1" noChangeAspect="1" noChangeArrowheads="1" noTextEdit="1"/>
          </p:cNvSpPr>
          <p:nvPr>
            <p:ph type="sldImg"/>
          </p:nvPr>
        </p:nvSpPr>
        <p:spPr>
          <a:xfrm>
            <a:off x="1179513" y="695325"/>
            <a:ext cx="4652962" cy="3489325"/>
          </a:xfrm>
          <a:ln/>
        </p:spPr>
      </p:sp>
      <p:sp>
        <p:nvSpPr>
          <p:cNvPr id="150533"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t>OBJECTIVE 49-2</a:t>
            </a:r>
            <a:r>
              <a:rPr lang="en-US" b="1" dirty="0" smtClean="0">
                <a:cs typeface="Arial" charset="0"/>
              </a:rPr>
              <a:t>| Contrast the three clusters of personality disorders, and describe the behaviors and brain activity associated with antisocial personality disorders.</a:t>
            </a:r>
          </a:p>
          <a:p>
            <a:pPr eaLnBrk="1" hangingPunct="1"/>
            <a:endParaRPr lang="en-US" b="1" dirty="0" smtClean="0">
              <a:cs typeface="Arial" charset="0"/>
            </a:endParaRPr>
          </a:p>
          <a:p>
            <a:pPr eaLnBrk="1" hangingPunct="1"/>
            <a:r>
              <a:rPr lang="en-US" b="1" dirty="0" smtClean="0">
                <a:cs typeface="Arial" charset="0"/>
              </a:rPr>
              <a:t>http://www.youtube.com/watch?v=ZXa_YreEFEs  - 3 minute video on the BTK killer, Dennis Radar</a:t>
            </a:r>
          </a:p>
          <a:p>
            <a:pPr eaLnBrk="1" hangingPunct="1"/>
            <a:endParaRPr lang="en-US" b="1" dirty="0" smtClean="0">
              <a:cs typeface="Arial" charset="0"/>
            </a:endParaRPr>
          </a:p>
          <a:p>
            <a:pPr eaLnBrk="1" hangingPunct="1"/>
            <a:r>
              <a:rPr lang="en-US" b="1" dirty="0" smtClean="0">
                <a:cs typeface="Arial" charset="0"/>
              </a:rPr>
              <a:t>https://www.youtube.com/watch?v=J68DzrL6oTs – 2 minute video from Cable Guy. In this clip from the film The Cable Guy, Jim Carrey plays basketball according to “prison rules” by being physically and verbally aggressive. He elbows, pushes, and trips others to benefit his team. Throughout the film, Carrey’s character fails to conform to social norms, uses aliases, and disregards the safety of himself and others. Of the disorders in Cluster B (dramatic, emotional, or erratic), which does Carrey exemplify best? How is this personality disorder predictive of criminality?</a:t>
            </a:r>
          </a:p>
        </p:txBody>
      </p:sp>
    </p:spTree>
    <p:extLst>
      <p:ext uri="{BB962C8B-B14F-4D97-AF65-F5344CB8AC3E}">
        <p14:creationId xmlns:p14="http://schemas.microsoft.com/office/powerpoint/2010/main" val="3896466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 the ten different personality disorders can be grouped into three clusters based on descriptive similarities within each cluster. These clusters are:</a:t>
            </a:r>
          </a:p>
          <a:p>
            <a:endParaRPr lang="en-US" dirty="0" smtClean="0"/>
          </a:p>
          <a:p>
            <a:r>
              <a:rPr lang="en-US" dirty="0" smtClean="0"/>
              <a:t>Cluster A (the "odd, eccentric" cluster); </a:t>
            </a:r>
          </a:p>
          <a:p>
            <a:r>
              <a:rPr lang="en-US" dirty="0" smtClean="0"/>
              <a:t>Cluster B (the "dramatic, emotional, erratic" cluster); and,</a:t>
            </a:r>
          </a:p>
          <a:p>
            <a:r>
              <a:rPr lang="en-US" dirty="0" smtClean="0"/>
              <a:t>Cluster C (the "anxious, fearful" cluster).</a:t>
            </a:r>
          </a:p>
          <a:p>
            <a:endParaRPr lang="en-US" dirty="0" smtClean="0"/>
          </a:p>
          <a:p>
            <a:r>
              <a:rPr lang="en-US" dirty="0" smtClean="0"/>
              <a:t>Oftentimes, a person can be diagnosed with more than just one personality disorder. Research has shown that there is a tendency for personality disorders within the same cluster to co-occur (</a:t>
            </a:r>
            <a:r>
              <a:rPr lang="en-US" dirty="0" err="1" smtClean="0"/>
              <a:t>Skodol</a:t>
            </a:r>
            <a:r>
              <a:rPr lang="en-US" dirty="0" smtClean="0"/>
              <a:t>, 2005).  The alternative model of personality disorder, proposed for further study in DSM-5 (APA, 2013), hopes to reduce this overlap by using a dimensional approach versus the present categorical one. </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72</a:t>
            </a:fld>
            <a:endParaRPr lang="en-US" dirty="0"/>
          </a:p>
        </p:txBody>
      </p:sp>
    </p:spTree>
    <p:extLst>
      <p:ext uri="{BB962C8B-B14F-4D97-AF65-F5344CB8AC3E}">
        <p14:creationId xmlns:p14="http://schemas.microsoft.com/office/powerpoint/2010/main" val="4166757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 A is called the odd, eccentric cluster. It includes Paranoid Personality Disorder, Schizoid Personality Disorder, and Schizotypal Personality Disorders. The common features of the personality disorders in this cluster are social awkwardness and social withdrawal. These disorders are dominated by distorted thinking.</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73</a:t>
            </a:fld>
            <a:endParaRPr lang="en-US" dirty="0"/>
          </a:p>
        </p:txBody>
      </p:sp>
    </p:spTree>
    <p:extLst>
      <p:ext uri="{BB962C8B-B14F-4D97-AF65-F5344CB8AC3E}">
        <p14:creationId xmlns:p14="http://schemas.microsoft.com/office/powerpoint/2010/main" val="6694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cause a feeling of anxiety and depression, hopelessness and guilt</a:t>
            </a:r>
            <a:r>
              <a:rPr lang="en-US" baseline="0" dirty="0" smtClean="0"/>
              <a:t> among the sufferer.</a:t>
            </a:r>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9</a:t>
            </a:fld>
            <a:endParaRPr lang="en-US" dirty="0"/>
          </a:p>
        </p:txBody>
      </p:sp>
    </p:spTree>
    <p:extLst>
      <p:ext uri="{BB962C8B-B14F-4D97-AF65-F5344CB8AC3E}">
        <p14:creationId xmlns:p14="http://schemas.microsoft.com/office/powerpoint/2010/main" val="3587360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Paranoid Personality Disorder are generally difficult to get along with and often have problems with close relationships. Their excessive suspiciousness and hostility may be expressed in overt argumentativeness, in recurrent complaining, or by quiet, apparently hostile aloofness. Because they are </a:t>
            </a:r>
            <a:r>
              <a:rPr lang="en-US" dirty="0" err="1" smtClean="0"/>
              <a:t>hypervigilant</a:t>
            </a:r>
            <a:r>
              <a:rPr lang="en-US" dirty="0" smtClean="0"/>
              <a:t> for potential threats, they may act in a guarded, secretive, or devious manner and appear to be “cold” and lacking in tender feelings. Although they may appear to be objective, rational, and unemotional, they more often display a labile range of affect, with hostile, stubborn, and sarcastic expressions predominating. Their combative and suspicious nature may elicit a hostile response in others, which then serves to confirm their original expectations.</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74</a:t>
            </a:fld>
            <a:endParaRPr lang="en-US" dirty="0"/>
          </a:p>
        </p:txBody>
      </p:sp>
    </p:spTree>
    <p:extLst>
      <p:ext uri="{BB962C8B-B14F-4D97-AF65-F5344CB8AC3E}">
        <p14:creationId xmlns:p14="http://schemas.microsoft.com/office/powerpoint/2010/main" val="1181228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Schizoid Personality Disorder may have particular difficulty expressing anger, even in response to direct provocation, which contributes to the impression that they lack emotion. Their lives sometimes seem directionless, and they may appear to “drift” in their goals. Such individuals often react passively to adverse circumstances and have difficulty responding appropriately to important life events.</a:t>
            </a:r>
          </a:p>
          <a:p>
            <a:endParaRPr lang="en-US" dirty="0" smtClean="0"/>
          </a:p>
          <a:p>
            <a:r>
              <a:rPr lang="en-US" dirty="0" smtClean="0"/>
              <a:t>Because of their lack of social skills and lack of desire for sexual experiences, individuals with this disorder have few friendships, date infrequently, and often do not marry. Employment or work functioning may be impaired, particularly if interpersonal involvement is required, but individuals with this disorder may do well when they work under conditions of social isolation.</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75</a:t>
            </a:fld>
            <a:endParaRPr lang="en-US" dirty="0"/>
          </a:p>
        </p:txBody>
      </p:sp>
    </p:spTree>
    <p:extLst>
      <p:ext uri="{BB962C8B-B14F-4D97-AF65-F5344CB8AC3E}">
        <p14:creationId xmlns:p14="http://schemas.microsoft.com/office/powerpoint/2010/main" val="971472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Persons with Schizotypal Personality Disorder* are characterized by a pervasive pattern of social and interpersonal limitations. They experience acute discomfort in social settings and have a reduced capacity for close relationships. For these reasons they tend to be socially isolated, reserved, and distant. Unlike the Schizoid Personality Disorder, they also experience perceptual and cognitive distortions and/or eccentric behavior. These perceptual abnormalities may include noticing flashes of light no one else can see, or seeing objects or shadows in the corner of their eyes and then realizing that nothing is there. People with Schizotypal Personality Disorder have odd beliefs, for instance, they may believe they can read other people's thoughts, or that that their own thoughts have been stolen from their heads. These odd or superstitious beliefs and fantasies are inconsistent with cultural norms. Schizotypal Personality Disorder tends to be found more frequently in families where someone has been diagnosed with Schizophrenia; a severe mental disorder with the defining feature of psychosis (the loss of reality testing). There is some indication that these two distinct disorders share genetic commonalities (</a:t>
            </a:r>
            <a:r>
              <a:rPr lang="en-US" dirty="0" err="1" smtClean="0"/>
              <a:t>Coccaro</a:t>
            </a:r>
            <a:r>
              <a:rPr lang="en-US" dirty="0" smtClean="0"/>
              <a:t> &amp; </a:t>
            </a:r>
            <a:r>
              <a:rPr lang="en-US" dirty="0" err="1" smtClean="0"/>
              <a:t>Siever</a:t>
            </a:r>
            <a:r>
              <a:rPr lang="en-US" dirty="0" smtClean="0"/>
              <a:t>, 2005).</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76</a:t>
            </a:fld>
            <a:endParaRPr lang="en-US" dirty="0"/>
          </a:p>
        </p:txBody>
      </p:sp>
    </p:spTree>
    <p:extLst>
      <p:ext uri="{BB962C8B-B14F-4D97-AF65-F5344CB8AC3E}">
        <p14:creationId xmlns:p14="http://schemas.microsoft.com/office/powerpoint/2010/main" val="2535112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 B is called the dramatic, emotional, and erratic cluster. It includes Borderline Personality Disorder, Narcissistic Personality Disorder, Histrionic Personality Disorder, and Antisocial Personality Disorder. Disorders in this cluster share problems with impulse control and emotional regulation.</a:t>
            </a:r>
          </a:p>
          <a:p>
            <a:endParaRPr lang="en-US" dirty="0" smtClean="0"/>
          </a:p>
          <a:p>
            <a:r>
              <a:rPr lang="en-US" dirty="0" smtClean="0"/>
              <a:t>Cable Guy</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77</a:t>
            </a:fld>
            <a:endParaRPr lang="en-US" dirty="0"/>
          </a:p>
        </p:txBody>
      </p:sp>
    </p:spTree>
    <p:extLst>
      <p:ext uri="{BB962C8B-B14F-4D97-AF65-F5344CB8AC3E}">
        <p14:creationId xmlns:p14="http://schemas.microsoft.com/office/powerpoint/2010/main" val="41550667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smtClean="0">
                <a:solidFill>
                  <a:srgbClr val="222222"/>
                </a:solidFill>
                <a:effectLst/>
                <a:latin typeface="verdana" panose="020B0604030504040204" pitchFamily="34" charset="0"/>
              </a:rPr>
              <a:t>A person with this disorder will also often exhibit impulsive behaviors and have a majority of the following symptoms: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Frantic efforts to avoid real or imagined abandonment</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A pattern of unstable and intense interpersonal relationships</a:t>
            </a:r>
            <a:r>
              <a:rPr lang="en-US" b="0" i="0" dirty="0" smtClean="0">
                <a:solidFill>
                  <a:srgbClr val="222222"/>
                </a:solidFill>
                <a:effectLst/>
                <a:latin typeface="verdana" panose="020B0604030504040204" pitchFamily="34" charset="0"/>
              </a:rPr>
              <a:t> characterized by alternating between extremes of idealization and devaluation</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Identity disturbance</a:t>
            </a:r>
            <a:r>
              <a:rPr lang="en-US" b="0" i="0" dirty="0" smtClean="0">
                <a:solidFill>
                  <a:srgbClr val="222222"/>
                </a:solidFill>
                <a:effectLst/>
                <a:latin typeface="verdana" panose="020B0604030504040204" pitchFamily="34" charset="0"/>
              </a:rPr>
              <a:t>, such as a significant and persistent unstable self-image or sense of self</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Impulsivity</a:t>
            </a:r>
            <a:r>
              <a:rPr lang="en-US" b="0" i="0" dirty="0" smtClean="0">
                <a:solidFill>
                  <a:srgbClr val="222222"/>
                </a:solidFill>
                <a:effectLst/>
                <a:latin typeface="verdana" panose="020B0604030504040204" pitchFamily="34" charset="0"/>
              </a:rPr>
              <a:t> in at least two areas that are potentially self-damaging (e.g., spending, sex, substance abuse, reckless driving, </a:t>
            </a:r>
            <a:r>
              <a:rPr lang="en-US" b="0" i="0" dirty="0" smtClean="0">
                <a:solidFill>
                  <a:srgbClr val="006688"/>
                </a:solidFill>
                <a:effectLst/>
                <a:latin typeface="verdana" panose="020B0604030504040204" pitchFamily="34" charset="0"/>
                <a:hlinkClick r:id="rId3" tooltip="binge eating"/>
              </a:rPr>
              <a:t>binge eating</a:t>
            </a:r>
            <a:r>
              <a:rPr lang="en-US" b="0" i="0" dirty="0" smtClean="0">
                <a:solidFill>
                  <a:srgbClr val="222222"/>
                </a:solidFill>
                <a:effectLst/>
                <a:latin typeface="verdana" panose="020B0604030504040204" pitchFamily="34" charset="0"/>
              </a:rPr>
              <a:t>)</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Recurrent suicidal behavior</a:t>
            </a:r>
            <a:r>
              <a:rPr lang="en-US" b="0" i="0" dirty="0" smtClean="0">
                <a:solidFill>
                  <a:srgbClr val="222222"/>
                </a:solidFill>
                <a:effectLst/>
                <a:latin typeface="verdana" panose="020B0604030504040204" pitchFamily="34" charset="0"/>
              </a:rPr>
              <a:t>, gestures, or threats, or self-mutilating behavior</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Emotional instability</a:t>
            </a:r>
            <a:r>
              <a:rPr lang="en-US" b="0" i="0" dirty="0" smtClean="0">
                <a:solidFill>
                  <a:srgbClr val="222222"/>
                </a:solidFill>
                <a:effectLst/>
                <a:latin typeface="verdana" panose="020B0604030504040204" pitchFamily="34" charset="0"/>
              </a:rPr>
              <a:t> due to significant reactivity of mood (e.g., intense episodic </a:t>
            </a:r>
            <a:r>
              <a:rPr lang="en-US" b="0" i="0" dirty="0" err="1" smtClean="0">
                <a:solidFill>
                  <a:srgbClr val="222222"/>
                </a:solidFill>
                <a:effectLst/>
                <a:latin typeface="verdana" panose="020B0604030504040204" pitchFamily="34" charset="0"/>
              </a:rPr>
              <a:t>dysphoria</a:t>
            </a:r>
            <a:r>
              <a:rPr lang="en-US" b="0" i="0" dirty="0" smtClean="0">
                <a:solidFill>
                  <a:srgbClr val="222222"/>
                </a:solidFill>
                <a:effectLst/>
                <a:latin typeface="verdana" panose="020B0604030504040204" pitchFamily="34" charset="0"/>
              </a:rPr>
              <a:t>, irritability, or </a:t>
            </a:r>
            <a:r>
              <a:rPr lang="en-US" b="0" i="0" dirty="0" smtClean="0">
                <a:solidFill>
                  <a:srgbClr val="006688"/>
                </a:solidFill>
                <a:effectLst/>
                <a:latin typeface="verdana" panose="020B0604030504040204" pitchFamily="34" charset="0"/>
                <a:hlinkClick r:id="rId4" tooltip="anxiety"/>
              </a:rPr>
              <a:t>anxiety</a:t>
            </a:r>
            <a:r>
              <a:rPr lang="en-US" b="0" i="0" dirty="0" smtClean="0">
                <a:solidFill>
                  <a:srgbClr val="222222"/>
                </a:solidFill>
                <a:effectLst/>
                <a:latin typeface="verdana" panose="020B0604030504040204" pitchFamily="34" charset="0"/>
              </a:rPr>
              <a:t> usually lasting a few hours and only rarely more than a few days)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Chronic feelings of emptiness</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Inappropriate, intense anger</a:t>
            </a:r>
            <a:r>
              <a:rPr lang="en-US" b="0" i="0" dirty="0" smtClean="0">
                <a:solidFill>
                  <a:srgbClr val="222222"/>
                </a:solidFill>
                <a:effectLst/>
                <a:latin typeface="verdana" panose="020B0604030504040204" pitchFamily="34" charset="0"/>
              </a:rPr>
              <a:t> or difficulty controlling anger (e.g., frequent displays of temper, constant anger, recurrent physical fights)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Transient, stress-related paranoid thoughts</a:t>
            </a:r>
            <a:r>
              <a:rPr lang="en-US" b="0" i="0" dirty="0" smtClean="0">
                <a:solidFill>
                  <a:srgbClr val="222222"/>
                </a:solidFill>
                <a:effectLst/>
                <a:latin typeface="verdana" panose="020B0604030504040204" pitchFamily="34" charset="0"/>
              </a:rPr>
              <a:t> or severe dissociative symptoms</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78</a:t>
            </a:fld>
            <a:endParaRPr lang="en-US" dirty="0"/>
          </a:p>
        </p:txBody>
      </p:sp>
    </p:spTree>
    <p:extLst>
      <p:ext uri="{BB962C8B-B14F-4D97-AF65-F5344CB8AC3E}">
        <p14:creationId xmlns:p14="http://schemas.microsoft.com/office/powerpoint/2010/main" val="3205801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smtClean="0">
                <a:solidFill>
                  <a:srgbClr val="222222"/>
                </a:solidFill>
                <a:effectLst/>
                <a:latin typeface="verdana" panose="020B0604030504040204" pitchFamily="34" charset="0"/>
              </a:rPr>
              <a:t>A pervasive pattern of excessive emotionality and attention seeking, beginning by early adulthood and present in a variety of contexts, as indicated by five (or more) of the following:</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Is uncomfortable in situations in which he or she is not the center of attention</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0" i="0" dirty="0" smtClean="0">
                <a:solidFill>
                  <a:srgbClr val="222222"/>
                </a:solidFill>
                <a:effectLst/>
                <a:latin typeface="verdana" panose="020B0604030504040204" pitchFamily="34" charset="0"/>
              </a:rPr>
              <a:t>Interaction with others is often characterized by </a:t>
            </a:r>
            <a:r>
              <a:rPr lang="en-US" b="1" i="0" dirty="0" smtClean="0">
                <a:solidFill>
                  <a:srgbClr val="222222"/>
                </a:solidFill>
                <a:effectLst/>
                <a:latin typeface="verdana" panose="020B0604030504040204" pitchFamily="34" charset="0"/>
              </a:rPr>
              <a:t>inappropriate sexually seductive or provocative behavior</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Displays rapidly shifting and shallow expression of emotions</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0" i="0" dirty="0" smtClean="0">
                <a:solidFill>
                  <a:srgbClr val="222222"/>
                </a:solidFill>
                <a:effectLst/>
                <a:latin typeface="verdana" panose="020B0604030504040204" pitchFamily="34" charset="0"/>
              </a:rPr>
              <a:t>Consistently </a:t>
            </a:r>
            <a:r>
              <a:rPr lang="en-US" b="1" i="0" dirty="0" smtClean="0">
                <a:solidFill>
                  <a:srgbClr val="222222"/>
                </a:solidFill>
                <a:effectLst/>
                <a:latin typeface="verdana" panose="020B0604030504040204" pitchFamily="34" charset="0"/>
              </a:rPr>
              <a:t>uses physical appearance to draw attention </a:t>
            </a:r>
            <a:r>
              <a:rPr lang="en-US" b="0" i="0" dirty="0" smtClean="0">
                <a:solidFill>
                  <a:srgbClr val="222222"/>
                </a:solidFill>
                <a:effectLst/>
                <a:latin typeface="verdana" panose="020B0604030504040204" pitchFamily="34" charset="0"/>
              </a:rPr>
              <a:t>to </a:t>
            </a:r>
            <a:r>
              <a:rPr lang="en-US" b="0" i="0" dirty="0" err="1" smtClean="0">
                <a:solidFill>
                  <a:srgbClr val="222222"/>
                </a:solidFill>
                <a:effectLst/>
                <a:latin typeface="verdana" panose="020B0604030504040204" pitchFamily="34" charset="0"/>
              </a:rPr>
              <a:t>themself</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0" i="0" dirty="0" smtClean="0">
                <a:solidFill>
                  <a:srgbClr val="222222"/>
                </a:solidFill>
                <a:effectLst/>
                <a:latin typeface="verdana" panose="020B0604030504040204" pitchFamily="34" charset="0"/>
              </a:rPr>
              <a:t>Has a style of speech that is </a:t>
            </a:r>
            <a:r>
              <a:rPr lang="en-US" b="1" i="0" dirty="0" smtClean="0">
                <a:solidFill>
                  <a:srgbClr val="222222"/>
                </a:solidFill>
                <a:effectLst/>
                <a:latin typeface="verdana" panose="020B0604030504040204" pitchFamily="34" charset="0"/>
              </a:rPr>
              <a:t>excessively impressionistic and lacking in detail</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Shows self-dramatization, theatricality, and exaggerated expression of emotion</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Is highly suggestible</a:t>
            </a:r>
            <a:r>
              <a:rPr lang="en-US" b="0" i="0" dirty="0" smtClean="0">
                <a:solidFill>
                  <a:srgbClr val="222222"/>
                </a:solidFill>
                <a:effectLst/>
                <a:latin typeface="verdana" panose="020B0604030504040204" pitchFamily="34" charset="0"/>
              </a:rPr>
              <a:t>, i.e., easily influenced by others or circumstances</a:t>
            </a:r>
          </a:p>
          <a:p>
            <a:pPr algn="l">
              <a:buFont typeface="Arial" panose="020B0604020202020204" pitchFamily="34" charset="0"/>
              <a:buChar char="•"/>
            </a:pPr>
            <a:r>
              <a:rPr lang="en-US" b="0" i="0" dirty="0" smtClean="0">
                <a:solidFill>
                  <a:srgbClr val="222222"/>
                </a:solidFill>
                <a:effectLst/>
                <a:latin typeface="verdana" panose="020B0604030504040204" pitchFamily="34" charset="0"/>
              </a:rPr>
              <a:t>Considers </a:t>
            </a:r>
            <a:r>
              <a:rPr lang="en-US" b="1" i="0" dirty="0" smtClean="0">
                <a:solidFill>
                  <a:srgbClr val="222222"/>
                </a:solidFill>
                <a:effectLst/>
                <a:latin typeface="verdana" panose="020B0604030504040204" pitchFamily="34" charset="0"/>
              </a:rPr>
              <a:t>relationships to be more intimate than they actually are</a:t>
            </a:r>
            <a:endParaRPr lang="en-US" b="0" i="0" dirty="0" smtClean="0">
              <a:solidFill>
                <a:srgbClr val="222222"/>
              </a:solidFill>
              <a:effectLst/>
              <a:latin typeface="verdana" panose="020B0604030504040204" pitchFamily="34" charset="0"/>
            </a:endParaRP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79</a:t>
            </a:fld>
            <a:endParaRPr lang="en-US" dirty="0"/>
          </a:p>
        </p:txBody>
      </p:sp>
    </p:spTree>
    <p:extLst>
      <p:ext uri="{BB962C8B-B14F-4D97-AF65-F5344CB8AC3E}">
        <p14:creationId xmlns:p14="http://schemas.microsoft.com/office/powerpoint/2010/main" val="1920805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smtClean="0">
                <a:solidFill>
                  <a:srgbClr val="222222"/>
                </a:solidFill>
                <a:effectLst/>
                <a:latin typeface="verdana" panose="020B0604030504040204" pitchFamily="34" charset="0"/>
              </a:rPr>
              <a:t>In order for a person to be diagnosed with narcissistic personality disorder (NPD) they must meet five or more of the following  symptoms: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Has a grandiose sense of self-importance </a:t>
            </a:r>
            <a:r>
              <a:rPr lang="en-US" b="0" i="0" dirty="0" smtClean="0">
                <a:solidFill>
                  <a:srgbClr val="222222"/>
                </a:solidFill>
                <a:effectLst/>
                <a:latin typeface="verdana" panose="020B0604030504040204" pitchFamily="34" charset="0"/>
              </a:rPr>
              <a:t>(e.g., exaggerates achievements and talents, expects to be recognized as superior without commensurate achievements)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Is preoccupied with fantasies of unlimited success, power, brilliance, beauty, or ideal love</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Believes that he or she is “special” and unique </a:t>
            </a:r>
            <a:r>
              <a:rPr lang="en-US" b="0" i="0" dirty="0" smtClean="0">
                <a:solidFill>
                  <a:srgbClr val="222222"/>
                </a:solidFill>
                <a:effectLst/>
                <a:latin typeface="verdana" panose="020B0604030504040204" pitchFamily="34" charset="0"/>
              </a:rPr>
              <a:t>and can only be understood by, or should associate with, other special or high-status people (or institutions)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Requires excessive admiration</a:t>
            </a:r>
            <a:endParaRPr lang="en-US" b="0" i="0" dirty="0" smtClean="0">
              <a:solidFill>
                <a:srgbClr val="222222"/>
              </a:solidFill>
              <a:effectLst/>
              <a:latin typeface="verdana" panose="020B0604030504040204" pitchFamily="34" charset="0"/>
            </a:endParaRP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Has a very strong sense of entitlement</a:t>
            </a:r>
            <a:r>
              <a:rPr lang="en-US" b="0" i="0" dirty="0" smtClean="0">
                <a:solidFill>
                  <a:srgbClr val="222222"/>
                </a:solidFill>
                <a:effectLst/>
                <a:latin typeface="verdana" panose="020B0604030504040204" pitchFamily="34" charset="0"/>
              </a:rPr>
              <a:t>, e.g., unreasonable expectations of especially favorable treatment or automatic compliance with his or her expectations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Is exploitative of others</a:t>
            </a:r>
            <a:r>
              <a:rPr lang="en-US" b="0" i="0" dirty="0" smtClean="0">
                <a:solidFill>
                  <a:srgbClr val="222222"/>
                </a:solidFill>
                <a:effectLst/>
                <a:latin typeface="verdana" panose="020B0604030504040204" pitchFamily="34" charset="0"/>
              </a:rPr>
              <a:t>, e.g., takes advantage of others to achieve his or her own ends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Lacks empathy</a:t>
            </a:r>
            <a:r>
              <a:rPr lang="en-US" b="0" i="0" dirty="0" smtClean="0">
                <a:solidFill>
                  <a:srgbClr val="222222"/>
                </a:solidFill>
                <a:effectLst/>
                <a:latin typeface="verdana" panose="020B0604030504040204" pitchFamily="34" charset="0"/>
              </a:rPr>
              <a:t>, e.g., is unwilling to recognize or identify with the feelings and needs of others</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Is often envious of others </a:t>
            </a:r>
            <a:r>
              <a:rPr lang="en-US" b="0" i="0" dirty="0" smtClean="0">
                <a:solidFill>
                  <a:srgbClr val="222222"/>
                </a:solidFill>
                <a:effectLst/>
                <a:latin typeface="verdana" panose="020B0604030504040204" pitchFamily="34" charset="0"/>
              </a:rPr>
              <a:t>or believes that others are envious of him or her</a:t>
            </a:r>
          </a:p>
          <a:p>
            <a:pPr algn="l">
              <a:buFont typeface="Arial" panose="020B0604020202020204" pitchFamily="34" charset="0"/>
              <a:buChar char="•"/>
            </a:pPr>
            <a:r>
              <a:rPr lang="en-US" b="1" i="0" dirty="0" smtClean="0">
                <a:solidFill>
                  <a:srgbClr val="222222"/>
                </a:solidFill>
                <a:effectLst/>
                <a:latin typeface="verdana" panose="020B0604030504040204" pitchFamily="34" charset="0"/>
              </a:rPr>
              <a:t>Regularly shows arrogant, haughty behaviors or attitudes</a:t>
            </a:r>
            <a:endParaRPr lang="en-US" b="0" i="0" dirty="0" smtClean="0">
              <a:solidFill>
                <a:srgbClr val="222222"/>
              </a:solidFill>
              <a:effectLst/>
              <a:latin typeface="verdana" panose="020B0604030504040204" pitchFamily="34" charset="0"/>
            </a:endParaRP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80</a:t>
            </a:fld>
            <a:endParaRPr lang="en-US" dirty="0"/>
          </a:p>
        </p:txBody>
      </p:sp>
    </p:spTree>
    <p:extLst>
      <p:ext uri="{BB962C8B-B14F-4D97-AF65-F5344CB8AC3E}">
        <p14:creationId xmlns:p14="http://schemas.microsoft.com/office/powerpoint/2010/main" val="110505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with Antisocial Personality Disorder frequently lack empathy and tend to be callous, cynical, and contemptuous of the feelings, rights, and sufferings of others. They may have an inflated and arrogant self-appraisal (e.g., feel that ordinary work is beneath them or lack a realistic concern about their current problems or their future) and may be excessively opinionated, self-assured, or cocky. They may display a glib, superficial charm and can be quite voluble and verbally facile (e.g., using technical terms or jargon that might impress someone who is unfamiliar with the topic).</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81</a:t>
            </a:fld>
            <a:endParaRPr lang="en-US" dirty="0"/>
          </a:p>
        </p:txBody>
      </p:sp>
    </p:spTree>
    <p:extLst>
      <p:ext uri="{BB962C8B-B14F-4D97-AF65-F5344CB8AC3E}">
        <p14:creationId xmlns:p14="http://schemas.microsoft.com/office/powerpoint/2010/main" val="2254529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 C is called the anxious, fearful cluster.  It includes the Avoidant, Dependent, and Obsessive-Compulsive Personality Disorders.  These three personality disorders share a high level of anxiety.</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85</a:t>
            </a:fld>
            <a:endParaRPr lang="en-US" dirty="0"/>
          </a:p>
        </p:txBody>
      </p:sp>
    </p:spTree>
    <p:extLst>
      <p:ext uri="{BB962C8B-B14F-4D97-AF65-F5344CB8AC3E}">
        <p14:creationId xmlns:p14="http://schemas.microsoft.com/office/powerpoint/2010/main" val="16589285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characterized by a pervasive pattern of social inhibition, feelings of inadequacy, and a hypersensitivity to negative evaluation. People with this disorder are intensely afraid that others will ridicule them, reject them, or criticize them. This leads them to avoid social situations and to avoid interactions with others. This further limits their ability to develop social skills. People with Avoidant Personality Disorders often have a very limited social world with a small circle of confidants. Their social life is otherwise rather limited..</a:t>
            </a:r>
          </a:p>
          <a:p>
            <a:endParaRPr lang="en-US" dirty="0" smtClean="0"/>
          </a:p>
          <a:p>
            <a:r>
              <a:rPr lang="en-US" dirty="0" smtClean="0"/>
              <a:t>Their way of thinking about and interpreting the world revolves around the thought that they are not good enough, and that others don't like them. They think of themselves as unappealing and socially inept. These types of thoughts create feelings of intense anxiety in social situations, along with a fear of being ridiculed, criticized, and rejected. The intensity of this fearful anxiety, and the discomfort it creates, compels them to avoid interpersonal situations. They might avoid parties or social events, and may have difficulty giving presentations at work or speaking up in meetings. Others might perceive them as distant or shy. They likely come across as stiff and restricted. All this will likely interfere with their ability to make friends, or to move ahead professionally.</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86</a:t>
            </a:fld>
            <a:endParaRPr lang="en-US" dirty="0"/>
          </a:p>
        </p:txBody>
      </p:sp>
    </p:spTree>
    <p:extLst>
      <p:ext uri="{BB962C8B-B14F-4D97-AF65-F5344CB8AC3E}">
        <p14:creationId xmlns:p14="http://schemas.microsoft.com/office/powerpoint/2010/main" val="59736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Normality of a behavior is determined by the degree to which it is average or typical</a:t>
            </a:r>
          </a:p>
          <a:p>
            <a:endParaRPr lang="en-US" dirty="0" smtClean="0"/>
          </a:p>
          <a:p>
            <a:r>
              <a:rPr lang="en-US" dirty="0" smtClean="0"/>
              <a:t>Cultural context or expectations must be taken into account</a:t>
            </a:r>
          </a:p>
          <a:p>
            <a:r>
              <a:rPr lang="en-US" dirty="0" smtClean="0"/>
              <a:t>Culture Bound Syndromes – clusters of symptoms that define an illness</a:t>
            </a:r>
          </a:p>
          <a:p>
            <a:endParaRPr lang="en-US" dirty="0" smtClean="0"/>
          </a:p>
          <a:p>
            <a:r>
              <a:rPr lang="en-US" dirty="0" err="1" smtClean="0"/>
              <a:t>Koro</a:t>
            </a:r>
            <a:r>
              <a:rPr lang="en-US" dirty="0" smtClean="0"/>
              <a:t> is a psychological disorder characterized by delusions of penis shrinkage and retraction into the body, accompanied by panic and fear of dying.</a:t>
            </a:r>
          </a:p>
          <a:p>
            <a:endParaRPr lang="en-US" dirty="0" smtClean="0"/>
          </a:p>
          <a:p>
            <a:r>
              <a:rPr lang="en-US" dirty="0" err="1" smtClean="0"/>
              <a:t>Gururumba</a:t>
            </a:r>
            <a:r>
              <a:rPr lang="en-US" dirty="0" smtClean="0"/>
              <a:t> is a “wild man” episode in which the suffer (typically a married male) begins by burglarizing neighboring homes – taking objects that he thinks are valuable but which seldom are. He then runs to the forest for a number of days returning without the objects and with a case of amnesia. The sufferer appears hyperactive and clumsy with slurred speech. This disorder is specific to New Guinea.</a:t>
            </a:r>
          </a:p>
          <a:p>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10</a:t>
            </a:fld>
            <a:endParaRPr lang="en-US" dirty="0"/>
          </a:p>
        </p:txBody>
      </p:sp>
    </p:spTree>
    <p:extLst>
      <p:ext uri="{BB962C8B-B14F-4D97-AF65-F5344CB8AC3E}">
        <p14:creationId xmlns:p14="http://schemas.microsoft.com/office/powerpoint/2010/main" val="919330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core feature of the Dependent Personality Disorder* is a strong need to be taken care of by other people. This need to be taken care of, and the associated fear of losing the support of others, often leads people with Dependent Personality Disorder to behave in a "clingy" manner; to submit to the desires of other people. In order to avoid conflict, they may have great difficulty standing up for themselves. The intense fear of losing a relationship makes them vulnerable to manipulation and abuse. They find it difficult to express disagreement or make independent decisions, and are challenged to begin a task when nobody is available to assist them. Being alone is extremely hard for them. When someone with Dependent Personality Disorder finds that a relationship they depend on has ended, they will immediately seek another source of support.</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87</a:t>
            </a:fld>
            <a:endParaRPr lang="en-US" dirty="0"/>
          </a:p>
        </p:txBody>
      </p:sp>
    </p:spTree>
    <p:extLst>
      <p:ext uri="{BB962C8B-B14F-4D97-AF65-F5344CB8AC3E}">
        <p14:creationId xmlns:p14="http://schemas.microsoft.com/office/powerpoint/2010/main" val="28476894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Persons with Obsessive-Compulsive Personality Disorder* are preoccupied with rules, regulations, and orderliness. This preoccupation with perfectionism and control is at the expense of flexibility, openness, and efficiency. They are great makers of lists and schedules, and are often devoted to work to such an extent that they often neglect social relationships. They have perfectionist tendencies, and are so driven in their work to "get it right" that they become unable to complete projects or specific tasks because they get lost in the details, and fail to see the "forest for the trees." Persons with Obsessive-Compulsive Personality Disorder tend to be rigid and inflexible in their approach to things. It simply isn't an option for them to do a "sub-standard" job just to get something done. Often, they are unable to delegate tasks for fear that another person will not "get it right." Sometimes people with this disorder adopt a miserly style with both themselves and others. Money is regarded as something that must be rigidly controlled in order to ward off future catastrophe. People with this disorder are often experienced as rigid, controlling, and stubborn.</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88</a:t>
            </a:fld>
            <a:endParaRPr lang="en-US" dirty="0"/>
          </a:p>
        </p:txBody>
      </p:sp>
    </p:spTree>
    <p:extLst>
      <p:ext uri="{BB962C8B-B14F-4D97-AF65-F5344CB8AC3E}">
        <p14:creationId xmlns:p14="http://schemas.microsoft.com/office/powerpoint/2010/main" val="658354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http://www.youtube.com/watch?v=F5YubjEqbZ8  - Depression Documentary</a:t>
            </a:r>
            <a:r>
              <a:rPr lang="en-US" baseline="0" dirty="0" smtClean="0"/>
              <a:t> from BBC</a:t>
            </a:r>
          </a:p>
          <a:p>
            <a:endParaRPr lang="en-US" baseline="0" dirty="0" smtClean="0"/>
          </a:p>
          <a:p>
            <a:r>
              <a:rPr lang="en-US" baseline="0" dirty="0" smtClean="0"/>
              <a:t>http://www.youtube.com/watch?v=J3L6Nwr8fp8  - Depression Documentary</a:t>
            </a:r>
          </a:p>
          <a:p>
            <a:endParaRPr lang="en-US" baseline="0" dirty="0" smtClean="0"/>
          </a:p>
          <a:p>
            <a:r>
              <a:rPr lang="en-US" dirty="0" smtClean="0"/>
              <a:t>https://www.youtube.com/watch?v=j4ryGoxRBRU – Bipolar clips from movies</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90</a:t>
            </a:fld>
            <a:endParaRPr lang="en-US" dirty="0"/>
          </a:p>
        </p:txBody>
      </p:sp>
    </p:spTree>
    <p:extLst>
      <p:ext uri="{BB962C8B-B14F-4D97-AF65-F5344CB8AC3E}">
        <p14:creationId xmlns:p14="http://schemas.microsoft.com/office/powerpoint/2010/main" val="8986590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5155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65F19A6-1326-494E-8D00-D713710B65EE}" type="slidenum">
              <a:rPr lang="en-US">
                <a:latin typeface="Berlin Sans FB" pitchFamily="34" charset="0"/>
              </a:rPr>
              <a:pPr eaLnBrk="1" hangingPunct="1"/>
              <a:t>91</a:t>
            </a:fld>
            <a:endParaRPr lang="en-US" dirty="0">
              <a:latin typeface="Berlin Sans FB" pitchFamily="34" charset="0"/>
            </a:endParaRPr>
          </a:p>
        </p:txBody>
      </p:sp>
      <p:sp>
        <p:nvSpPr>
          <p:cNvPr id="151556" name="Rectangle 2"/>
          <p:cNvSpPr>
            <a:spLocks noGrp="1" noRot="1" noChangeAspect="1" noChangeArrowheads="1" noTextEdit="1"/>
          </p:cNvSpPr>
          <p:nvPr>
            <p:ph type="sldImg"/>
          </p:nvPr>
        </p:nvSpPr>
        <p:spPr>
          <a:xfrm>
            <a:off x="1179513" y="695325"/>
            <a:ext cx="4652962" cy="3489325"/>
          </a:xfrm>
          <a:ln/>
        </p:spPr>
      </p:sp>
      <p:sp>
        <p:nvSpPr>
          <p:cNvPr id="151557"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t>OBJECTIVE 50-1</a:t>
            </a:r>
            <a:r>
              <a:rPr lang="en-US" b="1" dirty="0" smtClean="0">
                <a:cs typeface="Arial" charset="0"/>
              </a:rPr>
              <a:t>| Define </a:t>
            </a:r>
            <a:r>
              <a:rPr lang="en-US" b="1" i="1" dirty="0" smtClean="0">
                <a:cs typeface="Arial" charset="0"/>
              </a:rPr>
              <a:t>mood disorders</a:t>
            </a:r>
            <a:r>
              <a:rPr lang="en-US" b="1" dirty="0" smtClean="0">
                <a:cs typeface="Arial" charset="0"/>
              </a:rPr>
              <a:t>, and contrast major depressive disorder and bipolar disorder.</a:t>
            </a:r>
          </a:p>
        </p:txBody>
      </p:sp>
    </p:spTree>
    <p:extLst>
      <p:ext uri="{BB962C8B-B14F-4D97-AF65-F5344CB8AC3E}">
        <p14:creationId xmlns:p14="http://schemas.microsoft.com/office/powerpoint/2010/main" val="6886956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dysthymia generally experience little or no joy in their lives. Instead things are rather gloomy most of the time. If you have dysthymia you may be unable to remember a time when you felt happy, excited, or inspired. It may seem as if you have been depressed all your life. You probably have a hard time enjoying things and having fun. Rather, you might tend to be inactive and withdrawn , you worry frequently, and criticize yourself as being a failure. You may also feel guilty, irritable, sluggish, and have difficulty sleeping regularly.</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92</a:t>
            </a:fld>
            <a:endParaRPr lang="en-US" dirty="0"/>
          </a:p>
        </p:txBody>
      </p:sp>
    </p:spTree>
    <p:extLst>
      <p:ext uri="{BB962C8B-B14F-4D97-AF65-F5344CB8AC3E}">
        <p14:creationId xmlns:p14="http://schemas.microsoft.com/office/powerpoint/2010/main" val="2838841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dysthymia generally experience little or no joy in their lives. Instead things are rather gloomy most of the time. If you have dysthymia you may be unable to remember a time when you felt happy, excited, or inspired. It may seem as if you have been depressed all your life. You probably have a hard time enjoying things and having fun. Rather, you might tend to be inactive and withdrawn , you worry frequently, and criticize yourself as being a failure. You may also feel guilty, irritable, sluggish, and have difficulty sleeping regularly.</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94</a:t>
            </a:fld>
            <a:endParaRPr lang="en-US" dirty="0"/>
          </a:p>
        </p:txBody>
      </p:sp>
    </p:spTree>
    <p:extLst>
      <p:ext uri="{BB962C8B-B14F-4D97-AF65-F5344CB8AC3E}">
        <p14:creationId xmlns:p14="http://schemas.microsoft.com/office/powerpoint/2010/main" val="1050601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defining characteristic of disruptive mood dysregulation disorder (DMDD) in children is a chronic, severe and persistent irritability. This irritability is often displayed by the child as a temper tantrum, or temper outburst, that occur frequently (3 or more times per week). When the child isn’t having a temper outburst, they appear to be in a persistently irritable or angry mood, present most of the day, nearly every day. As the DSM-5 Fact Sheet says, “Far beyond temper tantrums, DMDD is characterized by severe and recurrent temper outbursts that are grossly out of proportion in intensity or duration to the situation.”</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95</a:t>
            </a:fld>
            <a:endParaRPr lang="en-US" dirty="0"/>
          </a:p>
        </p:txBody>
      </p:sp>
    </p:spTree>
    <p:extLst>
      <p:ext uri="{BB962C8B-B14F-4D97-AF65-F5344CB8AC3E}">
        <p14:creationId xmlns:p14="http://schemas.microsoft.com/office/powerpoint/2010/main" val="2010448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smtClean="0">
                <a:solidFill>
                  <a:srgbClr val="333333"/>
                </a:solidFill>
                <a:effectLst/>
                <a:latin typeface="Arial" panose="020B0604020202020204" pitchFamily="34" charset="0"/>
              </a:rPr>
              <a:t>Postpartum depression is the most common problem associated with childbirth. It has been described as afflicting prominent historical figures like author/suffragist Charlotte Perkins Gilman in the 19th century. This illness is characterized by depression that a woman experiences within four weeks of childbirth, affecting about 13% of women who give birth. Postpartum depression occurs after one out of every eight deliveries in the United States, affecting about half a million women every year. Postpartum depression is also called major depression with postpartum onset. Delusional thinking after childbirth, called </a:t>
            </a:r>
            <a:r>
              <a:rPr lang="en-US" b="0" i="0" u="sng" dirty="0" smtClean="0">
                <a:solidFill>
                  <a:srgbClr val="0033CC"/>
                </a:solidFill>
                <a:effectLst/>
                <a:latin typeface="Arial" panose="020B0604020202020204" pitchFamily="34" charset="0"/>
                <a:hlinkClick r:id="rId3"/>
              </a:rPr>
              <a:t>postpartum psychosis</a:t>
            </a:r>
            <a:r>
              <a:rPr lang="en-US" b="0" i="0" dirty="0" smtClean="0">
                <a:solidFill>
                  <a:srgbClr val="333333"/>
                </a:solidFill>
                <a:effectLst/>
                <a:latin typeface="Arial" panose="020B0604020202020204" pitchFamily="34" charset="0"/>
              </a:rPr>
              <a:t>, affects about one in every thousand women.</a:t>
            </a:r>
          </a:p>
          <a:p>
            <a:pPr algn="l"/>
            <a:r>
              <a:rPr lang="en-US" b="0" i="0" dirty="0" smtClean="0">
                <a:solidFill>
                  <a:srgbClr val="333333"/>
                </a:solidFill>
                <a:effectLst/>
                <a:latin typeface="Arial" panose="020B0604020202020204" pitchFamily="34" charset="0"/>
              </a:rPr>
              <a:t>Notably, postpartum depression is not an illness that is exclusive to mothers. Fathers can experience it as well. In fact, it can affect as many as 10% of new fathers. As with women, symptoms in men can result in fathers having difficulty caring for themselves and for their children when suffering from postpartum depression.</a:t>
            </a:r>
          </a:p>
          <a:p>
            <a:pPr algn="l"/>
            <a:r>
              <a:rPr lang="en-US" b="0" i="0" dirty="0" smtClean="0">
                <a:solidFill>
                  <a:srgbClr val="333333"/>
                </a:solidFill>
                <a:effectLst/>
                <a:latin typeface="Arial" panose="020B0604020202020204" pitchFamily="34" charset="0"/>
              </a:rPr>
              <a:t>Unfortunately, up to 50% of individuals with postpartum depression or postpartum psychosis are never detected. That can result in devastating outcomes for the patient and family. For example, postpartum psychosis is thought to have been a potential factor in Andrea Yates </a:t>
            </a:r>
            <a:r>
              <a:rPr lang="en-US" b="0" i="0" u="sng" dirty="0" smtClean="0">
                <a:solidFill>
                  <a:srgbClr val="0033CC"/>
                </a:solidFill>
                <a:effectLst/>
                <a:latin typeface="Arial" panose="020B0604020202020204" pitchFamily="34" charset="0"/>
                <a:hlinkClick r:id="rId4"/>
              </a:rPr>
              <a:t>drowning</a:t>
            </a:r>
            <a:r>
              <a:rPr lang="en-US" b="0" i="0" dirty="0" smtClean="0">
                <a:solidFill>
                  <a:srgbClr val="333333"/>
                </a:solidFill>
                <a:effectLst/>
                <a:latin typeface="Arial" panose="020B0604020202020204" pitchFamily="34" charset="0"/>
              </a:rPr>
              <a:t> her five children in 2001 and was explored as a factor in Susan Smith drowning her two sons.</a:t>
            </a:r>
          </a:p>
          <a:p>
            <a:pPr algn="l"/>
            <a:endParaRPr lang="en-US" b="0" i="0" dirty="0" smtClean="0">
              <a:solidFill>
                <a:srgbClr val="333333"/>
              </a:solidFill>
              <a:effectLst/>
              <a:latin typeface="Arial" panose="020B0604020202020204" pitchFamily="34" charset="0"/>
            </a:endParaRPr>
          </a:p>
          <a:p>
            <a:pPr algn="l"/>
            <a:r>
              <a:rPr lang="sv-SE" b="0" i="0" dirty="0" smtClean="0">
                <a:solidFill>
                  <a:srgbClr val="333333"/>
                </a:solidFill>
                <a:effectLst/>
                <a:latin typeface="Arial" panose="020B0604020202020204" pitchFamily="34" charset="0"/>
              </a:rPr>
              <a:t>http://www.youtube.com/watch?v=ps5fbErITQs – 5 minute video on Postpartum Depression</a:t>
            </a:r>
          </a:p>
          <a:p>
            <a:pPr algn="l"/>
            <a:endParaRPr lang="sv-SE" b="0" i="0" dirty="0" smtClean="0">
              <a:solidFill>
                <a:srgbClr val="333333"/>
              </a:solidFill>
              <a:effectLst/>
              <a:latin typeface="Arial" panose="020B0604020202020204" pitchFamily="34" charset="0"/>
            </a:endParaRPr>
          </a:p>
          <a:p>
            <a:pPr algn="l"/>
            <a:r>
              <a:rPr lang="sv-SE" b="0" i="0" dirty="0" smtClean="0">
                <a:solidFill>
                  <a:srgbClr val="333333"/>
                </a:solidFill>
                <a:effectLst/>
                <a:latin typeface="Arial" panose="020B0604020202020204" pitchFamily="34" charset="0"/>
              </a:rPr>
              <a:t>http://www.youtube.com/watch?v=IWXxAcnBxW8  - 5 minute video on Postpartum Depression in Men</a:t>
            </a:r>
          </a:p>
          <a:p>
            <a:pPr algn="l"/>
            <a:endParaRPr lang="en-US" b="0" i="0" dirty="0" smtClean="0">
              <a:solidFill>
                <a:srgbClr val="333333"/>
              </a:solidFill>
              <a:effectLst/>
              <a:latin typeface="Arial" panose="020B0604020202020204" pitchFamily="34" charset="0"/>
            </a:endParaRPr>
          </a:p>
          <a:p>
            <a:pPr algn="l"/>
            <a:r>
              <a:rPr lang="en-US" b="0" i="0" dirty="0" smtClean="0">
                <a:solidFill>
                  <a:srgbClr val="333333"/>
                </a:solidFill>
                <a:effectLst/>
                <a:latin typeface="Arial" panose="020B0604020202020204" pitchFamily="34" charset="0"/>
              </a:rPr>
              <a:t>Andrea Yates</a:t>
            </a:r>
            <a:r>
              <a:rPr lang="en-US" b="0" i="0" baseline="0" dirty="0" smtClean="0">
                <a:solidFill>
                  <a:srgbClr val="333333"/>
                </a:solidFill>
                <a:effectLst/>
                <a:latin typeface="Arial" panose="020B0604020202020204" pitchFamily="34" charset="0"/>
              </a:rPr>
              <a:t> and Susan Smith</a:t>
            </a:r>
            <a:endParaRPr lang="en-US" b="0" i="0" dirty="0" smtClean="0">
              <a:solidFill>
                <a:srgbClr val="333333"/>
              </a:solidFill>
              <a:effectLst/>
              <a:latin typeface="Arial" panose="020B0604020202020204" pitchFamily="34" charset="0"/>
            </a:endParaRP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97</a:t>
            </a:fld>
            <a:endParaRPr lang="en-US" dirty="0"/>
          </a:p>
        </p:txBody>
      </p:sp>
    </p:spTree>
    <p:extLst>
      <p:ext uri="{BB962C8B-B14F-4D97-AF65-F5344CB8AC3E}">
        <p14:creationId xmlns:p14="http://schemas.microsoft.com/office/powerpoint/2010/main" val="29443818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difference between mania and hypomania is a matter of severity. In the hypomania of bipolar 2, a person has a sustained mood that is elevated (heightened), expansive (grand, superior) or irritable. This mood has to be noticeably different from his or her normal mood when not depressed. In mania, that mood is extremely abnormal, and is also combined with increased activity or energy that is also abnormal.</a:t>
            </a:r>
          </a:p>
          <a:p>
            <a:endParaRPr lang="en-US" dirty="0" smtClean="0"/>
          </a:p>
          <a:p>
            <a:r>
              <a:rPr lang="en-US" dirty="0" smtClean="0"/>
              <a:t>For example, Hank, when he has hypomanic episodes, is exceptionally cheerful, needs only three hours sleep instead of his usual seven, spends more money than he safely should and speaks far more rapidly than usual, along with other symptoms of hypomania.</a:t>
            </a:r>
          </a:p>
          <a:p>
            <a:endParaRPr lang="en-US" dirty="0" smtClean="0"/>
          </a:p>
          <a:p>
            <a:r>
              <a:rPr lang="en-US" dirty="0" smtClean="0"/>
              <a:t>This behavior is noticeably different from his own stable mood, yet there are cheerful people who need little sleep, spend a lot and talk fast who don't have bipolar disorder, so while it's abnormal for him, it's not outside the range of possible behavior in general.</a:t>
            </a:r>
          </a:p>
          <a:p>
            <a:endParaRPr lang="en-US" dirty="0" smtClean="0"/>
          </a:p>
          <a:p>
            <a:r>
              <a:rPr lang="en-US" dirty="0" smtClean="0"/>
              <a:t>On the other hand, Hank's friend Robert, who has manic episodes, is out-of-control happy, even during serious events (he burst out laughing disruptively during a funeral).</a:t>
            </a:r>
          </a:p>
          <a:p>
            <a:endParaRPr lang="en-US" dirty="0" smtClean="0"/>
          </a:p>
          <a:p>
            <a:r>
              <a:rPr lang="en-US" dirty="0" smtClean="0"/>
              <a:t>He ran around outside at midnight shouting how much he loved all his neighbors (along with other symptoms of mania). This is abnormal behavior for anyone</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98</a:t>
            </a:fld>
            <a:endParaRPr lang="en-US" dirty="0"/>
          </a:p>
        </p:txBody>
      </p:sp>
    </p:spTree>
    <p:extLst>
      <p:ext uri="{BB962C8B-B14F-4D97-AF65-F5344CB8AC3E}">
        <p14:creationId xmlns:p14="http://schemas.microsoft.com/office/powerpoint/2010/main" val="3632625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Cyclothymia symptoms alternate between emotional highs and lows. The highs of </a:t>
            </a:r>
            <a:r>
              <a:rPr lang="en-US" dirty="0" err="1" smtClean="0"/>
              <a:t>cyclothymia</a:t>
            </a:r>
            <a:r>
              <a:rPr lang="en-US" dirty="0" smtClean="0"/>
              <a:t> are characterized by symptoms of an elevated mood (hypomanic symptoms), which resemble those of mania but are less severe. The lows consist of mild or moderate depressive symptoms.</a:t>
            </a:r>
          </a:p>
          <a:p>
            <a:endParaRPr lang="en-US" dirty="0" smtClean="0"/>
          </a:p>
          <a:p>
            <a:r>
              <a:rPr lang="en-US" dirty="0" smtClean="0"/>
              <a:t>Cyclothymia symptoms are similar to those of bipolar disorder I or II, but they're less severe. When you have </a:t>
            </a:r>
            <a:r>
              <a:rPr lang="en-US" dirty="0" err="1" smtClean="0"/>
              <a:t>cyclothymia</a:t>
            </a:r>
            <a:r>
              <a:rPr lang="en-US" dirty="0" smtClean="0"/>
              <a:t>, you can typically function in your daily life, though not always well. The unpredictable nature of your mood shifts may significantly disrupt your life because you never know how you're going to feel.</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99</a:t>
            </a:fld>
            <a:endParaRPr lang="en-US" dirty="0"/>
          </a:p>
        </p:txBody>
      </p:sp>
    </p:spTree>
    <p:extLst>
      <p:ext uri="{BB962C8B-B14F-4D97-AF65-F5344CB8AC3E}">
        <p14:creationId xmlns:p14="http://schemas.microsoft.com/office/powerpoint/2010/main" val="2646500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2902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84C47AE-E340-4649-98C3-21BE34FA2938}" type="slidenum">
              <a:rPr lang="en-US">
                <a:latin typeface="Berlin Sans FB" pitchFamily="34" charset="0"/>
              </a:rPr>
              <a:pPr eaLnBrk="1" hangingPunct="1"/>
              <a:t>13</a:t>
            </a:fld>
            <a:endParaRPr lang="en-US" dirty="0">
              <a:latin typeface="Berlin Sans FB" pitchFamily="34" charset="0"/>
            </a:endParaRPr>
          </a:p>
        </p:txBody>
      </p:sp>
      <p:sp>
        <p:nvSpPr>
          <p:cNvPr id="129028" name="Rectangle 2"/>
          <p:cNvSpPr>
            <a:spLocks noGrp="1" noRot="1" noChangeAspect="1" noChangeArrowheads="1" noTextEdit="1"/>
          </p:cNvSpPr>
          <p:nvPr>
            <p:ph type="sldImg"/>
          </p:nvPr>
        </p:nvSpPr>
        <p:spPr>
          <a:xfrm>
            <a:off x="1179513" y="695325"/>
            <a:ext cx="4652962" cy="3489325"/>
          </a:xfrm>
          <a:ln/>
        </p:spPr>
      </p:sp>
      <p:sp>
        <p:nvSpPr>
          <p:cNvPr id="129029"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t>OBJECTIVE 47-2</a:t>
            </a:r>
            <a:r>
              <a:rPr lang="en-US" b="1" dirty="0" smtClean="0">
                <a:cs typeface="Arial" charset="0"/>
              </a:rPr>
              <a:t>| Contrast the medical model of psychological disorders with the </a:t>
            </a:r>
            <a:r>
              <a:rPr lang="en-US" b="1" dirty="0" err="1" smtClean="0">
                <a:cs typeface="Arial" charset="0"/>
              </a:rPr>
              <a:t>biopsychosocial</a:t>
            </a:r>
            <a:r>
              <a:rPr lang="en-US" b="1" dirty="0" smtClean="0">
                <a:cs typeface="Arial" charset="0"/>
              </a:rPr>
              <a:t> perspective on disordered behavior.</a:t>
            </a:r>
          </a:p>
        </p:txBody>
      </p:sp>
    </p:spTree>
    <p:extLst>
      <p:ext uri="{BB962C8B-B14F-4D97-AF65-F5344CB8AC3E}">
        <p14:creationId xmlns:p14="http://schemas.microsoft.com/office/powerpoint/2010/main" val="13409764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Cyclothymia symptoms alternate between emotional highs and lows. The highs of </a:t>
            </a:r>
            <a:r>
              <a:rPr lang="en-US" dirty="0" err="1" smtClean="0"/>
              <a:t>cyclothymia</a:t>
            </a:r>
            <a:r>
              <a:rPr lang="en-US" dirty="0" smtClean="0"/>
              <a:t> are characterized by symptoms of an elevated mood (hypomanic symptoms), which resemble those of mania but are less severe. The lows consist of mild or moderate depressive symptoms.</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100</a:t>
            </a:fld>
            <a:endParaRPr lang="en-US" dirty="0"/>
          </a:p>
        </p:txBody>
      </p:sp>
    </p:spTree>
    <p:extLst>
      <p:ext uri="{BB962C8B-B14F-4D97-AF65-F5344CB8AC3E}">
        <p14:creationId xmlns:p14="http://schemas.microsoft.com/office/powerpoint/2010/main" val="38484827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5257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A015EDB7-1F1C-4988-8528-9D1F214EEBE4}" type="slidenum">
              <a:rPr lang="en-US">
                <a:latin typeface="Berlin Sans FB" pitchFamily="34" charset="0"/>
              </a:rPr>
              <a:pPr eaLnBrk="1" hangingPunct="1"/>
              <a:t>101</a:t>
            </a:fld>
            <a:endParaRPr lang="en-US" dirty="0">
              <a:latin typeface="Berlin Sans FB" pitchFamily="34" charset="0"/>
            </a:endParaRPr>
          </a:p>
        </p:txBody>
      </p:sp>
      <p:sp>
        <p:nvSpPr>
          <p:cNvPr id="152580" name="Rectangle 2"/>
          <p:cNvSpPr>
            <a:spLocks noGrp="1" noRot="1" noChangeAspect="1" noChangeArrowheads="1" noTextEdit="1"/>
          </p:cNvSpPr>
          <p:nvPr>
            <p:ph type="sldImg"/>
          </p:nvPr>
        </p:nvSpPr>
        <p:spPr>
          <a:xfrm>
            <a:off x="1179513" y="695325"/>
            <a:ext cx="4652962" cy="3489325"/>
          </a:xfrm>
          <a:ln/>
        </p:spPr>
      </p:sp>
      <p:sp>
        <p:nvSpPr>
          <p:cNvPr id="152581"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t>OBJECTIVE 50-2</a:t>
            </a:r>
            <a:r>
              <a:rPr lang="en-US" b="1" dirty="0" smtClean="0">
                <a:cs typeface="Arial" charset="0"/>
              </a:rPr>
              <a:t>| Discuss the facts that an acceptable theory of depression must explain.</a:t>
            </a:r>
          </a:p>
        </p:txBody>
      </p:sp>
    </p:spTree>
    <p:extLst>
      <p:ext uri="{BB962C8B-B14F-4D97-AF65-F5344CB8AC3E}">
        <p14:creationId xmlns:p14="http://schemas.microsoft.com/office/powerpoint/2010/main" val="37344570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5565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473750BA-FF70-4D25-AA5D-1029B4383196}" type="slidenum">
              <a:rPr lang="en-US">
                <a:latin typeface="Berlin Sans FB" pitchFamily="34" charset="0"/>
              </a:rPr>
              <a:pPr eaLnBrk="1" hangingPunct="1"/>
              <a:t>103</a:t>
            </a:fld>
            <a:endParaRPr lang="en-US" dirty="0">
              <a:latin typeface="Berlin Sans FB" pitchFamily="34" charset="0"/>
            </a:endParaRPr>
          </a:p>
        </p:txBody>
      </p:sp>
      <p:sp>
        <p:nvSpPr>
          <p:cNvPr id="155652" name="Rectangle 2"/>
          <p:cNvSpPr>
            <a:spLocks noGrp="1" noRot="1" noChangeAspect="1" noChangeArrowheads="1" noTextEdit="1"/>
          </p:cNvSpPr>
          <p:nvPr>
            <p:ph type="sldImg"/>
          </p:nvPr>
        </p:nvSpPr>
        <p:spPr>
          <a:xfrm>
            <a:off x="1179513" y="695325"/>
            <a:ext cx="4652962" cy="3489325"/>
          </a:xfrm>
          <a:ln/>
        </p:spPr>
      </p:sp>
      <p:sp>
        <p:nvSpPr>
          <p:cNvPr id="155653" name="Rectangle 3"/>
          <p:cNvSpPr>
            <a:spLocks noGrp="1" noChangeArrowheads="1"/>
          </p:cNvSpPr>
          <p:nvPr>
            <p:ph type="body" idx="1"/>
          </p:nvPr>
        </p:nvSpPr>
        <p:spPr>
          <a:xfrm>
            <a:off x="701040" y="4415790"/>
            <a:ext cx="5608320" cy="4184994"/>
          </a:xfrm>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35431264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http://www.youtube.com/watch?v=ps5fbErITQs – 5 minute video on</a:t>
            </a:r>
            <a:r>
              <a:rPr lang="en-US" baseline="0" dirty="0" smtClean="0"/>
              <a:t> Postpartum Depression</a:t>
            </a:r>
          </a:p>
          <a:p>
            <a:endParaRPr lang="en-US" baseline="0" dirty="0" smtClean="0"/>
          </a:p>
          <a:p>
            <a:r>
              <a:rPr lang="en-US" dirty="0" smtClean="0"/>
              <a:t>http://www.youtube.com/watch?v=IWXxAcnBxW8  - 5 minute video on Postpartum Depression in Men</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104</a:t>
            </a:fld>
            <a:endParaRPr lang="en-US" dirty="0"/>
          </a:p>
        </p:txBody>
      </p:sp>
    </p:spTree>
    <p:extLst>
      <p:ext uri="{BB962C8B-B14F-4D97-AF65-F5344CB8AC3E}">
        <p14:creationId xmlns:p14="http://schemas.microsoft.com/office/powerpoint/2010/main" val="30800858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http://www.youtube.com/watch?v=Rv0b1unxUpM  - 50 minute video</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105</a:t>
            </a:fld>
            <a:endParaRPr lang="en-US" dirty="0"/>
          </a:p>
        </p:txBody>
      </p:sp>
    </p:spTree>
    <p:extLst>
      <p:ext uri="{BB962C8B-B14F-4D97-AF65-F5344CB8AC3E}">
        <p14:creationId xmlns:p14="http://schemas.microsoft.com/office/powerpoint/2010/main" val="32717282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Conditions that can look like schizophrenia</a:t>
            </a:r>
          </a:p>
          <a:p>
            <a:r>
              <a:rPr lang="en-US" dirty="0"/>
              <a:t>The medical and psychological conditions the doctor must rule out before diagnosing schizophrenia include:</a:t>
            </a:r>
          </a:p>
          <a:p>
            <a:r>
              <a:rPr lang="en-US" b="1" dirty="0"/>
              <a:t>Other psychotic disorders</a:t>
            </a:r>
            <a:r>
              <a:rPr lang="en-US" dirty="0"/>
              <a:t> – Schizophrenia is a type of psychotic disorder, meaning it involves a significant loss of contact with reality. But there are other psychotic disorders that cause similar symptoms of psychosis, including schizoaffective disorder, </a:t>
            </a:r>
            <a:r>
              <a:rPr lang="en-US" dirty="0" err="1"/>
              <a:t>schizophreniform</a:t>
            </a:r>
            <a:r>
              <a:rPr lang="en-US" dirty="0"/>
              <a:t> disorder, and brief psychotic disorder. Because of the difficulty in differentiating between the psychotic disorders, it may take six months or longer to arrive at a correct diagnosis.</a:t>
            </a:r>
          </a:p>
          <a:p>
            <a:r>
              <a:rPr lang="en-US" b="1" dirty="0"/>
              <a:t>Substance abuse</a:t>
            </a:r>
            <a:r>
              <a:rPr lang="en-US" dirty="0"/>
              <a:t> – Psychotic symptoms can be triggered by many drugs, including alcohol, PCP, heroin, amphetamines, and cocaine. Some over-the-counter and prescription drugs can also trigger psychotic reactions. A toxicology screen can rule out drug-induced psychosis. If substance abuse is involved, the physician will determine whether the drug is the source of the symptoms or merely an aggravating factor.</a:t>
            </a:r>
          </a:p>
          <a:p>
            <a:r>
              <a:rPr lang="en-US" b="1" dirty="0"/>
              <a:t>Medical conditions</a:t>
            </a:r>
            <a:r>
              <a:rPr lang="en-US" dirty="0"/>
              <a:t> – Schizophrenia-like symptoms can also result from certain neurological disorders (such as epilepsy, brain tumors, and encephalitis), endocrine and metabolic disturbances, and autoimmune conditions involving the central nervous system.</a:t>
            </a:r>
          </a:p>
          <a:p>
            <a:r>
              <a:rPr lang="en-US" b="1" dirty="0"/>
              <a:t>Mood disorders</a:t>
            </a:r>
            <a:r>
              <a:rPr lang="en-US" dirty="0"/>
              <a:t> – Schizophrenia often involves changes in mood, including mania and depression. While these mood changes are typically less severe than those seen in bipolar disorder and major depressive disorder, they can make diagnosis tricky. Schizophrenia is particularly difficult to distinguish from bipolar disorder. The positive symptoms of schizophrenia (delusions, hallucinations, and disorganized speech) can look like a manic episode of bipolar disorder, while the negative symptoms of schizophrenia (apathy, social withdrawal, and low energy) can look like a depressive episode.</a:t>
            </a:r>
          </a:p>
          <a:p>
            <a:r>
              <a:rPr lang="en-US" b="1" dirty="0"/>
              <a:t>Post-traumatic stress disorder (PTSD)</a:t>
            </a:r>
            <a:r>
              <a:rPr lang="en-US" dirty="0"/>
              <a:t> – PTSD is an anxiety disorder that can develop after exposure to a traumatic event, such as military combat, an accident, or a violent assault. People with PTSD experience symptoms that are similar to schizophrenia. The images, sounds, and smells of PTSD flashbacks can look like psychotic hallucinations. The PTSD symptoms of emotional numbness and avoidance can look like the negative symptoms of schizophrenia.</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106</a:t>
            </a:fld>
            <a:endParaRPr lang="en-US" dirty="0"/>
          </a:p>
        </p:txBody>
      </p:sp>
    </p:spTree>
    <p:extLst>
      <p:ext uri="{BB962C8B-B14F-4D97-AF65-F5344CB8AC3E}">
        <p14:creationId xmlns:p14="http://schemas.microsoft.com/office/powerpoint/2010/main" val="18698417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5769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A2270236-A516-4648-A517-266F469BCFAB}" type="slidenum">
              <a:rPr lang="en-US">
                <a:latin typeface="Berlin Sans FB" pitchFamily="34" charset="0"/>
              </a:rPr>
              <a:pPr eaLnBrk="1" hangingPunct="1"/>
              <a:t>107</a:t>
            </a:fld>
            <a:endParaRPr lang="en-US" dirty="0">
              <a:latin typeface="Berlin Sans FB" pitchFamily="34" charset="0"/>
            </a:endParaRPr>
          </a:p>
        </p:txBody>
      </p:sp>
      <p:sp>
        <p:nvSpPr>
          <p:cNvPr id="157700" name="Rectangle 2"/>
          <p:cNvSpPr>
            <a:spLocks noGrp="1" noRot="1" noChangeAspect="1" noChangeArrowheads="1" noTextEdit="1"/>
          </p:cNvSpPr>
          <p:nvPr>
            <p:ph type="sldImg"/>
          </p:nvPr>
        </p:nvSpPr>
        <p:spPr>
          <a:xfrm>
            <a:off x="1179513" y="695325"/>
            <a:ext cx="4652962" cy="3489325"/>
          </a:xfrm>
          <a:ln/>
        </p:spPr>
      </p:sp>
      <p:sp>
        <p:nvSpPr>
          <p:cNvPr id="157701" name="Rectangle 3"/>
          <p:cNvSpPr>
            <a:spLocks noGrp="1" noChangeArrowheads="1"/>
          </p:cNvSpPr>
          <p:nvPr>
            <p:ph type="body" idx="1"/>
          </p:nvPr>
        </p:nvSpPr>
        <p:spPr>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51-1</a:t>
            </a:r>
            <a:r>
              <a:rPr lang="en-US" b="1" dirty="0" smtClean="0">
                <a:cs typeface="Arial" charset="0"/>
              </a:rPr>
              <a:t>| Describe the symptoms of schizophrenia, and differentiate delusion and hallucinations.</a:t>
            </a:r>
          </a:p>
          <a:p>
            <a:pPr eaLnBrk="1" hangingPunct="1"/>
            <a:endParaRPr lang="en-US" b="1" dirty="0" smtClean="0">
              <a:cs typeface="Arial" charset="0"/>
            </a:endParaRPr>
          </a:p>
          <a:p>
            <a:pPr eaLnBrk="1" hangingPunct="1"/>
            <a:r>
              <a:rPr lang="en-US" b="1" dirty="0" smtClean="0">
                <a:cs typeface="Arial" charset="0"/>
              </a:rPr>
              <a:t>Conditions that can look like schizophrenia</a:t>
            </a:r>
          </a:p>
          <a:p>
            <a:pPr eaLnBrk="1" hangingPunct="1"/>
            <a:r>
              <a:rPr lang="en-US" b="1" dirty="0" smtClean="0">
                <a:cs typeface="Arial" charset="0"/>
              </a:rPr>
              <a:t>The medical and psychological conditions the doctor must rule out before diagnosing schizophrenia include:</a:t>
            </a:r>
          </a:p>
          <a:p>
            <a:pPr eaLnBrk="1" hangingPunct="1"/>
            <a:r>
              <a:rPr lang="en-US" b="1" dirty="0" smtClean="0">
                <a:cs typeface="Arial" charset="0"/>
              </a:rPr>
              <a:t>Other psychotic disorders – Schizophrenia is a type of psychotic disorder, meaning it involves a significant loss of contact with reality. But there are other psychotic disorders that cause similar symptoms of psychosis, including schizoaffective disorder, schizophreniform disorder, and brief psychotic disorder. Because of the difficulty in differentiating between the psychotic disorders, it may take six months or longer to arrive at a correct diagnosis.</a:t>
            </a:r>
          </a:p>
          <a:p>
            <a:pPr eaLnBrk="1" hangingPunct="1"/>
            <a:r>
              <a:rPr lang="en-US" b="1" dirty="0" smtClean="0">
                <a:cs typeface="Arial" charset="0"/>
              </a:rPr>
              <a:t>Substance abuse – Psychotic symptoms can be triggered by many drugs, including alcohol, PCP, heroin, amphetamines, and cocaine. Some over-the-counter and prescription drugs can also trigger psychotic reactions. A toxicology screen can rule out drug-induced psychosis. If substance abuse is involved, the physician will determine whether the drug is the source of the symptoms or merely an aggravating factor.</a:t>
            </a:r>
          </a:p>
          <a:p>
            <a:pPr eaLnBrk="1" hangingPunct="1"/>
            <a:r>
              <a:rPr lang="en-US" b="1" dirty="0" smtClean="0">
                <a:cs typeface="Arial" charset="0"/>
              </a:rPr>
              <a:t>Medical conditions – Schizophrenia-like symptoms can also result from certain neurological disorders (such as epilepsy, brain tumors, and encephalitis), endocrine and metabolic disturbances, and autoimmune conditions involving the central nervous system.</a:t>
            </a:r>
          </a:p>
          <a:p>
            <a:pPr eaLnBrk="1" hangingPunct="1"/>
            <a:r>
              <a:rPr lang="en-US" b="1" dirty="0" smtClean="0">
                <a:cs typeface="Arial" charset="0"/>
              </a:rPr>
              <a:t>Mood disorders – Schizophrenia often involves changes in mood, including mania and depression. While these mood changes are typically less severe than those seen in bipolar disorder and major depressive disorder, they can make diagnosis tricky. Schizophrenia is particularly difficult to distinguish from bipolar disorder. The positive symptoms of schizophrenia (delusions, hallucinations, and disorganized speech) can look like a manic episode of bipolar disorder, while the negative symptoms of schizophrenia (apathy, social withdrawal, and low energy) can look like a depressive episode.</a:t>
            </a:r>
          </a:p>
          <a:p>
            <a:pPr eaLnBrk="1" hangingPunct="1"/>
            <a:r>
              <a:rPr lang="en-US" b="1" dirty="0" smtClean="0">
                <a:cs typeface="Arial" charset="0"/>
              </a:rPr>
              <a:t>Post-traumatic stress disorder (PTSD) – PTSD is an anxiety disorder that can develop after exposure to a traumatic event, such as military combat, an accident, or a violent assault. People with PTSD experience symptoms that are similar to schizophrenia. The images, sounds, and smells of PTSD flashbacks can look like psychotic hallucinations. The PTSD symptoms of emotional numbness and avoidance can look like the negative symptoms of schizophrenia.</a:t>
            </a:r>
          </a:p>
          <a:p>
            <a:pPr eaLnBrk="1" hangingPunct="1"/>
            <a:endParaRPr lang="en-US" b="1" dirty="0" smtClean="0">
              <a:cs typeface="Arial" charset="0"/>
            </a:endParaRPr>
          </a:p>
          <a:p>
            <a:pPr eaLnBrk="1" hangingPunct="1"/>
            <a:endParaRPr lang="en-US" b="1" dirty="0" smtClean="0">
              <a:cs typeface="Arial" charset="0"/>
            </a:endParaRPr>
          </a:p>
        </p:txBody>
      </p:sp>
    </p:spTree>
    <p:extLst>
      <p:ext uri="{BB962C8B-B14F-4D97-AF65-F5344CB8AC3E}">
        <p14:creationId xmlns:p14="http://schemas.microsoft.com/office/powerpoint/2010/main" val="3201195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most common early warning signs of schizophrenia include:</a:t>
            </a:r>
          </a:p>
          <a:p>
            <a:r>
              <a:rPr lang="en-US" dirty="0"/>
              <a:t>Social withdrawal</a:t>
            </a:r>
          </a:p>
          <a:p>
            <a:r>
              <a:rPr lang="en-US" dirty="0"/>
              <a:t>Hostility or suspiciousness</a:t>
            </a:r>
          </a:p>
          <a:p>
            <a:r>
              <a:rPr lang="en-US" dirty="0"/>
              <a:t>Deterioration of personal hygiene</a:t>
            </a:r>
          </a:p>
          <a:p>
            <a:r>
              <a:rPr lang="en-US" dirty="0"/>
              <a:t>Flat, expressionless gaze</a:t>
            </a:r>
          </a:p>
          <a:p>
            <a:r>
              <a:rPr lang="en-US" dirty="0"/>
              <a:t>Inability to cry or express joy</a:t>
            </a:r>
          </a:p>
          <a:p>
            <a:r>
              <a:rPr lang="en-US" dirty="0"/>
              <a:t>Inappropriate laughter or crying</a:t>
            </a:r>
          </a:p>
          <a:p>
            <a:r>
              <a:rPr lang="en-US" dirty="0"/>
              <a:t>Depression</a:t>
            </a:r>
          </a:p>
          <a:p>
            <a:r>
              <a:rPr lang="en-US" dirty="0"/>
              <a:t>Oversleeping or insomnia</a:t>
            </a:r>
          </a:p>
          <a:p>
            <a:r>
              <a:rPr lang="en-US" dirty="0"/>
              <a:t>Odd or irrational statements</a:t>
            </a:r>
          </a:p>
          <a:p>
            <a:r>
              <a:rPr lang="en-US" dirty="0"/>
              <a:t>Forgetful; unable to concentrate</a:t>
            </a:r>
          </a:p>
          <a:p>
            <a:r>
              <a:rPr lang="en-US" dirty="0"/>
              <a:t>Extreme reaction to criticism</a:t>
            </a:r>
          </a:p>
          <a:p>
            <a:r>
              <a:rPr lang="en-US" dirty="0"/>
              <a:t>Strange use of words or way of speaking</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108</a:t>
            </a:fld>
            <a:endParaRPr lang="en-US" dirty="0"/>
          </a:p>
        </p:txBody>
      </p:sp>
    </p:spTree>
    <p:extLst>
      <p:ext uri="{BB962C8B-B14F-4D97-AF65-F5344CB8AC3E}">
        <p14:creationId xmlns:p14="http://schemas.microsoft.com/office/powerpoint/2010/main" val="36019255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Disorganized speech</a:t>
            </a:r>
          </a:p>
          <a:p>
            <a:r>
              <a:rPr lang="en-US" dirty="0" smtClean="0"/>
              <a:t>Fragmented thinking is characteristic of schizophrenia. Externally, it can be observed in the way a person speaks. People with schizophrenia tend to have trouble concentrating and maintaining a train of thought. They may respond to queries with an unrelated answer, start sentences with one topic and end somewhere completely different, speak incoherently, or say illogical things.</a:t>
            </a:r>
          </a:p>
          <a:p>
            <a:endParaRPr lang="en-US" dirty="0" smtClean="0"/>
          </a:p>
          <a:p>
            <a:r>
              <a:rPr lang="en-US" dirty="0" smtClean="0"/>
              <a:t>Common signs of disorganized speech in schizophrenia include:</a:t>
            </a:r>
          </a:p>
          <a:p>
            <a:endParaRPr lang="en-US" dirty="0" smtClean="0"/>
          </a:p>
          <a:p>
            <a:r>
              <a:rPr lang="en-US" dirty="0" smtClean="0"/>
              <a:t>Loose associations – Rapidly shifting from topic to topic, with no connection between one thought and the next.</a:t>
            </a:r>
          </a:p>
          <a:p>
            <a:r>
              <a:rPr lang="en-US" dirty="0" smtClean="0"/>
              <a:t>Neologisms – Made-up words or phrases that only have meaning to the patient.</a:t>
            </a:r>
          </a:p>
          <a:p>
            <a:r>
              <a:rPr lang="en-US" dirty="0" smtClean="0"/>
              <a:t>Perseveration – Repetition of words and statements; saying the same thing over and over.</a:t>
            </a:r>
          </a:p>
          <a:p>
            <a:r>
              <a:rPr lang="en-US" dirty="0" smtClean="0"/>
              <a:t>Clang – Meaningless use of rhyming words (“I said the bread and read the shed and fed Ned at the head").</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109</a:t>
            </a:fld>
            <a:endParaRPr lang="en-US" dirty="0"/>
          </a:p>
        </p:txBody>
      </p:sp>
    </p:spTree>
    <p:extLst>
      <p:ext uri="{BB962C8B-B14F-4D97-AF65-F5344CB8AC3E}">
        <p14:creationId xmlns:p14="http://schemas.microsoft.com/office/powerpoint/2010/main" val="28927440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5872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82044F2F-A79B-4A2E-A8B5-BCB35BE978C1}" type="slidenum">
              <a:rPr lang="en-US">
                <a:latin typeface="Berlin Sans FB" pitchFamily="34" charset="0"/>
              </a:rPr>
              <a:pPr eaLnBrk="1" hangingPunct="1"/>
              <a:t>112</a:t>
            </a:fld>
            <a:endParaRPr lang="en-US" dirty="0">
              <a:latin typeface="Berlin Sans FB" pitchFamily="34" charset="0"/>
            </a:endParaRPr>
          </a:p>
        </p:txBody>
      </p:sp>
      <p:sp>
        <p:nvSpPr>
          <p:cNvPr id="158724" name="Rectangle 2"/>
          <p:cNvSpPr>
            <a:spLocks noGrp="1" noRot="1" noChangeAspect="1" noChangeArrowheads="1" noTextEdit="1"/>
          </p:cNvSpPr>
          <p:nvPr>
            <p:ph type="sldImg"/>
          </p:nvPr>
        </p:nvSpPr>
        <p:spPr>
          <a:xfrm>
            <a:off x="1179513" y="695325"/>
            <a:ext cx="4652962" cy="3489325"/>
          </a:xfrm>
          <a:ln/>
        </p:spPr>
      </p:sp>
      <p:sp>
        <p:nvSpPr>
          <p:cNvPr id="158725" name="Rectangle 3"/>
          <p:cNvSpPr>
            <a:spLocks noGrp="1" noChangeArrowheads="1"/>
          </p:cNvSpPr>
          <p:nvPr>
            <p:ph type="body" idx="1"/>
          </p:nvPr>
        </p:nvSpPr>
        <p:spPr>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51-2</a:t>
            </a:r>
            <a:r>
              <a:rPr lang="en-US" b="1" dirty="0" smtClean="0">
                <a:cs typeface="Arial" charset="0"/>
              </a:rPr>
              <a:t>| Distinguish the five subtypes of schizophrenia, and contrast chronic and reactive schizophrenia.</a:t>
            </a:r>
          </a:p>
        </p:txBody>
      </p:sp>
    </p:spTree>
    <p:extLst>
      <p:ext uri="{BB962C8B-B14F-4D97-AF65-F5344CB8AC3E}">
        <p14:creationId xmlns:p14="http://schemas.microsoft.com/office/powerpoint/2010/main" val="1344137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14</a:t>
            </a:fld>
            <a:endParaRPr lang="en-US" dirty="0"/>
          </a:p>
        </p:txBody>
      </p:sp>
    </p:spTree>
    <p:extLst>
      <p:ext uri="{BB962C8B-B14F-4D97-AF65-F5344CB8AC3E}">
        <p14:creationId xmlns:p14="http://schemas.microsoft.com/office/powerpoint/2010/main" val="33426899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5974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39139C7B-10C1-469F-BE74-1D91DF389D4B}" type="slidenum">
              <a:rPr lang="en-US">
                <a:latin typeface="Berlin Sans FB" pitchFamily="34" charset="0"/>
              </a:rPr>
              <a:pPr eaLnBrk="1" hangingPunct="1"/>
              <a:t>117</a:t>
            </a:fld>
            <a:endParaRPr lang="en-US" dirty="0">
              <a:latin typeface="Berlin Sans FB" pitchFamily="34" charset="0"/>
            </a:endParaRPr>
          </a:p>
        </p:txBody>
      </p:sp>
      <p:sp>
        <p:nvSpPr>
          <p:cNvPr id="159748" name="Rectangle 2"/>
          <p:cNvSpPr>
            <a:spLocks noGrp="1" noRot="1" noChangeAspect="1" noChangeArrowheads="1" noTextEdit="1"/>
          </p:cNvSpPr>
          <p:nvPr>
            <p:ph type="sldImg"/>
          </p:nvPr>
        </p:nvSpPr>
        <p:spPr>
          <a:xfrm>
            <a:off x="1179513" y="695325"/>
            <a:ext cx="4652962" cy="3489325"/>
          </a:xfrm>
          <a:ln/>
        </p:spPr>
      </p:sp>
      <p:sp>
        <p:nvSpPr>
          <p:cNvPr id="159749" name="Rectangle 3"/>
          <p:cNvSpPr>
            <a:spLocks noGrp="1" noChangeArrowheads="1"/>
          </p:cNvSpPr>
          <p:nvPr>
            <p:ph type="body" idx="1"/>
          </p:nvPr>
        </p:nvSpPr>
        <p:spPr>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51-3</a:t>
            </a:r>
            <a:r>
              <a:rPr lang="en-US" b="1" dirty="0" smtClean="0">
                <a:cs typeface="Arial" charset="0"/>
              </a:rPr>
              <a:t>| Outline some abnormal brain functions and structures associated with schizophrenia, and discuss the possible link between prenatal viral infections and schizophrenia.</a:t>
            </a:r>
          </a:p>
        </p:txBody>
      </p:sp>
    </p:spTree>
    <p:extLst>
      <p:ext uri="{BB962C8B-B14F-4D97-AF65-F5344CB8AC3E}">
        <p14:creationId xmlns:p14="http://schemas.microsoft.com/office/powerpoint/2010/main" val="20263124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6077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B85A453-8EF9-4B07-B8E6-47ACE98F0C81}" type="slidenum">
              <a:rPr lang="en-US">
                <a:latin typeface="Berlin Sans FB" pitchFamily="34" charset="0"/>
              </a:rPr>
              <a:pPr eaLnBrk="1" hangingPunct="1"/>
              <a:t>118</a:t>
            </a:fld>
            <a:endParaRPr lang="en-US" dirty="0">
              <a:latin typeface="Berlin Sans FB" pitchFamily="34" charset="0"/>
            </a:endParaRPr>
          </a:p>
        </p:txBody>
      </p:sp>
      <p:sp>
        <p:nvSpPr>
          <p:cNvPr id="160772" name="Rectangle 2"/>
          <p:cNvSpPr>
            <a:spLocks noGrp="1" noRot="1" noChangeAspect="1" noChangeArrowheads="1" noTextEdit="1"/>
          </p:cNvSpPr>
          <p:nvPr>
            <p:ph type="sldImg"/>
          </p:nvPr>
        </p:nvSpPr>
        <p:spPr>
          <a:xfrm>
            <a:off x="1179513" y="695325"/>
            <a:ext cx="4652962" cy="3489325"/>
          </a:xfrm>
          <a:ln/>
        </p:spPr>
      </p:sp>
      <p:sp>
        <p:nvSpPr>
          <p:cNvPr id="160773" name="Rectangle 3"/>
          <p:cNvSpPr>
            <a:spLocks noGrp="1" noChangeArrowheads="1"/>
          </p:cNvSpPr>
          <p:nvPr>
            <p:ph type="body" idx="1"/>
          </p:nvPr>
        </p:nvSpPr>
        <p:spPr>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13649621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6179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0796901-BC75-437B-8844-CA606060C08D}" type="slidenum">
              <a:rPr lang="en-US">
                <a:latin typeface="Berlin Sans FB" pitchFamily="34" charset="0"/>
              </a:rPr>
              <a:pPr eaLnBrk="1" hangingPunct="1"/>
              <a:t>119</a:t>
            </a:fld>
            <a:endParaRPr lang="en-US" dirty="0">
              <a:latin typeface="Berlin Sans FB" pitchFamily="34" charset="0"/>
            </a:endParaRPr>
          </a:p>
        </p:txBody>
      </p:sp>
      <p:sp>
        <p:nvSpPr>
          <p:cNvPr id="161796" name="Rectangle 2"/>
          <p:cNvSpPr>
            <a:spLocks noGrp="1" noRot="1" noChangeAspect="1" noChangeArrowheads="1" noTextEdit="1"/>
          </p:cNvSpPr>
          <p:nvPr>
            <p:ph type="sldImg"/>
          </p:nvPr>
        </p:nvSpPr>
        <p:spPr>
          <a:xfrm>
            <a:off x="1179513" y="695325"/>
            <a:ext cx="4652962" cy="3489325"/>
          </a:xfrm>
          <a:ln/>
        </p:spPr>
      </p:sp>
      <p:sp>
        <p:nvSpPr>
          <p:cNvPr id="161797" name="Rectangle 3"/>
          <p:cNvSpPr>
            <a:spLocks noGrp="1" noChangeArrowheads="1"/>
          </p:cNvSpPr>
          <p:nvPr>
            <p:ph type="body" idx="1"/>
          </p:nvPr>
        </p:nvSpPr>
        <p:spPr>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1233826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6281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C24DCFE-F20B-478A-B416-149B22BEA6DF}" type="slidenum">
              <a:rPr lang="en-US">
                <a:latin typeface="Berlin Sans FB" pitchFamily="34" charset="0"/>
              </a:rPr>
              <a:pPr eaLnBrk="1" hangingPunct="1"/>
              <a:t>120</a:t>
            </a:fld>
            <a:endParaRPr lang="en-US" dirty="0">
              <a:latin typeface="Berlin Sans FB" pitchFamily="34" charset="0"/>
            </a:endParaRPr>
          </a:p>
        </p:txBody>
      </p:sp>
      <p:sp>
        <p:nvSpPr>
          <p:cNvPr id="162820" name="Rectangle 2"/>
          <p:cNvSpPr>
            <a:spLocks noGrp="1" noRot="1" noChangeAspect="1" noChangeArrowheads="1" noTextEdit="1"/>
          </p:cNvSpPr>
          <p:nvPr>
            <p:ph type="sldImg"/>
          </p:nvPr>
        </p:nvSpPr>
        <p:spPr>
          <a:xfrm>
            <a:off x="1179513" y="695325"/>
            <a:ext cx="4652962" cy="3489325"/>
          </a:xfrm>
          <a:ln/>
        </p:spPr>
      </p:sp>
      <p:sp>
        <p:nvSpPr>
          <p:cNvPr id="162821" name="Rectangle 3"/>
          <p:cNvSpPr>
            <a:spLocks noGrp="1" noChangeArrowheads="1"/>
          </p:cNvSpPr>
          <p:nvPr>
            <p:ph type="body" idx="1"/>
          </p:nvPr>
        </p:nvSpPr>
        <p:spPr>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cs typeface="Arial" charset="0"/>
              </a:rPr>
              <a:t>Schizophrenia has long been blamed on bad genes or even bad parents. Wrong, says a growing group of psychiatrists. The real culprit, they claim, is a virus that lives entwined in every person’s DNA.</a:t>
            </a:r>
          </a:p>
          <a:p>
            <a:pPr eaLnBrk="1" hangingPunct="1"/>
            <a:endParaRPr lang="en-US" b="1" dirty="0" smtClean="0">
              <a:cs typeface="Arial" charset="0"/>
            </a:endParaRPr>
          </a:p>
          <a:p>
            <a:pPr eaLnBrk="1" hangingPunct="1"/>
            <a:r>
              <a:rPr lang="en-US" b="1" dirty="0" smtClean="0">
                <a:cs typeface="Arial" charset="0"/>
              </a:rPr>
              <a:t>Schizophrenia is usually diagnosed between the ages of 15 and 25, but the person who becomes schizophrenic is sometimes recalled to have been different as a child or a toddler—more forgetful or shy or clumsy. Even more puzzling is the so-called birth-month effect: People born in winter or early spring are more likely than others to become schizophrenic later in life. It is a small increase, just 5 to 8 percent, but it is remarkably consistent, showing up in 250 studies. That same pattern is seen in people with bipolar disorder or multiple sclerosis.</a:t>
            </a:r>
          </a:p>
          <a:p>
            <a:pPr eaLnBrk="1" hangingPunct="1"/>
            <a:endParaRPr lang="en-US" b="1" dirty="0" smtClean="0">
              <a:cs typeface="Arial" charset="0"/>
            </a:endParaRPr>
          </a:p>
          <a:p>
            <a:pPr eaLnBrk="1" hangingPunct="1"/>
            <a:r>
              <a:rPr lang="en-US" b="1" dirty="0" smtClean="0">
                <a:cs typeface="Arial" charset="0"/>
              </a:rPr>
              <a:t>“The birth-month effect is one of the most clearly established facts about schizophrenia,” says Fuller Torrey, director of the Stanley Medical Research Institute in Chevy Chase, Maryland. “It’s difficult to explain by genes, and it’s certainly difficult to explain by bad mothers.”</a:t>
            </a:r>
          </a:p>
        </p:txBody>
      </p:sp>
    </p:spTree>
    <p:extLst>
      <p:ext uri="{BB962C8B-B14F-4D97-AF65-F5344CB8AC3E}">
        <p14:creationId xmlns:p14="http://schemas.microsoft.com/office/powerpoint/2010/main" val="22055982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6384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69501FF4-8116-4E64-A147-602564852E25}" type="slidenum">
              <a:rPr lang="en-US">
                <a:latin typeface="Berlin Sans FB" pitchFamily="34" charset="0"/>
              </a:rPr>
              <a:pPr eaLnBrk="1" hangingPunct="1"/>
              <a:t>121</a:t>
            </a:fld>
            <a:endParaRPr lang="en-US" dirty="0">
              <a:latin typeface="Berlin Sans FB" pitchFamily="34" charset="0"/>
            </a:endParaRPr>
          </a:p>
        </p:txBody>
      </p:sp>
      <p:sp>
        <p:nvSpPr>
          <p:cNvPr id="163844" name="Rectangle 2"/>
          <p:cNvSpPr>
            <a:spLocks noGrp="1" noRot="1" noChangeAspect="1" noChangeArrowheads="1" noTextEdit="1"/>
          </p:cNvSpPr>
          <p:nvPr>
            <p:ph type="sldImg"/>
          </p:nvPr>
        </p:nvSpPr>
        <p:spPr>
          <a:xfrm>
            <a:off x="1179513" y="695325"/>
            <a:ext cx="4652962" cy="3489325"/>
          </a:xfrm>
          <a:ln/>
        </p:spPr>
      </p:sp>
      <p:sp>
        <p:nvSpPr>
          <p:cNvPr id="163845" name="Rectangle 3"/>
          <p:cNvSpPr>
            <a:spLocks noGrp="1" noChangeArrowheads="1"/>
          </p:cNvSpPr>
          <p:nvPr>
            <p:ph type="body" idx="1"/>
          </p:nvPr>
        </p:nvSpPr>
        <p:spPr>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5955884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6486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F4AA34B3-9E83-41D3-B508-589ACD5FE05E}" type="slidenum">
              <a:rPr lang="en-US">
                <a:latin typeface="Berlin Sans FB" pitchFamily="34" charset="0"/>
              </a:rPr>
              <a:pPr eaLnBrk="1" hangingPunct="1"/>
              <a:t>122</a:t>
            </a:fld>
            <a:endParaRPr lang="en-US" dirty="0">
              <a:latin typeface="Berlin Sans FB" pitchFamily="34" charset="0"/>
            </a:endParaRPr>
          </a:p>
        </p:txBody>
      </p:sp>
      <p:sp>
        <p:nvSpPr>
          <p:cNvPr id="164868" name="Rectangle 2"/>
          <p:cNvSpPr>
            <a:spLocks noGrp="1" noRot="1" noChangeAspect="1" noChangeArrowheads="1" noTextEdit="1"/>
          </p:cNvSpPr>
          <p:nvPr>
            <p:ph type="sldImg"/>
          </p:nvPr>
        </p:nvSpPr>
        <p:spPr>
          <a:xfrm>
            <a:off x="1179513" y="695325"/>
            <a:ext cx="4652962" cy="3489325"/>
          </a:xfrm>
          <a:ln/>
        </p:spPr>
      </p:sp>
      <p:sp>
        <p:nvSpPr>
          <p:cNvPr id="164869" name="Rectangle 3"/>
          <p:cNvSpPr>
            <a:spLocks noGrp="1" noChangeArrowheads="1"/>
          </p:cNvSpPr>
          <p:nvPr>
            <p:ph type="body" idx="1"/>
          </p:nvPr>
        </p:nvSpPr>
        <p:spPr>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51-5</a:t>
            </a:r>
            <a:r>
              <a:rPr lang="en-US" b="1" dirty="0" smtClean="0">
                <a:cs typeface="Arial" charset="0"/>
              </a:rPr>
              <a:t>| Describe some psychological factors that may be early signs of schizophrenia in children.</a:t>
            </a:r>
          </a:p>
        </p:txBody>
      </p:sp>
    </p:spTree>
    <p:extLst>
      <p:ext uri="{BB962C8B-B14F-4D97-AF65-F5344CB8AC3E}">
        <p14:creationId xmlns:p14="http://schemas.microsoft.com/office/powerpoint/2010/main" val="38693166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https://www.youtube.com/watch?v=KmDGvquzn2k – Carly’s Cafe</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123</a:t>
            </a:fld>
            <a:endParaRPr lang="en-US" dirty="0"/>
          </a:p>
        </p:txBody>
      </p:sp>
    </p:spTree>
    <p:extLst>
      <p:ext uri="{BB962C8B-B14F-4D97-AF65-F5344CB8AC3E}">
        <p14:creationId xmlns:p14="http://schemas.microsoft.com/office/powerpoint/2010/main" val="19402642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http://www.youtube.com/watch?v=FuWWie1DlJY – 4 minute video</a:t>
            </a:r>
          </a:p>
          <a:p>
            <a:endParaRPr lang="en-US" dirty="0" smtClean="0"/>
          </a:p>
          <a:p>
            <a:r>
              <a:rPr lang="en-US" dirty="0" smtClean="0"/>
              <a:t>https://www.youtube.com/watch?v=rSVhXOFtoYY – Asperger’s in Sheldon from</a:t>
            </a:r>
            <a:r>
              <a:rPr lang="en-US" baseline="0" dirty="0" smtClean="0"/>
              <a:t> the Big Bang Theory.</a:t>
            </a:r>
          </a:p>
          <a:p>
            <a:endParaRPr lang="en-US" dirty="0" smtClean="0"/>
          </a:p>
          <a:p>
            <a:r>
              <a:rPr lang="en-US" dirty="0" smtClean="0"/>
              <a:t>No longer in the DSM 5 - Asperger's disorder was marked by difficulties interacting with others, along with abnormal behaviors and abnormally intense interests in topics such as baseball statistics or trains. These characteristics can give people with the disorder a savant-like quality portrayed in pop culture</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126</a:t>
            </a:fld>
            <a:endParaRPr lang="en-US" dirty="0"/>
          </a:p>
        </p:txBody>
      </p:sp>
    </p:spTree>
    <p:extLst>
      <p:ext uri="{BB962C8B-B14F-4D97-AF65-F5344CB8AC3E}">
        <p14:creationId xmlns:p14="http://schemas.microsoft.com/office/powerpoint/2010/main" val="7724887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http://www.youtube.com/watch?v=u82nzTzL7To  - 4minute video</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127</a:t>
            </a:fld>
            <a:endParaRPr lang="en-US" dirty="0"/>
          </a:p>
        </p:txBody>
      </p:sp>
    </p:spTree>
    <p:extLst>
      <p:ext uri="{BB962C8B-B14F-4D97-AF65-F5344CB8AC3E}">
        <p14:creationId xmlns:p14="http://schemas.microsoft.com/office/powerpoint/2010/main" val="5228159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http://www.youtube.com/watch?v=dtCUYUBOnzk  - 7 minute video</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128</a:t>
            </a:fld>
            <a:endParaRPr lang="en-US" dirty="0"/>
          </a:p>
        </p:txBody>
      </p:sp>
    </p:spTree>
    <p:extLst>
      <p:ext uri="{BB962C8B-B14F-4D97-AF65-F5344CB8AC3E}">
        <p14:creationId xmlns:p14="http://schemas.microsoft.com/office/powerpoint/2010/main" val="2526550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3005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9DE27328-444F-4B22-959B-5298B7E86CE8}" type="slidenum">
              <a:rPr lang="en-US">
                <a:latin typeface="Berlin Sans FB" pitchFamily="34" charset="0"/>
              </a:rPr>
              <a:pPr eaLnBrk="1" hangingPunct="1"/>
              <a:t>19</a:t>
            </a:fld>
            <a:endParaRPr lang="en-US" dirty="0">
              <a:latin typeface="Berlin Sans FB" pitchFamily="34" charset="0"/>
            </a:endParaRPr>
          </a:p>
        </p:txBody>
      </p:sp>
      <p:sp>
        <p:nvSpPr>
          <p:cNvPr id="130052" name="Rectangle 2"/>
          <p:cNvSpPr>
            <a:spLocks noGrp="1" noRot="1" noChangeAspect="1" noChangeArrowheads="1" noTextEdit="1"/>
          </p:cNvSpPr>
          <p:nvPr>
            <p:ph type="sldImg"/>
          </p:nvPr>
        </p:nvSpPr>
        <p:spPr>
          <a:xfrm>
            <a:off x="1179513" y="695325"/>
            <a:ext cx="4652962" cy="3489325"/>
          </a:xfrm>
          <a:ln/>
        </p:spPr>
      </p:sp>
      <p:sp>
        <p:nvSpPr>
          <p:cNvPr id="130053" name="Rectangle 3"/>
          <p:cNvSpPr>
            <a:spLocks noGrp="1" noChangeArrowheads="1"/>
          </p:cNvSpPr>
          <p:nvPr>
            <p:ph type="body" idx="1"/>
          </p:nvPr>
        </p:nvSpPr>
        <p:spPr>
          <a:xfrm>
            <a:off x="701040" y="4415790"/>
            <a:ext cx="5608320" cy="4184994"/>
          </a:xfrm>
          <a:noFill/>
        </p:spPr>
        <p:txBody>
          <a:bodyPr/>
          <a:lstStyle/>
          <a:p>
            <a:pPr eaLnBrk="1" hangingPunct="1"/>
            <a:r>
              <a:rPr lang="en-US" b="1" dirty="0" smtClean="0"/>
              <a:t>OBJECTIVE 47-3</a:t>
            </a:r>
            <a:r>
              <a:rPr lang="en-US" b="1" dirty="0" smtClean="0">
                <a:cs typeface="Arial" charset="0"/>
              </a:rPr>
              <a:t>| Describe the goals and content of the DSM-IV-TR.</a:t>
            </a:r>
          </a:p>
        </p:txBody>
      </p:sp>
    </p:spTree>
    <p:extLst>
      <p:ext uri="{BB962C8B-B14F-4D97-AF65-F5344CB8AC3E}">
        <p14:creationId xmlns:p14="http://schemas.microsoft.com/office/powerpoint/2010/main" val="16582814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Hybristophilia</a:t>
            </a:r>
            <a:r>
              <a:rPr lang="en-US" dirty="0" smtClean="0"/>
              <a:t> - Bonnie and Clyde Syndrome</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131</a:t>
            </a:fld>
            <a:endParaRPr lang="en-US" dirty="0"/>
          </a:p>
        </p:txBody>
      </p:sp>
    </p:spTree>
    <p:extLst>
      <p:ext uri="{BB962C8B-B14F-4D97-AF65-F5344CB8AC3E}">
        <p14:creationId xmlns:p14="http://schemas.microsoft.com/office/powerpoint/2010/main" val="42456003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Aggression to people and animals</a:t>
            </a:r>
          </a:p>
          <a:p>
            <a:endParaRPr lang="en-US" dirty="0" smtClean="0"/>
          </a:p>
          <a:p>
            <a:r>
              <a:rPr lang="en-US" dirty="0" smtClean="0"/>
              <a:t>bullies, threatens or intimidates others</a:t>
            </a:r>
          </a:p>
          <a:p>
            <a:r>
              <a:rPr lang="en-US" dirty="0" smtClean="0"/>
              <a:t>often initiates physical fights</a:t>
            </a:r>
          </a:p>
          <a:p>
            <a:r>
              <a:rPr lang="en-US" dirty="0" smtClean="0"/>
              <a:t>has used a weapon that could cause serious physical harm to others (e.g. a bat, brick, broken bottle, knife or gun)</a:t>
            </a:r>
          </a:p>
          <a:p>
            <a:r>
              <a:rPr lang="en-US" dirty="0" smtClean="0"/>
              <a:t>is physically cruel to people or animals</a:t>
            </a:r>
          </a:p>
          <a:p>
            <a:r>
              <a:rPr lang="en-US" dirty="0" smtClean="0"/>
              <a:t>steals from a victim while confronting them (e.g. assault)</a:t>
            </a:r>
          </a:p>
          <a:p>
            <a:r>
              <a:rPr lang="en-US" dirty="0" smtClean="0"/>
              <a:t>forces someone into sexual activity</a:t>
            </a:r>
          </a:p>
          <a:p>
            <a:r>
              <a:rPr lang="en-US" dirty="0" smtClean="0"/>
              <a:t>Destruction of Property</a:t>
            </a:r>
          </a:p>
          <a:p>
            <a:endParaRPr lang="en-US" dirty="0" smtClean="0"/>
          </a:p>
          <a:p>
            <a:r>
              <a:rPr lang="en-US" dirty="0" smtClean="0"/>
              <a:t>deliberately engaged in fire setting with the intention to cause damage</a:t>
            </a:r>
          </a:p>
          <a:p>
            <a:r>
              <a:rPr lang="en-US" dirty="0" smtClean="0"/>
              <a:t>deliberately destroys other's property</a:t>
            </a:r>
          </a:p>
          <a:p>
            <a:r>
              <a:rPr lang="en-US" dirty="0" smtClean="0"/>
              <a:t>Deceitfulness, lying, or stealing</a:t>
            </a:r>
          </a:p>
          <a:p>
            <a:endParaRPr lang="en-US" dirty="0" smtClean="0"/>
          </a:p>
          <a:p>
            <a:r>
              <a:rPr lang="en-US" dirty="0" smtClean="0"/>
              <a:t>has broken into someone else's building, house, or car</a:t>
            </a:r>
          </a:p>
          <a:p>
            <a:r>
              <a:rPr lang="en-US" dirty="0" smtClean="0"/>
              <a:t>lies to obtain goods, or favors or to avoid obligations</a:t>
            </a:r>
          </a:p>
          <a:p>
            <a:r>
              <a:rPr lang="en-US" dirty="0" smtClean="0"/>
              <a:t>steals items without confronting a victim (e.g. shoplifting, but without breaking and entering)</a:t>
            </a:r>
          </a:p>
          <a:p>
            <a:r>
              <a:rPr lang="en-US" dirty="0" smtClean="0"/>
              <a:t>Serious violations of rules</a:t>
            </a:r>
          </a:p>
          <a:p>
            <a:endParaRPr lang="en-US" dirty="0" smtClean="0"/>
          </a:p>
          <a:p>
            <a:r>
              <a:rPr lang="en-US" dirty="0" smtClean="0"/>
              <a:t>often stays out at night despite parental objections</a:t>
            </a:r>
          </a:p>
          <a:p>
            <a:r>
              <a:rPr lang="en-US" dirty="0" smtClean="0"/>
              <a:t>runs away from home</a:t>
            </a:r>
          </a:p>
          <a:p>
            <a:r>
              <a:rPr lang="en-US" dirty="0" smtClean="0"/>
              <a:t>often truant from school</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702B5661-50AE-4287-9C55-2C270D22F557}" type="slidenum">
              <a:rPr lang="en-US" smtClean="0"/>
              <a:pPr>
                <a:defRPr/>
              </a:pPr>
              <a:t>132</a:t>
            </a:fld>
            <a:endParaRPr lang="en-US" dirty="0"/>
          </a:p>
        </p:txBody>
      </p:sp>
    </p:spTree>
    <p:extLst>
      <p:ext uri="{BB962C8B-B14F-4D97-AF65-F5344CB8AC3E}">
        <p14:creationId xmlns:p14="http://schemas.microsoft.com/office/powerpoint/2010/main" val="2051412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06D8F2C9-5AC3-4E30-A9B7-2817E80BFFF3}" type="slidenum">
              <a:rPr lang="en-US"/>
              <a:pPr>
                <a:defRPr/>
              </a:pPr>
              <a:t>‹#›</a:t>
            </a:fld>
            <a:endParaRPr lang="en-US"/>
          </a:p>
        </p:txBody>
      </p:sp>
    </p:spTree>
    <p:extLst>
      <p:ext uri="{BB962C8B-B14F-4D97-AF65-F5344CB8AC3E}">
        <p14:creationId xmlns:p14="http://schemas.microsoft.com/office/powerpoint/2010/main" val="877026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2D9143E0-F287-476C-9759-5582FC8EE257}" type="slidenum">
              <a:rPr lang="en-US"/>
              <a:pPr>
                <a:defRPr/>
              </a:pPr>
              <a:t>‹#›</a:t>
            </a:fld>
            <a:endParaRPr lang="en-US"/>
          </a:p>
        </p:txBody>
      </p:sp>
    </p:spTree>
    <p:extLst>
      <p:ext uri="{BB962C8B-B14F-4D97-AF65-F5344CB8AC3E}">
        <p14:creationId xmlns:p14="http://schemas.microsoft.com/office/powerpoint/2010/main" val="382329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FF307559-9C9F-4AC0-810F-63F4AF497B4B}" type="slidenum">
              <a:rPr lang="en-US"/>
              <a:pPr>
                <a:defRPr/>
              </a:pPr>
              <a:t>‹#›</a:t>
            </a:fld>
            <a:endParaRPr lang="en-US"/>
          </a:p>
        </p:txBody>
      </p:sp>
    </p:spTree>
    <p:extLst>
      <p:ext uri="{BB962C8B-B14F-4D97-AF65-F5344CB8AC3E}">
        <p14:creationId xmlns:p14="http://schemas.microsoft.com/office/powerpoint/2010/main" val="2966250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08C99812-DF47-41B1-B822-D37A139E1D84}" type="slidenum">
              <a:rPr lang="en-US"/>
              <a:pPr>
                <a:defRPr/>
              </a:pPr>
              <a:t>‹#›</a:t>
            </a:fld>
            <a:endParaRPr lang="en-US"/>
          </a:p>
        </p:txBody>
      </p:sp>
    </p:spTree>
    <p:extLst>
      <p:ext uri="{BB962C8B-B14F-4D97-AF65-F5344CB8AC3E}">
        <p14:creationId xmlns:p14="http://schemas.microsoft.com/office/powerpoint/2010/main" val="908090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B2608AA5-FA96-4773-A769-CA2E3ACF810C}" type="slidenum">
              <a:rPr lang="en-US"/>
              <a:pPr>
                <a:defRPr/>
              </a:pPr>
              <a:t>‹#›</a:t>
            </a:fld>
            <a:endParaRPr lang="en-US"/>
          </a:p>
        </p:txBody>
      </p:sp>
    </p:spTree>
    <p:extLst>
      <p:ext uri="{BB962C8B-B14F-4D97-AF65-F5344CB8AC3E}">
        <p14:creationId xmlns:p14="http://schemas.microsoft.com/office/powerpoint/2010/main" val="1887017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05FD9ED4-4E81-4B55-82EA-974770F21502}" type="datetimeFigureOut">
              <a:rPr lang="en-US" smtClean="0"/>
              <a:pPr>
                <a:defRPr/>
              </a:pPr>
              <a:t>8/14/2019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10D85700-E760-4741-BEE9-DB5BECD9EF55}" type="slidenum">
              <a:rPr lang="en-US" smtClean="0"/>
              <a:pPr>
                <a:defRPr/>
              </a:pPr>
              <a:t>‹#›</a:t>
            </a:fld>
            <a:endParaRPr lang="en-US" dirty="0"/>
          </a:p>
        </p:txBody>
      </p:sp>
    </p:spTree>
    <p:extLst>
      <p:ext uri="{BB962C8B-B14F-4D97-AF65-F5344CB8AC3E}">
        <p14:creationId xmlns:p14="http://schemas.microsoft.com/office/powerpoint/2010/main" val="2063174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2EE25613-5667-4FBE-B449-8D0220A08B4D}" type="datetimeFigureOut">
              <a:rPr lang="en-US" smtClean="0"/>
              <a:pPr>
                <a:defRPr/>
              </a:pPr>
              <a:t>8/14/2019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637E8767-5C0A-4D83-B3B7-6F44AAC15D06}" type="slidenum">
              <a:rPr lang="en-US" smtClean="0"/>
              <a:pPr>
                <a:defRPr/>
              </a:pPr>
              <a:t>‹#›</a:t>
            </a:fld>
            <a:endParaRPr lang="en-US" dirty="0"/>
          </a:p>
        </p:txBody>
      </p:sp>
    </p:spTree>
    <p:extLst>
      <p:ext uri="{BB962C8B-B14F-4D97-AF65-F5344CB8AC3E}">
        <p14:creationId xmlns:p14="http://schemas.microsoft.com/office/powerpoint/2010/main" val="95422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A9215417-701B-46A3-B0B8-CE605924553E}" type="datetimeFigureOut">
              <a:rPr lang="en-US" smtClean="0"/>
              <a:pPr>
                <a:defRPr/>
              </a:pPr>
              <a:t>8/14/2019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2145ADB7-E7F6-4FB8-898E-1915A11C1AFD}" type="slidenum">
              <a:rPr lang="en-US" smtClean="0"/>
              <a:pPr>
                <a:defRPr/>
              </a:pPr>
              <a:t>‹#›</a:t>
            </a:fld>
            <a:endParaRPr lang="en-US" dirty="0"/>
          </a:p>
        </p:txBody>
      </p:sp>
    </p:spTree>
    <p:extLst>
      <p:ext uri="{BB962C8B-B14F-4D97-AF65-F5344CB8AC3E}">
        <p14:creationId xmlns:p14="http://schemas.microsoft.com/office/powerpoint/2010/main" val="1878164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A575A85E-6CBB-4D5D-9EEC-A3EF161E9F73}" type="datetimeFigureOut">
              <a:rPr lang="en-US" smtClean="0"/>
              <a:pPr>
                <a:defRPr/>
              </a:pPr>
              <a:t>8/14/2019</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938D255F-6B8D-4C95-ADC7-A6F8CEB7670C}" type="slidenum">
              <a:rPr lang="en-US" smtClean="0"/>
              <a:pPr>
                <a:defRPr/>
              </a:pPr>
              <a:t>‹#›</a:t>
            </a:fld>
            <a:endParaRPr lang="en-US" dirty="0"/>
          </a:p>
        </p:txBody>
      </p:sp>
    </p:spTree>
    <p:extLst>
      <p:ext uri="{BB962C8B-B14F-4D97-AF65-F5344CB8AC3E}">
        <p14:creationId xmlns:p14="http://schemas.microsoft.com/office/powerpoint/2010/main" val="2168640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8BADB44E-3476-4D6F-9C4F-0A2065916DEB}" type="datetimeFigureOut">
              <a:rPr lang="en-US" smtClean="0"/>
              <a:pPr>
                <a:defRPr/>
              </a:pPr>
              <a:t>8/14/2019</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5906ECB6-EECD-4C8C-9864-7AC3DABFEA65}" type="slidenum">
              <a:rPr lang="en-US" smtClean="0"/>
              <a:pPr>
                <a:defRPr/>
              </a:pPr>
              <a:t>‹#›</a:t>
            </a:fld>
            <a:endParaRPr lang="en-US" dirty="0"/>
          </a:p>
        </p:txBody>
      </p:sp>
    </p:spTree>
    <p:extLst>
      <p:ext uri="{BB962C8B-B14F-4D97-AF65-F5344CB8AC3E}">
        <p14:creationId xmlns:p14="http://schemas.microsoft.com/office/powerpoint/2010/main" val="2338137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5C6E018D-647A-4738-BD8C-817A92D60A6D}" type="datetimeFigureOut">
              <a:rPr lang="en-US" smtClean="0"/>
              <a:pPr>
                <a:defRPr/>
              </a:pPr>
              <a:t>8/14/2019</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915FB13B-0613-4C5F-9CD6-ECB58FF3B3AC}" type="slidenum">
              <a:rPr lang="en-US" smtClean="0"/>
              <a:pPr>
                <a:defRPr/>
              </a:pPr>
              <a:t>‹#›</a:t>
            </a:fld>
            <a:endParaRPr lang="en-US" dirty="0"/>
          </a:p>
        </p:txBody>
      </p:sp>
    </p:spTree>
    <p:extLst>
      <p:ext uri="{BB962C8B-B14F-4D97-AF65-F5344CB8AC3E}">
        <p14:creationId xmlns:p14="http://schemas.microsoft.com/office/powerpoint/2010/main" val="353991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32BC06E5-3729-4344-8D84-10CB0A76FF67}" type="slidenum">
              <a:rPr lang="en-US"/>
              <a:pPr>
                <a:defRPr/>
              </a:pPr>
              <a:t>‹#›</a:t>
            </a:fld>
            <a:endParaRPr lang="en-US"/>
          </a:p>
        </p:txBody>
      </p:sp>
    </p:spTree>
    <p:extLst>
      <p:ext uri="{BB962C8B-B14F-4D97-AF65-F5344CB8AC3E}">
        <p14:creationId xmlns:p14="http://schemas.microsoft.com/office/powerpoint/2010/main" val="1867984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FE16C415-70BF-4180-B259-F5984E508AB9}" type="datetimeFigureOut">
              <a:rPr lang="en-US" smtClean="0"/>
              <a:pPr>
                <a:defRPr/>
              </a:pPr>
              <a:t>8/14/2019</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9092783A-D7F0-4D77-9FFB-D6BA3817D044}" type="slidenum">
              <a:rPr lang="en-US" smtClean="0"/>
              <a:pPr>
                <a:defRPr/>
              </a:pPr>
              <a:t>‹#›</a:t>
            </a:fld>
            <a:endParaRPr lang="en-US" dirty="0"/>
          </a:p>
        </p:txBody>
      </p:sp>
    </p:spTree>
    <p:extLst>
      <p:ext uri="{BB962C8B-B14F-4D97-AF65-F5344CB8AC3E}">
        <p14:creationId xmlns:p14="http://schemas.microsoft.com/office/powerpoint/2010/main" val="145791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35117691-378C-42E2-8D2C-56E7FDD99AFE}" type="datetimeFigureOut">
              <a:rPr lang="en-US" smtClean="0"/>
              <a:pPr>
                <a:defRPr/>
              </a:pPr>
              <a:t>8/14/2019</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D3EE2000-D313-4C2B-B3F3-A1F3A5C84E33}" type="slidenum">
              <a:rPr lang="en-US" smtClean="0"/>
              <a:pPr>
                <a:defRPr/>
              </a:pPr>
              <a:t>‹#›</a:t>
            </a:fld>
            <a:endParaRPr lang="en-US" dirty="0"/>
          </a:p>
        </p:txBody>
      </p:sp>
    </p:spTree>
    <p:extLst>
      <p:ext uri="{BB962C8B-B14F-4D97-AF65-F5344CB8AC3E}">
        <p14:creationId xmlns:p14="http://schemas.microsoft.com/office/powerpoint/2010/main" val="2585789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82F42F70-D921-4CCF-BAFB-27129F3731F5}" type="datetimeFigureOut">
              <a:rPr lang="en-US" smtClean="0"/>
              <a:pPr>
                <a:defRPr/>
              </a:pPr>
              <a:t>8/14/2019</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449EF644-C833-41E5-B150-68FA383D0036}" type="slidenum">
              <a:rPr lang="en-US" smtClean="0"/>
              <a:pPr>
                <a:defRPr/>
              </a:pPr>
              <a:t>‹#›</a:t>
            </a:fld>
            <a:endParaRPr lang="en-US" dirty="0"/>
          </a:p>
        </p:txBody>
      </p:sp>
    </p:spTree>
    <p:extLst>
      <p:ext uri="{BB962C8B-B14F-4D97-AF65-F5344CB8AC3E}">
        <p14:creationId xmlns:p14="http://schemas.microsoft.com/office/powerpoint/2010/main" val="19042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B2BBDC6B-00E4-49FE-8DC3-517CE0715455}" type="datetimeFigureOut">
              <a:rPr lang="en-US" smtClean="0"/>
              <a:pPr>
                <a:defRPr/>
              </a:pPr>
              <a:t>8/14/2019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88B6EFA5-AE5D-4612-85EC-175A4F79920D}" type="slidenum">
              <a:rPr lang="en-US" smtClean="0"/>
              <a:pPr>
                <a:defRPr/>
              </a:pPr>
              <a:t>‹#›</a:t>
            </a:fld>
            <a:endParaRPr lang="en-US" dirty="0"/>
          </a:p>
        </p:txBody>
      </p:sp>
    </p:spTree>
    <p:extLst>
      <p:ext uri="{BB962C8B-B14F-4D97-AF65-F5344CB8AC3E}">
        <p14:creationId xmlns:p14="http://schemas.microsoft.com/office/powerpoint/2010/main" val="815989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Berlin Sans FB" pitchFamily="34" charset="0"/>
              </a:defRPr>
            </a:lvl1pPr>
          </a:lstStyle>
          <a:p>
            <a:pPr>
              <a:defRPr/>
            </a:pPr>
            <a:fld id="{CB5E88FB-BADB-4F39-80C1-AC6E92BB26A0}" type="datetimeFigureOut">
              <a:rPr lang="en-US" smtClean="0"/>
              <a:pPr>
                <a:defRPr/>
              </a:pPr>
              <a:t>8/14/2019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Berlin Sans FB"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Berlin Sans FB" pitchFamily="34" charset="0"/>
              </a:defRPr>
            </a:lvl1pPr>
          </a:lstStyle>
          <a:p>
            <a:pPr>
              <a:defRPr/>
            </a:pPr>
            <a:fld id="{983F078D-88B4-4DC3-9DEB-E2C34265BCCB}" type="slidenum">
              <a:rPr lang="en-US" smtClean="0"/>
              <a:pPr>
                <a:defRPr/>
              </a:pPr>
              <a:t>‹#›</a:t>
            </a:fld>
            <a:endParaRPr lang="en-US" dirty="0"/>
          </a:p>
        </p:txBody>
      </p:sp>
    </p:spTree>
    <p:extLst>
      <p:ext uri="{BB962C8B-B14F-4D97-AF65-F5344CB8AC3E}">
        <p14:creationId xmlns:p14="http://schemas.microsoft.com/office/powerpoint/2010/main" val="392832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A40B8DB1-6CCF-412A-A11D-3EA3CB8AD9EB}" type="slidenum">
              <a:rPr lang="en-US"/>
              <a:pPr>
                <a:defRPr/>
              </a:pPr>
              <a:t>‹#›</a:t>
            </a:fld>
            <a:endParaRPr lang="en-US"/>
          </a:p>
        </p:txBody>
      </p:sp>
    </p:spTree>
    <p:extLst>
      <p:ext uri="{BB962C8B-B14F-4D97-AF65-F5344CB8AC3E}">
        <p14:creationId xmlns:p14="http://schemas.microsoft.com/office/powerpoint/2010/main" val="90227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69EB4824-9478-4681-B5BC-D265AF46DF4E}" type="slidenum">
              <a:rPr lang="en-US"/>
              <a:pPr>
                <a:defRPr/>
              </a:pPr>
              <a:t>‹#›</a:t>
            </a:fld>
            <a:endParaRPr lang="en-US"/>
          </a:p>
        </p:txBody>
      </p:sp>
    </p:spTree>
    <p:extLst>
      <p:ext uri="{BB962C8B-B14F-4D97-AF65-F5344CB8AC3E}">
        <p14:creationId xmlns:p14="http://schemas.microsoft.com/office/powerpoint/2010/main" val="2871136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9" name="Rectangle 6"/>
          <p:cNvSpPr>
            <a:spLocks noGrp="1" noChangeArrowheads="1"/>
          </p:cNvSpPr>
          <p:nvPr>
            <p:ph type="sldNum" sz="quarter" idx="12"/>
          </p:nvPr>
        </p:nvSpPr>
        <p:spPr>
          <a:ln/>
        </p:spPr>
        <p:txBody>
          <a:bodyPr/>
          <a:lstStyle>
            <a:lvl1pPr>
              <a:defRPr/>
            </a:lvl1pPr>
          </a:lstStyle>
          <a:p>
            <a:pPr>
              <a:defRPr/>
            </a:pPr>
            <a:fld id="{4FB538C5-3B01-4C92-94A0-AF448FEFE83B}" type="slidenum">
              <a:rPr lang="en-US"/>
              <a:pPr>
                <a:defRPr/>
              </a:pPr>
              <a:t>‹#›</a:t>
            </a:fld>
            <a:endParaRPr lang="en-US"/>
          </a:p>
        </p:txBody>
      </p:sp>
    </p:spTree>
    <p:extLst>
      <p:ext uri="{BB962C8B-B14F-4D97-AF65-F5344CB8AC3E}">
        <p14:creationId xmlns:p14="http://schemas.microsoft.com/office/powerpoint/2010/main" val="394600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5" name="Rectangle 6"/>
          <p:cNvSpPr>
            <a:spLocks noGrp="1" noChangeArrowheads="1"/>
          </p:cNvSpPr>
          <p:nvPr>
            <p:ph type="sldNum" sz="quarter" idx="12"/>
          </p:nvPr>
        </p:nvSpPr>
        <p:spPr>
          <a:ln/>
        </p:spPr>
        <p:txBody>
          <a:bodyPr/>
          <a:lstStyle>
            <a:lvl1pPr>
              <a:defRPr/>
            </a:lvl1pPr>
          </a:lstStyle>
          <a:p>
            <a:pPr>
              <a:defRPr/>
            </a:pPr>
            <a:fld id="{9F3C5ED2-542B-4009-8723-03C33443F84C}" type="slidenum">
              <a:rPr lang="en-US"/>
              <a:pPr>
                <a:defRPr/>
              </a:pPr>
              <a:t>‹#›</a:t>
            </a:fld>
            <a:endParaRPr lang="en-US"/>
          </a:p>
        </p:txBody>
      </p:sp>
    </p:spTree>
    <p:extLst>
      <p:ext uri="{BB962C8B-B14F-4D97-AF65-F5344CB8AC3E}">
        <p14:creationId xmlns:p14="http://schemas.microsoft.com/office/powerpoint/2010/main" val="366660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4" name="Rectangle 6"/>
          <p:cNvSpPr>
            <a:spLocks noGrp="1" noChangeArrowheads="1"/>
          </p:cNvSpPr>
          <p:nvPr>
            <p:ph type="sldNum" sz="quarter" idx="12"/>
          </p:nvPr>
        </p:nvSpPr>
        <p:spPr>
          <a:ln/>
        </p:spPr>
        <p:txBody>
          <a:bodyPr/>
          <a:lstStyle>
            <a:lvl1pPr>
              <a:defRPr/>
            </a:lvl1pPr>
          </a:lstStyle>
          <a:p>
            <a:pPr>
              <a:defRPr/>
            </a:pPr>
            <a:fld id="{8076EA9B-EBFF-43F2-9AA9-020F820D5D8F}" type="slidenum">
              <a:rPr lang="en-US"/>
              <a:pPr>
                <a:defRPr/>
              </a:pPr>
              <a:t>‹#›</a:t>
            </a:fld>
            <a:endParaRPr lang="en-US"/>
          </a:p>
        </p:txBody>
      </p:sp>
    </p:spTree>
    <p:extLst>
      <p:ext uri="{BB962C8B-B14F-4D97-AF65-F5344CB8AC3E}">
        <p14:creationId xmlns:p14="http://schemas.microsoft.com/office/powerpoint/2010/main" val="240881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70A76B37-AB17-4675-A3B8-D98019E6C9EB}" type="slidenum">
              <a:rPr lang="en-US"/>
              <a:pPr>
                <a:defRPr/>
              </a:pPr>
              <a:t>‹#›</a:t>
            </a:fld>
            <a:endParaRPr lang="en-US"/>
          </a:p>
        </p:txBody>
      </p:sp>
    </p:spTree>
    <p:extLst>
      <p:ext uri="{BB962C8B-B14F-4D97-AF65-F5344CB8AC3E}">
        <p14:creationId xmlns:p14="http://schemas.microsoft.com/office/powerpoint/2010/main" val="226341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6301184C-9592-45DD-A2B1-A0484BC8F0D9}" type="slidenum">
              <a:rPr lang="en-US"/>
              <a:pPr>
                <a:defRPr/>
              </a:pPr>
              <a:t>‹#›</a:t>
            </a:fld>
            <a:endParaRPr lang="en-US"/>
          </a:p>
        </p:txBody>
      </p:sp>
    </p:spTree>
    <p:extLst>
      <p:ext uri="{BB962C8B-B14F-4D97-AF65-F5344CB8AC3E}">
        <p14:creationId xmlns:p14="http://schemas.microsoft.com/office/powerpoint/2010/main" val="261782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Berlin Sans FB"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Berlin Sans FB" pitchFamily="34" charset="0"/>
              </a:defRPr>
            </a:lvl1pPr>
          </a:lstStyle>
          <a:p>
            <a:pPr>
              <a:defRPr/>
            </a:pPr>
            <a:r>
              <a:rPr lang="en-US" dirty="0" smtClean="0"/>
              <a:t>Psychology 7e in Modules</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Berlin Sans FB" pitchFamily="34" charset="0"/>
              </a:defRPr>
            </a:lvl1pPr>
          </a:lstStyle>
          <a:p>
            <a:pPr>
              <a:defRPr/>
            </a:pPr>
            <a:fld id="{72491594-E976-40BE-8D4F-7CD09B311097}"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ctr" rtl="0" eaLnBrk="0" fontAlgn="base" hangingPunct="0">
        <a:spcBef>
          <a:spcPct val="0"/>
        </a:spcBef>
        <a:spcAft>
          <a:spcPct val="0"/>
        </a:spcAft>
        <a:defRPr sz="4400">
          <a:solidFill>
            <a:schemeClr val="tx2"/>
          </a:solidFill>
          <a:latin typeface="Berlin Sans FB"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white">
                    <a:tint val="75000"/>
                  </a:prstClr>
                </a:solidFill>
                <a:latin typeface="Berlin Sans FB" pitchFamily="34" charset="0"/>
              </a:defRPr>
            </a:lvl1pPr>
          </a:lstStyle>
          <a:p>
            <a:pPr>
              <a:defRPr/>
            </a:pPr>
            <a:fld id="{45ED1CE1-4368-4CD4-BA73-62D755E04B8F}" type="datetimeFigureOut">
              <a:rPr lang="en-US" smtClean="0"/>
              <a:pPr>
                <a:defRPr/>
              </a:pPr>
              <a:t>8/14/2019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Berlin Sans FB"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white">
                    <a:tint val="75000"/>
                  </a:prstClr>
                </a:solidFill>
                <a:latin typeface="Berlin Sans FB" pitchFamily="34" charset="0"/>
              </a:defRPr>
            </a:lvl1pPr>
          </a:lstStyle>
          <a:p>
            <a:pPr>
              <a:defRPr/>
            </a:pPr>
            <a:fld id="{4D25562E-ADC6-43DC-9770-507C5B374E14}"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Cambria" pitchFamily="18" charset="0"/>
        </a:defRPr>
      </a:lvl2pPr>
      <a:lvl3pPr algn="ctr" rtl="0" fontAlgn="base">
        <a:spcBef>
          <a:spcPct val="0"/>
        </a:spcBef>
        <a:spcAft>
          <a:spcPct val="0"/>
        </a:spcAft>
        <a:defRPr sz="4400">
          <a:solidFill>
            <a:schemeClr val="tx2"/>
          </a:solidFill>
          <a:latin typeface="Cambria" pitchFamily="18" charset="0"/>
        </a:defRPr>
      </a:lvl3pPr>
      <a:lvl4pPr algn="ctr" rtl="0" fontAlgn="base">
        <a:spcBef>
          <a:spcPct val="0"/>
        </a:spcBef>
        <a:spcAft>
          <a:spcPct val="0"/>
        </a:spcAft>
        <a:defRPr sz="4400">
          <a:solidFill>
            <a:schemeClr val="tx2"/>
          </a:solidFill>
          <a:latin typeface="Cambria" pitchFamily="18" charset="0"/>
        </a:defRPr>
      </a:lvl4pPr>
      <a:lvl5pPr algn="ctr" rtl="0" fontAlgn="base">
        <a:spcBef>
          <a:spcPct val="0"/>
        </a:spcBef>
        <a:spcAft>
          <a:spcPct val="0"/>
        </a:spcAft>
        <a:defRPr sz="4400">
          <a:solidFill>
            <a:schemeClr val="tx2"/>
          </a:solidFill>
          <a:latin typeface="Cambr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Berlin Sans FB"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Berlin Sans FB"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Berlin Sans FB"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Berlin Sans FB"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Berlin Sans FB"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11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hyperlink" Target="http://www.youtube.com/watch?v=FuWWie1DlJY" TargetMode="External"/><Relationship Id="rId2" Type="http://schemas.openxmlformats.org/officeDocument/2006/relationships/notesSlide" Target="../notesSlides/notesSlide87.xml"/><Relationship Id="rId1" Type="http://schemas.openxmlformats.org/officeDocument/2006/relationships/slideLayout" Target="../slideLayouts/slideLayout15.xml"/><Relationship Id="rId4" Type="http://schemas.openxmlformats.org/officeDocument/2006/relationships/image" Target="../media/image117.gif"/></Relationships>
</file>

<file path=ppt/slides/_rels/slide1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5.xml"/><Relationship Id="rId4" Type="http://schemas.openxmlformats.org/officeDocument/2006/relationships/image" Target="../media/image123.png"/></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90.xml"/><Relationship Id="rId1" Type="http://schemas.openxmlformats.org/officeDocument/2006/relationships/slideLayout" Target="../slideLayouts/slideLayout1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3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webmd.com/balance/video/too-scared-social-anxiety-disorde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dSZNnz9SM4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HknGXOhyrLo"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0tITzDjPf4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ZXa_YreEFEs"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dbRoVcULGBI"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r8ty9BFjKc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tsSS4pe_6w0"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hyperlink" Target="http://www.youtube.com/watch?v=ehmEBLKVGHM"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28600"/>
            <a:ext cx="7681913" cy="1662113"/>
          </a:xfrm>
        </p:spPr>
        <p:txBody>
          <a:bodyPr/>
          <a:lstStyle/>
          <a:p>
            <a:pPr eaLnBrk="1" hangingPunct="1"/>
            <a:r>
              <a:rPr lang="en-US" sz="5400" dirty="0" smtClean="0">
                <a:latin typeface="Berlin Sans FB" pitchFamily="34" charset="0"/>
              </a:rPr>
              <a:t>Psychological Disorders</a:t>
            </a:r>
            <a:r>
              <a:rPr lang="en-US" dirty="0" smtClean="0">
                <a:latin typeface="Berlin Sans FB" pitchFamily="34" charset="0"/>
              </a:rPr>
              <a:t/>
            </a:r>
            <a:br>
              <a:rPr lang="en-US" dirty="0" smtClean="0">
                <a:latin typeface="Berlin Sans FB" pitchFamily="34" charset="0"/>
              </a:rPr>
            </a:br>
            <a:endParaRPr lang="en-US" sz="3600" dirty="0" smtClean="0">
              <a:solidFill>
                <a:schemeClr val="tx1"/>
              </a:solidFill>
              <a:latin typeface="Berlin Sans FB" pitchFamily="34" charset="0"/>
              <a:cs typeface="Times" charset="0"/>
            </a:endParaRPr>
          </a:p>
        </p:txBody>
      </p:sp>
      <p:sp>
        <p:nvSpPr>
          <p:cNvPr id="2" name="TextBox 1"/>
          <p:cNvSpPr txBox="1"/>
          <p:nvPr/>
        </p:nvSpPr>
        <p:spPr>
          <a:xfrm>
            <a:off x="2438400" y="3048000"/>
            <a:ext cx="3810000" cy="1569660"/>
          </a:xfrm>
          <a:prstGeom prst="rect">
            <a:avLst/>
          </a:prstGeom>
          <a:noFill/>
        </p:spPr>
        <p:txBody>
          <a:bodyPr wrap="square" rtlCol="0">
            <a:spAutoFit/>
          </a:bodyPr>
          <a:lstStyle/>
          <a:p>
            <a:r>
              <a:rPr lang="en-US" sz="3200" dirty="0" smtClean="0">
                <a:latin typeface="Berlin Sans FB" pitchFamily="34" charset="0"/>
              </a:rPr>
              <a:t>Defining disorders</a:t>
            </a:r>
          </a:p>
          <a:p>
            <a:r>
              <a:rPr lang="en-US" sz="3200" dirty="0" smtClean="0">
                <a:latin typeface="Berlin Sans FB" pitchFamily="34" charset="0"/>
              </a:rPr>
              <a:t>Medical Model</a:t>
            </a:r>
          </a:p>
          <a:p>
            <a:r>
              <a:rPr lang="en-US" sz="3200" dirty="0" smtClean="0">
                <a:latin typeface="Berlin Sans FB" pitchFamily="34" charset="0"/>
              </a:rPr>
              <a:t>DSM 5</a:t>
            </a:r>
            <a:endParaRPr lang="en-US" sz="3200" dirty="0">
              <a:latin typeface="Berlin Sans FB"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dirty="0" smtClean="0">
                <a:latin typeface="Berlin Sans FB" pitchFamily="34" charset="0"/>
              </a:rPr>
              <a:t>Atypical</a:t>
            </a:r>
          </a:p>
        </p:txBody>
      </p:sp>
      <p:sp>
        <p:nvSpPr>
          <p:cNvPr id="21507"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latin typeface="Berlin Sans FB" pitchFamily="34" charset="0"/>
              </a:rPr>
              <a:t>A behavior so different from other people’s behavior that it violates a norm</a:t>
            </a:r>
          </a:p>
          <a:p>
            <a:pPr eaLnBrk="1" hangingPunct="1"/>
            <a:r>
              <a:rPr lang="en-US" altLang="en-US" sz="3600" dirty="0" smtClean="0">
                <a:latin typeface="Berlin Sans FB" pitchFamily="34" charset="0"/>
              </a:rPr>
              <a:t>Norms vary from culture to culture</a:t>
            </a:r>
          </a:p>
        </p:txBody>
      </p:sp>
      <p:pic>
        <p:nvPicPr>
          <p:cNvPr id="2" name="Picture 1"/>
          <p:cNvPicPr>
            <a:picLocks noChangeAspect="1"/>
          </p:cNvPicPr>
          <p:nvPr/>
        </p:nvPicPr>
        <p:blipFill>
          <a:blip r:embed="rId3"/>
          <a:stretch>
            <a:fillRect/>
          </a:stretch>
        </p:blipFill>
        <p:spPr>
          <a:xfrm>
            <a:off x="1371600" y="4114800"/>
            <a:ext cx="3314700" cy="2460833"/>
          </a:xfrm>
          <a:prstGeom prst="rect">
            <a:avLst/>
          </a:prstGeom>
        </p:spPr>
      </p:pic>
      <p:pic>
        <p:nvPicPr>
          <p:cNvPr id="3" name="Picture 2"/>
          <p:cNvPicPr>
            <a:picLocks noChangeAspect="1"/>
          </p:cNvPicPr>
          <p:nvPr/>
        </p:nvPicPr>
        <p:blipFill>
          <a:blip r:embed="rId4"/>
          <a:stretch>
            <a:fillRect/>
          </a:stretch>
        </p:blipFill>
        <p:spPr>
          <a:xfrm>
            <a:off x="5410200" y="4191000"/>
            <a:ext cx="1723377" cy="2422525"/>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Cyclothymic Disorder</a:t>
            </a:r>
            <a:endParaRPr lang="en-US" dirty="0">
              <a:solidFill>
                <a:srgbClr val="FFFF00"/>
              </a:solidFill>
            </a:endParaRPr>
          </a:p>
        </p:txBody>
      </p:sp>
      <p:sp>
        <p:nvSpPr>
          <p:cNvPr id="3" name="Content Placeholder 2"/>
          <p:cNvSpPr>
            <a:spLocks noGrp="1"/>
          </p:cNvSpPr>
          <p:nvPr>
            <p:ph idx="1"/>
          </p:nvPr>
        </p:nvSpPr>
        <p:spPr/>
        <p:txBody>
          <a:bodyPr/>
          <a:lstStyle/>
          <a:p>
            <a:r>
              <a:rPr lang="en-US" dirty="0"/>
              <a:t>This is a less intense but often longer lasting version of bipolar disorder. </a:t>
            </a:r>
            <a:endParaRPr lang="en-US" dirty="0" smtClean="0"/>
          </a:p>
          <a:p>
            <a:r>
              <a:rPr lang="en-US" dirty="0" smtClean="0"/>
              <a:t>Both </a:t>
            </a:r>
            <a:r>
              <a:rPr lang="en-US" dirty="0"/>
              <a:t>high and low mood, but never as severe as either mania or major depression. </a:t>
            </a:r>
            <a:endParaRPr lang="en-US" dirty="0" smtClean="0"/>
          </a:p>
          <a:p>
            <a:r>
              <a:rPr lang="en-US" dirty="0" smtClean="0"/>
              <a:t>To </a:t>
            </a:r>
            <a:r>
              <a:rPr lang="en-US" dirty="0"/>
              <a:t>make this diagnosis, the person usually has symptoms that last for at least two years.</a:t>
            </a:r>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100</a:t>
            </a:fld>
            <a:endParaRPr lang="en-US"/>
          </a:p>
        </p:txBody>
      </p:sp>
    </p:spTree>
    <p:extLst>
      <p:ext uri="{BB962C8B-B14F-4D97-AF65-F5344CB8AC3E}">
        <p14:creationId xmlns:p14="http://schemas.microsoft.com/office/powerpoint/2010/main" val="27807682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Explaining Depressive and Bipolar  Disorders</a:t>
            </a:r>
          </a:p>
        </p:txBody>
      </p:sp>
      <p:sp>
        <p:nvSpPr>
          <p:cNvPr id="1994755" name="Rectangle 3"/>
          <p:cNvSpPr>
            <a:spLocks noChangeArrowheads="1"/>
          </p:cNvSpPr>
          <p:nvPr/>
        </p:nvSpPr>
        <p:spPr bwMode="auto">
          <a:xfrm>
            <a:off x="671513" y="1600200"/>
            <a:ext cx="7772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a:solidFill>
                  <a:schemeClr val="tx2"/>
                </a:solidFill>
                <a:latin typeface="Berlin Sans FB" pitchFamily="34" charset="0"/>
              </a:rPr>
              <a:t>Since depression is so prevalent worldwide, investigators want to develop a theory of depression that will suggest ways to treat it. </a:t>
            </a:r>
          </a:p>
        </p:txBody>
      </p:sp>
      <p:sp>
        <p:nvSpPr>
          <p:cNvPr id="1994756" name="Rectangle 4"/>
          <p:cNvSpPr>
            <a:spLocks noChangeArrowheads="1"/>
          </p:cNvSpPr>
          <p:nvPr/>
        </p:nvSpPr>
        <p:spPr bwMode="auto">
          <a:xfrm>
            <a:off x="671513" y="3338513"/>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err="1">
                <a:solidFill>
                  <a:schemeClr val="tx2"/>
                </a:solidFill>
                <a:latin typeface="Berlin Sans FB" pitchFamily="34" charset="0"/>
              </a:rPr>
              <a:t>Lewinsohn</a:t>
            </a:r>
            <a:r>
              <a:rPr lang="en-US" sz="2800" dirty="0">
                <a:solidFill>
                  <a:schemeClr val="tx2"/>
                </a:solidFill>
                <a:latin typeface="Berlin Sans FB" pitchFamily="34" charset="0"/>
              </a:rPr>
              <a:t> et al., (1985, 1995) note that a theory of depression should explain:</a:t>
            </a:r>
          </a:p>
        </p:txBody>
      </p:sp>
      <p:sp>
        <p:nvSpPr>
          <p:cNvPr id="90117" name="Rectangle 5"/>
          <p:cNvSpPr>
            <a:spLocks noChangeArrowheads="1"/>
          </p:cNvSpPr>
          <p:nvPr/>
        </p:nvSpPr>
        <p:spPr bwMode="auto">
          <a:xfrm>
            <a:off x="1371600" y="4572000"/>
            <a:ext cx="63722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120000"/>
              </a:lnSpc>
              <a:buFontTx/>
              <a:buAutoNum type="arabicPeriod"/>
            </a:pPr>
            <a:r>
              <a:rPr lang="en-US" sz="2800" dirty="0">
                <a:solidFill>
                  <a:schemeClr val="tx2"/>
                </a:solidFill>
                <a:latin typeface="Berlin Sans FB" pitchFamily="34" charset="0"/>
              </a:rPr>
              <a:t>Behavioral and cognitive changes</a:t>
            </a:r>
          </a:p>
          <a:p>
            <a:pPr marL="609600" indent="-609600">
              <a:lnSpc>
                <a:spcPct val="120000"/>
              </a:lnSpc>
              <a:buFontTx/>
              <a:buAutoNum type="arabicPeriod"/>
            </a:pPr>
            <a:r>
              <a:rPr lang="en-US" sz="2800" dirty="0">
                <a:solidFill>
                  <a:schemeClr val="tx2"/>
                </a:solidFill>
                <a:latin typeface="Berlin Sans FB" pitchFamily="34" charset="0"/>
              </a:rPr>
              <a:t>Common causes of depression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94755"/>
                                        </p:tgtEl>
                                        <p:attrNameLst>
                                          <p:attrName>style.visibility</p:attrName>
                                        </p:attrNameLst>
                                      </p:cBhvr>
                                      <p:to>
                                        <p:strVal val="visible"/>
                                      </p:to>
                                    </p:set>
                                    <p:animEffect transition="in" filter="dissolve">
                                      <p:cBhvr>
                                        <p:cTn id="7" dur="500"/>
                                        <p:tgtEl>
                                          <p:spTgt spid="1994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94756"/>
                                        </p:tgtEl>
                                        <p:attrNameLst>
                                          <p:attrName>style.visibility</p:attrName>
                                        </p:attrNameLst>
                                      </p:cBhvr>
                                      <p:to>
                                        <p:strVal val="visible"/>
                                      </p:to>
                                    </p:set>
                                    <p:animEffect transition="in" filter="dissolve">
                                      <p:cBhvr>
                                        <p:cTn id="12" dur="500"/>
                                        <p:tgtEl>
                                          <p:spTgt spid="199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4755" grpId="0"/>
      <p:bldP spid="199475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itchFamily="34" charset="0"/>
              </a:rPr>
              <a:t>The Depressed Brain</a:t>
            </a:r>
          </a:p>
        </p:txBody>
      </p:sp>
      <p:sp>
        <p:nvSpPr>
          <p:cNvPr id="93187" name="Rectangle 3"/>
          <p:cNvSpPr>
            <a:spLocks noGrp="1" noChangeArrowheads="1"/>
          </p:cNvSpPr>
          <p:nvPr>
            <p:ph type="body" sz="half" idx="1"/>
          </p:nvPr>
        </p:nvSpPr>
        <p:spPr>
          <a:xfrm>
            <a:off x="561975" y="1600200"/>
            <a:ext cx="8001000" cy="1447800"/>
          </a:xfrm>
        </p:spPr>
        <p:txBody>
          <a:bodyPr/>
          <a:lstStyle/>
          <a:p>
            <a:pPr marL="0" indent="0" algn="ctr" eaLnBrk="1" hangingPunct="1">
              <a:buFont typeface="Wingdings" pitchFamily="2" charset="2"/>
              <a:buNone/>
            </a:pPr>
            <a:r>
              <a:rPr lang="en-US" altLang="en-US" sz="2800" dirty="0" smtClean="0">
                <a:latin typeface="Berlin Sans FB" pitchFamily="34" charset="0"/>
              </a:rPr>
              <a:t>PET scans show that brain energy consumption rises and falls with manic and depressive episodes.</a:t>
            </a:r>
          </a:p>
        </p:txBody>
      </p:sp>
      <p:pic>
        <p:nvPicPr>
          <p:cNvPr id="93188" name="Picture 4" descr="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14400" y="3352800"/>
            <a:ext cx="7315200" cy="304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9" name="Text Box 5"/>
          <p:cNvSpPr txBox="1">
            <a:spLocks noChangeArrowheads="1"/>
          </p:cNvSpPr>
          <p:nvPr/>
        </p:nvSpPr>
        <p:spPr bwMode="auto">
          <a:xfrm rot="5400000">
            <a:off x="7398904" y="4639747"/>
            <a:ext cx="20265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latin typeface="Berlin Sans FB" pitchFamily="34" charset="0"/>
              </a:rPr>
              <a:t>Courtesy of Lewis Baxter an Michael E.</a:t>
            </a:r>
          </a:p>
          <a:p>
            <a:pPr eaLnBrk="1" hangingPunct="1"/>
            <a:r>
              <a:rPr lang="en-US" sz="900" dirty="0">
                <a:latin typeface="Berlin Sans FB" pitchFamily="34" charset="0"/>
              </a:rPr>
              <a:t> Phelps, UCLA School of Medicine</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Cycle of Depression</a:t>
            </a:r>
          </a:p>
        </p:txBody>
      </p:sp>
      <p:sp>
        <p:nvSpPr>
          <p:cNvPr id="95235" name="Rectangle 3"/>
          <p:cNvSpPr>
            <a:spLocks noChangeArrowheads="1"/>
          </p:cNvSpPr>
          <p:nvPr/>
        </p:nvSpPr>
        <p:spPr bwMode="auto">
          <a:xfrm>
            <a:off x="288204" y="2362200"/>
            <a:ext cx="4267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65138" indent="-465138">
              <a:lnSpc>
                <a:spcPct val="120000"/>
              </a:lnSpc>
              <a:buFontTx/>
              <a:buAutoNum type="arabicPeriod"/>
            </a:pPr>
            <a:r>
              <a:rPr lang="en-US" sz="2400" dirty="0">
                <a:latin typeface="Berlin Sans FB" pitchFamily="34" charset="0"/>
              </a:rPr>
              <a:t>The negative stressful events.</a:t>
            </a:r>
          </a:p>
          <a:p>
            <a:pPr marL="465138" indent="-465138">
              <a:lnSpc>
                <a:spcPct val="120000"/>
              </a:lnSpc>
              <a:buFontTx/>
              <a:buAutoNum type="arabicPeriod"/>
            </a:pPr>
            <a:r>
              <a:rPr lang="en-US" sz="2400" dirty="0">
                <a:latin typeface="Berlin Sans FB" pitchFamily="34" charset="0"/>
              </a:rPr>
              <a:t>Pessimistic explanatory style.</a:t>
            </a:r>
          </a:p>
          <a:p>
            <a:pPr marL="465138" indent="-465138">
              <a:lnSpc>
                <a:spcPct val="120000"/>
              </a:lnSpc>
              <a:buFontTx/>
              <a:buAutoNum type="arabicPeriod"/>
            </a:pPr>
            <a:r>
              <a:rPr lang="en-US" sz="2400" dirty="0">
                <a:latin typeface="Berlin Sans FB" pitchFamily="34" charset="0"/>
              </a:rPr>
              <a:t>Hopeless depressed state.</a:t>
            </a:r>
          </a:p>
          <a:p>
            <a:pPr marL="465138" indent="-465138">
              <a:lnSpc>
                <a:spcPct val="120000"/>
              </a:lnSpc>
              <a:buFontTx/>
              <a:buAutoNum type="arabicPeriod"/>
            </a:pPr>
            <a:r>
              <a:rPr lang="en-US" sz="2400" dirty="0">
                <a:latin typeface="Berlin Sans FB" pitchFamily="34" charset="0"/>
              </a:rPr>
              <a:t>Hampers the way the individual thinks and acts, and thus fuels personal rejection.</a:t>
            </a:r>
          </a:p>
        </p:txBody>
      </p:sp>
      <p:pic>
        <p:nvPicPr>
          <p:cNvPr id="95236"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57713" y="2528093"/>
            <a:ext cx="4052888" cy="2792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Etiology of Mood Disorders</a:t>
            </a:r>
            <a:endParaRPr lang="en-US" dirty="0"/>
          </a:p>
        </p:txBody>
      </p:sp>
      <p:sp>
        <p:nvSpPr>
          <p:cNvPr id="3" name="Content Placeholder 2"/>
          <p:cNvSpPr>
            <a:spLocks noGrp="1"/>
          </p:cNvSpPr>
          <p:nvPr>
            <p:ph idx="1"/>
          </p:nvPr>
        </p:nvSpPr>
        <p:spPr>
          <a:xfrm>
            <a:off x="457200" y="990600"/>
            <a:ext cx="8229600" cy="4906963"/>
          </a:xfrm>
        </p:spPr>
        <p:txBody>
          <a:bodyPr/>
          <a:lstStyle/>
          <a:p>
            <a:r>
              <a:rPr lang="en-US" dirty="0" smtClean="0"/>
              <a:t>Biomedical- focus on brain chemistry, underproduction of serotonin and norepinephrine, linked to cortisol (stress hormone).  Tend to run in families (genetic)</a:t>
            </a:r>
          </a:p>
          <a:p>
            <a:r>
              <a:rPr lang="en-US" dirty="0" smtClean="0"/>
              <a:t>Psychoanalytic- unresolved unconscious anger that is internalized, repressed </a:t>
            </a:r>
          </a:p>
          <a:p>
            <a:r>
              <a:rPr lang="en-US" dirty="0" smtClean="0"/>
              <a:t>Cognitive-pessimistic explanatory style, self defeating beliefs</a:t>
            </a:r>
          </a:p>
          <a:p>
            <a:r>
              <a:rPr lang="en-US" dirty="0" smtClean="0"/>
              <a:t>Behaviorist- symptoms have been reinforced</a:t>
            </a:r>
          </a:p>
          <a:p>
            <a:r>
              <a:rPr lang="en-US" dirty="0" smtClean="0"/>
              <a:t>Sociocultural- more prevalent in females, examine society, roles, </a:t>
            </a:r>
            <a:r>
              <a:rPr lang="en-US" dirty="0" err="1" smtClean="0"/>
              <a:t>etc</a:t>
            </a:r>
            <a:endParaRPr lang="en-US" dirty="0"/>
          </a:p>
        </p:txBody>
      </p:sp>
    </p:spTree>
    <p:extLst>
      <p:ext uri="{BB962C8B-B14F-4D97-AF65-F5344CB8AC3E}">
        <p14:creationId xmlns:p14="http://schemas.microsoft.com/office/powerpoint/2010/main" val="271424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762000" y="2057400"/>
            <a:ext cx="7681913" cy="2209800"/>
          </a:xfrm>
        </p:spPr>
        <p:txBody>
          <a:bodyPr/>
          <a:lstStyle/>
          <a:p>
            <a:pPr eaLnBrk="1" hangingPunct="1"/>
            <a:r>
              <a:rPr lang="en-US" sz="5400" dirty="0" smtClean="0">
                <a:latin typeface="Berlin Sans FB" pitchFamily="34" charset="0"/>
              </a:rPr>
              <a:t>Schizophrenia</a:t>
            </a:r>
            <a:br>
              <a:rPr lang="en-US" sz="5400" dirty="0" smtClean="0">
                <a:latin typeface="Berlin Sans FB" pitchFamily="34" charset="0"/>
              </a:rPr>
            </a:br>
            <a:r>
              <a:rPr lang="en-US" sz="5400" dirty="0" smtClean="0">
                <a:latin typeface="Berlin Sans FB" pitchFamily="34" charset="0"/>
              </a:rPr>
              <a:t/>
            </a:r>
            <a:br>
              <a:rPr lang="en-US" sz="5400" dirty="0" smtClean="0">
                <a:latin typeface="Berlin Sans FB" pitchFamily="34" charset="0"/>
              </a:rPr>
            </a:br>
            <a:endParaRPr lang="en-US" sz="3600" dirty="0" smtClean="0">
              <a:solidFill>
                <a:schemeClr val="tx1"/>
              </a:solidFill>
              <a:latin typeface="Berlin Sans FB" pitchFamily="34" charset="0"/>
              <a:cs typeface="Times"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Schizophrenia</a:t>
            </a:r>
            <a:endParaRPr lang="en-US" sz="4000" dirty="0" smtClean="0">
              <a:solidFill>
                <a:schemeClr val="tx1"/>
              </a:solidFill>
              <a:latin typeface="Berlin Sans FB" pitchFamily="34" charset="0"/>
            </a:endParaRPr>
          </a:p>
        </p:txBody>
      </p:sp>
      <p:sp>
        <p:nvSpPr>
          <p:cNvPr id="98307" name="Rectangle 3"/>
          <p:cNvSpPr>
            <a:spLocks noGrp="1" noChangeArrowheads="1"/>
          </p:cNvSpPr>
          <p:nvPr>
            <p:ph type="body" idx="1"/>
          </p:nvPr>
        </p:nvSpPr>
        <p:spPr>
          <a:xfrm>
            <a:off x="671513" y="1600200"/>
            <a:ext cx="7772400" cy="1447800"/>
          </a:xfrm>
        </p:spPr>
        <p:txBody>
          <a:bodyPr/>
          <a:lstStyle/>
          <a:p>
            <a:pPr marL="0" indent="0" algn="ctr" eaLnBrk="1" hangingPunct="1">
              <a:buFont typeface="Wingdings" pitchFamily="2" charset="2"/>
              <a:buNone/>
            </a:pPr>
            <a:r>
              <a:rPr lang="en-US" altLang="en-US" sz="2800" dirty="0" smtClean="0">
                <a:latin typeface="Berlin Sans FB" pitchFamily="34" charset="0"/>
              </a:rPr>
              <a:t>If depression is the common cold of psychological disorders schizophrenia is the cancer.</a:t>
            </a:r>
            <a:endParaRPr lang="en-US" sz="2800" dirty="0" smtClean="0">
              <a:latin typeface="Berlin Sans FB" pitchFamily="34" charset="0"/>
            </a:endParaRPr>
          </a:p>
        </p:txBody>
      </p:sp>
      <p:sp>
        <p:nvSpPr>
          <p:cNvPr id="2018308" name="Rectangle 4"/>
          <p:cNvSpPr>
            <a:spLocks noChangeArrowheads="1"/>
          </p:cNvSpPr>
          <p:nvPr/>
        </p:nvSpPr>
        <p:spPr bwMode="auto">
          <a:xfrm>
            <a:off x="671513" y="33528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Wingdings" pitchFamily="2" charset="2"/>
              <a:buNone/>
            </a:pPr>
            <a:r>
              <a:rPr lang="en-US" sz="2800" dirty="0">
                <a:latin typeface="Berlin Sans FB" pitchFamily="34" charset="0"/>
              </a:rPr>
              <a:t>Nearly 1 in a 100 suffer from schizophrenia and world over 24 million people suffer from this disease (WHO, 2002).</a:t>
            </a:r>
          </a:p>
        </p:txBody>
      </p:sp>
      <p:sp>
        <p:nvSpPr>
          <p:cNvPr id="2018309" name="Rectangle 5"/>
          <p:cNvSpPr>
            <a:spLocks noChangeArrowheads="1"/>
          </p:cNvSpPr>
          <p:nvPr/>
        </p:nvSpPr>
        <p:spPr bwMode="auto">
          <a:xfrm>
            <a:off x="671513" y="49530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Wingdings" pitchFamily="2" charset="2"/>
              <a:buNone/>
            </a:pPr>
            <a:r>
              <a:rPr lang="en-US" altLang="en-US" sz="2800" dirty="0">
                <a:latin typeface="Berlin Sans FB" pitchFamily="34" charset="0"/>
              </a:rPr>
              <a:t>Strikes young people as they mature into adults. Affects men and women equally, but men suffer from it more severely than women.</a:t>
            </a:r>
            <a:endParaRPr lang="en-US" sz="2800" dirty="0">
              <a:latin typeface="Berlin Sans FB"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18308"/>
                                        </p:tgtEl>
                                        <p:attrNameLst>
                                          <p:attrName>style.visibility</p:attrName>
                                        </p:attrNameLst>
                                      </p:cBhvr>
                                      <p:to>
                                        <p:strVal val="visible"/>
                                      </p:to>
                                    </p:set>
                                    <p:animEffect transition="in" filter="dissolve">
                                      <p:cBhvr>
                                        <p:cTn id="7" dur="500"/>
                                        <p:tgtEl>
                                          <p:spTgt spid="2018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18309"/>
                                        </p:tgtEl>
                                        <p:attrNameLst>
                                          <p:attrName>style.visibility</p:attrName>
                                        </p:attrNameLst>
                                      </p:cBhvr>
                                      <p:to>
                                        <p:strVal val="visible"/>
                                      </p:to>
                                    </p:set>
                                    <p:animEffect transition="in" filter="dissolve">
                                      <p:cBhvr>
                                        <p:cTn id="12" dur="500"/>
                                        <p:tgtEl>
                                          <p:spTgt spid="201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8308" grpId="0"/>
      <p:bldP spid="201830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General Symptoms of Schizophrenia</a:t>
            </a:r>
            <a:endParaRPr lang="en-US" sz="4000" dirty="0" smtClean="0">
              <a:solidFill>
                <a:schemeClr val="tx1"/>
              </a:solidFill>
              <a:latin typeface="Berlin Sans FB" pitchFamily="34" charset="0"/>
            </a:endParaRPr>
          </a:p>
        </p:txBody>
      </p:sp>
      <p:sp>
        <p:nvSpPr>
          <p:cNvPr id="99331" name="Rectangle 3"/>
          <p:cNvSpPr>
            <a:spLocks noGrp="1" noChangeArrowheads="1"/>
          </p:cNvSpPr>
          <p:nvPr>
            <p:ph type="body" idx="1"/>
          </p:nvPr>
        </p:nvSpPr>
        <p:spPr>
          <a:xfrm>
            <a:off x="671513" y="1600200"/>
            <a:ext cx="7772400" cy="1066800"/>
          </a:xfrm>
          <a:noFill/>
        </p:spPr>
        <p:txBody>
          <a:bodyPr/>
          <a:lstStyle/>
          <a:p>
            <a:pPr marL="0" indent="0" algn="ctr" eaLnBrk="1" hangingPunct="1">
              <a:buFont typeface="Wingdings" pitchFamily="2" charset="2"/>
              <a:buNone/>
            </a:pPr>
            <a:r>
              <a:rPr lang="en-US" altLang="en-US" sz="2800" dirty="0" smtClean="0">
                <a:latin typeface="Berlin Sans FB" pitchFamily="34" charset="0"/>
              </a:rPr>
              <a:t>Literal translation “split mind”. A group of severe disorders characterized by:</a:t>
            </a:r>
            <a:endParaRPr lang="en-US" sz="2800" dirty="0" smtClean="0">
              <a:latin typeface="Berlin Sans FB" pitchFamily="34" charset="0"/>
            </a:endParaRPr>
          </a:p>
        </p:txBody>
      </p:sp>
      <p:sp>
        <p:nvSpPr>
          <p:cNvPr id="99332" name="Rectangle 4"/>
          <p:cNvSpPr>
            <a:spLocks noChangeArrowheads="1"/>
          </p:cNvSpPr>
          <p:nvPr/>
        </p:nvSpPr>
        <p:spPr bwMode="auto">
          <a:xfrm>
            <a:off x="373790" y="3267187"/>
            <a:ext cx="52832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Font typeface="Wingdings" pitchFamily="2" charset="2"/>
              <a:buAutoNum type="arabicPeriod"/>
            </a:pPr>
            <a:r>
              <a:rPr lang="en-US" altLang="en-US" sz="2800" dirty="0">
                <a:latin typeface="Berlin Sans FB" pitchFamily="34" charset="0"/>
              </a:rPr>
              <a:t>Disorganized and delusional thinking.</a:t>
            </a:r>
          </a:p>
          <a:p>
            <a:pPr marL="457200" indent="-457200">
              <a:spcBef>
                <a:spcPct val="20000"/>
              </a:spcBef>
              <a:buFont typeface="Wingdings" pitchFamily="2" charset="2"/>
              <a:buAutoNum type="arabicPeriod"/>
            </a:pPr>
            <a:r>
              <a:rPr lang="en-US" altLang="en-US" sz="2800" dirty="0">
                <a:latin typeface="Berlin Sans FB" pitchFamily="34" charset="0"/>
              </a:rPr>
              <a:t>Disturbed perceptions. </a:t>
            </a:r>
          </a:p>
          <a:p>
            <a:pPr marL="457200" indent="-457200">
              <a:spcBef>
                <a:spcPct val="20000"/>
              </a:spcBef>
              <a:buFont typeface="Wingdings" pitchFamily="2" charset="2"/>
              <a:buAutoNum type="arabicPeriod"/>
            </a:pPr>
            <a:r>
              <a:rPr lang="en-US" altLang="en-US" sz="2800" dirty="0">
                <a:latin typeface="Berlin Sans FB" pitchFamily="34" charset="0"/>
              </a:rPr>
              <a:t>Inappropriate emotions and actions.</a:t>
            </a:r>
            <a:endParaRPr lang="en-US" sz="2800" dirty="0">
              <a:latin typeface="Berlin Sans FB" pitchFamily="34" charset="0"/>
            </a:endParaRPr>
          </a:p>
        </p:txBody>
      </p:sp>
      <p:pic>
        <p:nvPicPr>
          <p:cNvPr id="4" name="Picture 3"/>
          <p:cNvPicPr>
            <a:picLocks noChangeAspect="1"/>
          </p:cNvPicPr>
          <p:nvPr/>
        </p:nvPicPr>
        <p:blipFill>
          <a:blip r:embed="rId3"/>
          <a:stretch>
            <a:fillRect/>
          </a:stretch>
        </p:blipFill>
        <p:spPr>
          <a:xfrm>
            <a:off x="5486400" y="2699655"/>
            <a:ext cx="2819580" cy="3533775"/>
          </a:xfrm>
          <a:prstGeom prst="rect">
            <a:avLst/>
          </a:prstGeom>
        </p:spPr>
      </p:pic>
      <p:sp>
        <p:nvSpPr>
          <p:cNvPr id="5" name="Rectangle 4"/>
          <p:cNvSpPr/>
          <p:nvPr/>
        </p:nvSpPr>
        <p:spPr>
          <a:xfrm>
            <a:off x="4038600" y="6184340"/>
            <a:ext cx="5105400" cy="646331"/>
          </a:xfrm>
          <a:prstGeom prst="rect">
            <a:avLst/>
          </a:prstGeom>
        </p:spPr>
        <p:txBody>
          <a:bodyPr wrap="square">
            <a:spAutoFit/>
          </a:bodyPr>
          <a:lstStyle/>
          <a:p>
            <a:pPr algn="ctr"/>
            <a:r>
              <a:rPr lang="en-US" dirty="0">
                <a:latin typeface="Berlin Sans FB" panose="020E0602020502020306" pitchFamily="34" charset="0"/>
              </a:rPr>
              <a:t>Cat images painted by artist Louis Wain during the period when he became schizophrenic.</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Daniel’s </a:t>
            </a:r>
            <a:r>
              <a:rPr lang="en-US" dirty="0" smtClean="0"/>
              <a:t>story</a:t>
            </a:r>
            <a:endParaRPr lang="en-US" dirty="0"/>
          </a:p>
        </p:txBody>
      </p:sp>
      <p:sp>
        <p:nvSpPr>
          <p:cNvPr id="3" name="Content Placeholder 2"/>
          <p:cNvSpPr>
            <a:spLocks noGrp="1"/>
          </p:cNvSpPr>
          <p:nvPr>
            <p:ph idx="1"/>
          </p:nvPr>
        </p:nvSpPr>
        <p:spPr>
          <a:xfrm>
            <a:off x="304800" y="1371053"/>
            <a:ext cx="8534400" cy="4876800"/>
          </a:xfrm>
        </p:spPr>
        <p:txBody>
          <a:bodyPr/>
          <a:lstStyle/>
          <a:p>
            <a:pPr marL="0" indent="0">
              <a:buNone/>
            </a:pPr>
            <a:r>
              <a:rPr lang="en-US" sz="2000" dirty="0" smtClean="0"/>
              <a:t>Daniel </a:t>
            </a:r>
            <a:r>
              <a:rPr lang="en-US" sz="2000" dirty="0"/>
              <a:t>is 21 years old. Six months ago, he was doing well in college and holding down a part-time job in the stockroom of a local electronics store. But then he began to change, becoming increasingly paranoid and acting out in bizarre ways. First, he became convinced that his professors were “out to get him” since they didn’t appreciate his confusing, off-topic classroom rants. Then he told his roommate that the other students were “in on the conspiracy.” Soon after, he dropped out of school</a:t>
            </a:r>
            <a:r>
              <a:rPr lang="en-US" sz="2000" dirty="0" smtClean="0"/>
              <a:t>.</a:t>
            </a:r>
          </a:p>
          <a:p>
            <a:endParaRPr lang="en-US" sz="2000" dirty="0"/>
          </a:p>
          <a:p>
            <a:pPr marL="0" indent="0">
              <a:buNone/>
            </a:pPr>
            <a:r>
              <a:rPr lang="en-US" sz="2000" dirty="0"/>
              <a:t>From there, things just got worse. Daniel stopped bathing, shaving, and washing his clothes. At work, he became convinced that his boss was watching him through surveillance bugs planted in the store’s television sets. Then he started hearing voices telling him to find the bugs and deactivate them. Things came to a head when he acted on the voices, smashing several TVs and screaming that he wasn’t going to put up with the “illegal spying” any more. His frightened boss called the police, and Daniel was hospitalized.</a:t>
            </a:r>
          </a:p>
          <a:p>
            <a:endParaRPr lang="en-US" dirty="0"/>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108</a:t>
            </a:fld>
            <a:endParaRPr lang="en-US"/>
          </a:p>
        </p:txBody>
      </p:sp>
    </p:spTree>
    <p:extLst>
      <p:ext uri="{BB962C8B-B14F-4D97-AF65-F5344CB8AC3E}">
        <p14:creationId xmlns:p14="http://schemas.microsoft.com/office/powerpoint/2010/main" val="29569904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71513" y="276225"/>
            <a:ext cx="7772400" cy="1143000"/>
          </a:xfrm>
        </p:spPr>
        <p:txBody>
          <a:bodyPr/>
          <a:lstStyle/>
          <a:p>
            <a:pPr eaLnBrk="1" hangingPunct="1"/>
            <a:r>
              <a:rPr lang="en-US" sz="3600" dirty="0" smtClean="0">
                <a:latin typeface="Berlin Sans FB" pitchFamily="34" charset="0"/>
              </a:rPr>
              <a:t>Disorganized &amp; Delusional Thinking</a:t>
            </a:r>
          </a:p>
        </p:txBody>
      </p:sp>
      <p:sp>
        <p:nvSpPr>
          <p:cNvPr id="100355" name="Rectangle 3"/>
          <p:cNvSpPr>
            <a:spLocks noGrp="1" noChangeArrowheads="1"/>
          </p:cNvSpPr>
          <p:nvPr>
            <p:ph type="body" idx="1"/>
          </p:nvPr>
        </p:nvSpPr>
        <p:spPr>
          <a:xfrm>
            <a:off x="671513" y="1600200"/>
            <a:ext cx="7772400" cy="1600200"/>
          </a:xfrm>
        </p:spPr>
        <p:txBody>
          <a:bodyPr/>
          <a:lstStyle/>
          <a:p>
            <a:pPr marL="0" indent="0" algn="ctr" eaLnBrk="1" hangingPunct="1">
              <a:buFont typeface="Wingdings" pitchFamily="2" charset="2"/>
              <a:buNone/>
            </a:pPr>
            <a:r>
              <a:rPr lang="en-US" altLang="en-US" sz="2800" dirty="0" smtClean="0">
                <a:latin typeface="Berlin Sans FB" pitchFamily="34" charset="0"/>
              </a:rPr>
              <a:t>Many psychologists believe disorganized thoughts occur because of </a:t>
            </a:r>
            <a:r>
              <a:rPr lang="en-US" altLang="en-US" sz="2800" dirty="0" smtClean="0">
                <a:solidFill>
                  <a:srgbClr val="FFFF00"/>
                </a:solidFill>
                <a:latin typeface="Berlin Sans FB" pitchFamily="34" charset="0"/>
              </a:rPr>
              <a:t>selective attention failure </a:t>
            </a:r>
            <a:r>
              <a:rPr lang="en-US" altLang="en-US" sz="2800" dirty="0" smtClean="0">
                <a:latin typeface="Berlin Sans FB" pitchFamily="34" charset="0"/>
              </a:rPr>
              <a:t>(fragmented and bizarre thoughts).</a:t>
            </a:r>
          </a:p>
          <a:p>
            <a:pPr marL="0" indent="0" algn="ctr" eaLnBrk="1" hangingPunct="1">
              <a:buFont typeface="Wingdings" pitchFamily="2" charset="2"/>
              <a:buNone/>
            </a:pPr>
            <a:endParaRPr lang="en-US" altLang="en-US" sz="2800" dirty="0"/>
          </a:p>
          <a:p>
            <a:pPr marL="0" indent="0" algn="ctr" eaLnBrk="1" hangingPunct="1">
              <a:buFont typeface="Wingdings" pitchFamily="2" charset="2"/>
              <a:buNone/>
            </a:pPr>
            <a:r>
              <a:rPr lang="en-US" altLang="en-US" sz="2800" dirty="0" smtClean="0">
                <a:latin typeface="Berlin Sans FB" pitchFamily="34" charset="0"/>
              </a:rPr>
              <a:t>Patient’s speech may be loosely connected and words thrown together </a:t>
            </a:r>
            <a:r>
              <a:rPr lang="en-US" altLang="en-US" sz="2800" dirty="0" smtClean="0"/>
              <a:t>causing nonsense </a:t>
            </a:r>
          </a:p>
          <a:p>
            <a:pPr marL="0" indent="0" algn="ctr" eaLnBrk="1" hangingPunct="1">
              <a:buFont typeface="Wingdings" pitchFamily="2" charset="2"/>
              <a:buNone/>
            </a:pPr>
            <a:r>
              <a:rPr lang="en-US" altLang="en-US" sz="2800" dirty="0" smtClean="0"/>
              <a:t>(word salad)</a:t>
            </a:r>
            <a:endParaRPr lang="en-US" altLang="en-US" sz="2800" dirty="0" smtClean="0">
              <a:latin typeface="Berlin Sans FB" pitchFamily="34" charset="0"/>
            </a:endParaRPr>
          </a:p>
          <a:p>
            <a:pPr marL="0" indent="0" algn="ctr" eaLnBrk="1" hangingPunct="1">
              <a:buFont typeface="Wingdings" pitchFamily="2" charset="2"/>
              <a:buNone/>
            </a:pPr>
            <a:endParaRPr lang="en-US" altLang="en-US" sz="2800" dirty="0"/>
          </a:p>
          <a:p>
            <a:pPr marL="0" indent="0" algn="ctr" eaLnBrk="1" hangingPunct="1">
              <a:buFont typeface="Wingdings" pitchFamily="2" charset="2"/>
              <a:buNone/>
            </a:pPr>
            <a:r>
              <a:rPr lang="en-US" altLang="en-US" sz="2800" dirty="0" smtClean="0">
                <a:latin typeface="Berlin Sans FB" pitchFamily="34" charset="0"/>
              </a:rPr>
              <a:t>Often patients experience delusions of grandeur or persecution</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11</a:t>
            </a:fld>
            <a:endParaRPr lang="en-US"/>
          </a:p>
        </p:txBody>
      </p:sp>
      <p:pic>
        <p:nvPicPr>
          <p:cNvPr id="5" name="Picture 4"/>
          <p:cNvPicPr>
            <a:picLocks noChangeAspect="1"/>
          </p:cNvPicPr>
          <p:nvPr/>
        </p:nvPicPr>
        <p:blipFill>
          <a:blip r:embed="rId2"/>
          <a:stretch>
            <a:fillRect/>
          </a:stretch>
        </p:blipFill>
        <p:spPr>
          <a:xfrm>
            <a:off x="914400" y="65690"/>
            <a:ext cx="7086600" cy="6680970"/>
          </a:xfrm>
          <a:prstGeom prst="rect">
            <a:avLst/>
          </a:prstGeom>
        </p:spPr>
      </p:pic>
    </p:spTree>
    <p:extLst>
      <p:ext uri="{BB962C8B-B14F-4D97-AF65-F5344CB8AC3E}">
        <p14:creationId xmlns:p14="http://schemas.microsoft.com/office/powerpoint/2010/main" val="41191788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276225"/>
            <a:ext cx="7772400" cy="1143000"/>
          </a:xfrm>
        </p:spPr>
        <p:txBody>
          <a:bodyPr/>
          <a:lstStyle/>
          <a:p>
            <a:pPr eaLnBrk="1" hangingPunct="1"/>
            <a:r>
              <a:rPr lang="en-US" sz="3600" dirty="0" smtClean="0">
                <a:latin typeface="Berlin Sans FB" pitchFamily="34" charset="0"/>
              </a:rPr>
              <a:t>Disturbed Perceptions</a:t>
            </a:r>
          </a:p>
        </p:txBody>
      </p:sp>
      <p:sp>
        <p:nvSpPr>
          <p:cNvPr id="101379" name="Rectangle 3"/>
          <p:cNvSpPr>
            <a:spLocks noGrp="1" noChangeArrowheads="1"/>
          </p:cNvSpPr>
          <p:nvPr>
            <p:ph type="body" sz="half" idx="1"/>
          </p:nvPr>
        </p:nvSpPr>
        <p:spPr>
          <a:xfrm>
            <a:off x="671513" y="1600200"/>
            <a:ext cx="7786687" cy="1828800"/>
          </a:xfrm>
        </p:spPr>
        <p:txBody>
          <a:bodyPr/>
          <a:lstStyle/>
          <a:p>
            <a:pPr marL="0" indent="0" algn="ctr" eaLnBrk="1" hangingPunct="1">
              <a:buFont typeface="Wingdings" pitchFamily="2" charset="2"/>
              <a:buNone/>
            </a:pPr>
            <a:r>
              <a:rPr lang="en-US" altLang="en-US" sz="2800" dirty="0" smtClean="0">
                <a:latin typeface="Berlin Sans FB" pitchFamily="34" charset="0"/>
              </a:rPr>
              <a:t>A schizophrenic person may perceive things that are not there (</a:t>
            </a:r>
            <a:r>
              <a:rPr lang="en-US" altLang="en-US" sz="2800" dirty="0" smtClean="0">
                <a:solidFill>
                  <a:srgbClr val="FFFF00"/>
                </a:solidFill>
                <a:latin typeface="Berlin Sans FB" pitchFamily="34" charset="0"/>
              </a:rPr>
              <a:t>hallucinations</a:t>
            </a:r>
            <a:r>
              <a:rPr lang="en-US" altLang="en-US" sz="2800" dirty="0" smtClean="0">
                <a:latin typeface="Berlin Sans FB" pitchFamily="34" charset="0"/>
              </a:rPr>
              <a:t>). Frequently such hallucinations are auditory, and less often  visual, somatosensory, olfactory or gustatory.</a:t>
            </a:r>
          </a:p>
        </p:txBody>
      </p:sp>
      <p:pic>
        <p:nvPicPr>
          <p:cNvPr id="101380" name="Picture 4" descr="MyersPsy8e_16UN2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33513" y="3429000"/>
            <a:ext cx="6248400" cy="2957513"/>
          </a:xfrm>
          <a:noFill/>
        </p:spPr>
      </p:pic>
      <p:sp>
        <p:nvSpPr>
          <p:cNvPr id="101381" name="Text Box 5"/>
          <p:cNvSpPr txBox="1">
            <a:spLocks noChangeArrowheads="1"/>
          </p:cNvSpPr>
          <p:nvPr/>
        </p:nvSpPr>
        <p:spPr bwMode="auto">
          <a:xfrm rot="5400000">
            <a:off x="6369050" y="4875213"/>
            <a:ext cx="28241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00" dirty="0">
                <a:latin typeface="Berlin Sans FB" pitchFamily="34" charset="0"/>
              </a:rPr>
              <a:t>L. Berthold, </a:t>
            </a:r>
            <a:r>
              <a:rPr lang="en-US" sz="700" i="1" dirty="0">
                <a:latin typeface="Berlin Sans FB" pitchFamily="34" charset="0"/>
              </a:rPr>
              <a:t>Untitled.</a:t>
            </a:r>
            <a:r>
              <a:rPr lang="en-US" sz="700" dirty="0">
                <a:latin typeface="Berlin Sans FB" pitchFamily="34" charset="0"/>
              </a:rPr>
              <a:t> The </a:t>
            </a:r>
            <a:r>
              <a:rPr lang="en-US" sz="700" dirty="0" err="1">
                <a:latin typeface="Berlin Sans FB" pitchFamily="34" charset="0"/>
              </a:rPr>
              <a:t>Prinzhorn</a:t>
            </a:r>
            <a:r>
              <a:rPr lang="en-US" sz="700" dirty="0">
                <a:latin typeface="Berlin Sans FB" pitchFamily="34" charset="0"/>
              </a:rPr>
              <a:t> Collection, University of Heidelberg</a:t>
            </a:r>
          </a:p>
        </p:txBody>
      </p:sp>
      <p:sp>
        <p:nvSpPr>
          <p:cNvPr id="101382" name="Text Box 6"/>
          <p:cNvSpPr txBox="1">
            <a:spLocks noChangeArrowheads="1"/>
          </p:cNvSpPr>
          <p:nvPr/>
        </p:nvSpPr>
        <p:spPr bwMode="auto">
          <a:xfrm rot="5400000">
            <a:off x="3777037" y="4889486"/>
            <a:ext cx="317266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00" dirty="0">
                <a:latin typeface="Berlin Sans FB" pitchFamily="34" charset="0"/>
              </a:rPr>
              <a:t>August Natter, </a:t>
            </a:r>
            <a:r>
              <a:rPr lang="en-US" sz="700" i="1" dirty="0">
                <a:latin typeface="Berlin Sans FB" pitchFamily="34" charset="0"/>
              </a:rPr>
              <a:t>Witches Head.</a:t>
            </a:r>
            <a:r>
              <a:rPr lang="en-US" sz="700" dirty="0">
                <a:latin typeface="Berlin Sans FB" pitchFamily="34" charset="0"/>
              </a:rPr>
              <a:t> The </a:t>
            </a:r>
            <a:r>
              <a:rPr lang="en-US" sz="700" dirty="0" err="1">
                <a:latin typeface="Berlin Sans FB" pitchFamily="34" charset="0"/>
              </a:rPr>
              <a:t>Prinzhorn</a:t>
            </a:r>
            <a:r>
              <a:rPr lang="en-US" sz="700" dirty="0">
                <a:latin typeface="Berlin Sans FB" pitchFamily="34" charset="0"/>
              </a:rPr>
              <a:t> Collection, University of Heidelberg</a:t>
            </a:r>
          </a:p>
        </p:txBody>
      </p:sp>
      <p:sp>
        <p:nvSpPr>
          <p:cNvPr id="101383" name="Text Box 7"/>
          <p:cNvSpPr txBox="1">
            <a:spLocks noChangeArrowheads="1"/>
          </p:cNvSpPr>
          <p:nvPr/>
        </p:nvSpPr>
        <p:spPr bwMode="auto">
          <a:xfrm rot="5400000">
            <a:off x="-110935" y="4890830"/>
            <a:ext cx="28825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dirty="0">
                <a:latin typeface="Berlin Sans FB" pitchFamily="34" charset="0"/>
              </a:rPr>
              <a:t>Photos of paintings by </a:t>
            </a:r>
            <a:r>
              <a:rPr lang="en-US" sz="600" dirty="0" err="1">
                <a:latin typeface="Berlin Sans FB" pitchFamily="34" charset="0"/>
              </a:rPr>
              <a:t>Krannert</a:t>
            </a:r>
            <a:r>
              <a:rPr lang="en-US" sz="600" dirty="0">
                <a:latin typeface="Berlin Sans FB" pitchFamily="34" charset="0"/>
              </a:rPr>
              <a:t> Museum, University of Illinois at Urbana-Champaign</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276225"/>
            <a:ext cx="7772400" cy="1143000"/>
          </a:xfrm>
        </p:spPr>
        <p:txBody>
          <a:bodyPr/>
          <a:lstStyle/>
          <a:p>
            <a:pPr eaLnBrk="1" hangingPunct="1"/>
            <a:r>
              <a:rPr lang="en-US" sz="3600" dirty="0" smtClean="0">
                <a:latin typeface="Berlin Sans FB" pitchFamily="34" charset="0"/>
              </a:rPr>
              <a:t>Inappropriate Emotions &amp; Actions</a:t>
            </a:r>
          </a:p>
        </p:txBody>
      </p:sp>
      <p:sp>
        <p:nvSpPr>
          <p:cNvPr id="102403" name="Rectangle 3"/>
          <p:cNvSpPr>
            <a:spLocks noGrp="1" noChangeArrowheads="1"/>
          </p:cNvSpPr>
          <p:nvPr>
            <p:ph type="body" sz="half" idx="1"/>
          </p:nvPr>
        </p:nvSpPr>
        <p:spPr>
          <a:xfrm>
            <a:off x="671513" y="1600200"/>
            <a:ext cx="7772400" cy="1536700"/>
          </a:xfrm>
        </p:spPr>
        <p:txBody>
          <a:bodyPr/>
          <a:lstStyle/>
          <a:p>
            <a:pPr marL="0" indent="0" algn="ctr" eaLnBrk="1" hangingPunct="1">
              <a:buFont typeface="Wingdings" pitchFamily="2" charset="2"/>
              <a:buNone/>
            </a:pPr>
            <a:r>
              <a:rPr lang="en-US" altLang="en-US" sz="2800" dirty="0" smtClean="0">
                <a:latin typeface="Berlin Sans FB" pitchFamily="34" charset="0"/>
              </a:rPr>
              <a:t>A schizophrenic person may laugh at the news of someone dying, or show no emotion at all (</a:t>
            </a:r>
            <a:r>
              <a:rPr lang="en-US" altLang="en-US" sz="2800" dirty="0" smtClean="0">
                <a:solidFill>
                  <a:srgbClr val="FFFF00"/>
                </a:solidFill>
                <a:latin typeface="Berlin Sans FB" pitchFamily="34" charset="0"/>
              </a:rPr>
              <a:t>apathy</a:t>
            </a:r>
            <a:r>
              <a:rPr lang="en-US" altLang="en-US" sz="2800" dirty="0" smtClean="0">
                <a:latin typeface="Berlin Sans FB" pitchFamily="34" charset="0"/>
              </a:rPr>
              <a:t>).</a:t>
            </a:r>
          </a:p>
        </p:txBody>
      </p:sp>
      <p:sp>
        <p:nvSpPr>
          <p:cNvPr id="102404" name="Rectangle 4"/>
          <p:cNvSpPr>
            <a:spLocks noChangeArrowheads="1"/>
          </p:cNvSpPr>
          <p:nvPr/>
        </p:nvSpPr>
        <p:spPr bwMode="auto">
          <a:xfrm>
            <a:off x="671513" y="3136900"/>
            <a:ext cx="7772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Wingdings" pitchFamily="2" charset="2"/>
              <a:buNone/>
            </a:pPr>
            <a:r>
              <a:rPr lang="en-US" altLang="en-US" sz="2800" dirty="0">
                <a:latin typeface="Berlin Sans FB" pitchFamily="34" charset="0"/>
              </a:rPr>
              <a:t>Patients with schizophrenia can continually rub an arm or rock a chair or remain motionless for hours (</a:t>
            </a:r>
            <a:r>
              <a:rPr lang="en-US" altLang="en-US" sz="2800" dirty="0">
                <a:solidFill>
                  <a:srgbClr val="FFFF00"/>
                </a:solidFill>
                <a:latin typeface="Berlin Sans FB" pitchFamily="34" charset="0"/>
              </a:rPr>
              <a:t>catatonia</a:t>
            </a:r>
            <a:r>
              <a:rPr lang="en-US" altLang="en-US" sz="2800" dirty="0">
                <a:latin typeface="Berlin Sans FB" pitchFamily="34" charset="0"/>
              </a:rPr>
              <a:t>).</a:t>
            </a:r>
          </a:p>
        </p:txBody>
      </p:sp>
      <p:pic>
        <p:nvPicPr>
          <p:cNvPr id="2" name="Picture 1"/>
          <p:cNvPicPr>
            <a:picLocks noChangeAspect="1"/>
          </p:cNvPicPr>
          <p:nvPr/>
        </p:nvPicPr>
        <p:blipFill>
          <a:blip r:embed="rId2"/>
          <a:stretch>
            <a:fillRect/>
          </a:stretch>
        </p:blipFill>
        <p:spPr>
          <a:xfrm>
            <a:off x="5638800" y="4267200"/>
            <a:ext cx="1743075" cy="2209800"/>
          </a:xfrm>
          <a:prstGeom prst="rect">
            <a:avLst/>
          </a:prstGeom>
        </p:spPr>
      </p:pic>
      <p:pic>
        <p:nvPicPr>
          <p:cNvPr id="3" name="Picture 2"/>
          <p:cNvPicPr>
            <a:picLocks noChangeAspect="1"/>
          </p:cNvPicPr>
          <p:nvPr/>
        </p:nvPicPr>
        <p:blipFill>
          <a:blip r:embed="rId3"/>
          <a:stretch>
            <a:fillRect/>
          </a:stretch>
        </p:blipFill>
        <p:spPr>
          <a:xfrm>
            <a:off x="1721114" y="4657834"/>
            <a:ext cx="2855648" cy="1638300"/>
          </a:xfrm>
          <a:prstGeom prst="rect">
            <a:avLst/>
          </a:prstGeom>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Subtypes of Schizophrenia</a:t>
            </a:r>
          </a:p>
        </p:txBody>
      </p:sp>
      <p:sp>
        <p:nvSpPr>
          <p:cNvPr id="103427" name="Rectangle 3"/>
          <p:cNvSpPr>
            <a:spLocks noGrp="1" noChangeArrowheads="1"/>
          </p:cNvSpPr>
          <p:nvPr>
            <p:ph type="body" idx="1"/>
          </p:nvPr>
        </p:nvSpPr>
        <p:spPr>
          <a:xfrm>
            <a:off x="671513" y="1600200"/>
            <a:ext cx="7772400" cy="20574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Schizophrenia is a cluster of disorders. These subtypes share some features but there are other symptoms that differentiate these subtypes.</a:t>
            </a:r>
          </a:p>
        </p:txBody>
      </p:sp>
      <p:pic>
        <p:nvPicPr>
          <p:cNvPr id="2" name="Picture 1"/>
          <p:cNvPicPr>
            <a:picLocks noChangeAspect="1"/>
          </p:cNvPicPr>
          <p:nvPr/>
        </p:nvPicPr>
        <p:blipFill>
          <a:blip r:embed="rId3"/>
          <a:stretch>
            <a:fillRect/>
          </a:stretch>
        </p:blipFill>
        <p:spPr>
          <a:xfrm>
            <a:off x="3438525" y="3200400"/>
            <a:ext cx="2238375" cy="3333750"/>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itchFamily="34" charset="0"/>
              </a:rPr>
              <a:t>Subtypes</a:t>
            </a:r>
          </a:p>
        </p:txBody>
      </p:sp>
      <p:pic>
        <p:nvPicPr>
          <p:cNvPr id="106499" name="Picture 3" descr="MyersPsy8e_Tab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739" y="2362200"/>
            <a:ext cx="8964182" cy="3124199"/>
          </a:xfrm>
          <a:noFill/>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71513" y="276225"/>
            <a:ext cx="7772400" cy="1143000"/>
          </a:xfrm>
        </p:spPr>
        <p:txBody>
          <a:bodyPr/>
          <a:lstStyle/>
          <a:p>
            <a:pPr eaLnBrk="1" hangingPunct="1"/>
            <a:r>
              <a:rPr lang="en-US" sz="3600" dirty="0" smtClean="0">
                <a:latin typeface="Berlin Sans FB" pitchFamily="34" charset="0"/>
              </a:rPr>
              <a:t>Positive and Negative Symptoms</a:t>
            </a:r>
          </a:p>
        </p:txBody>
      </p:sp>
      <p:sp>
        <p:nvSpPr>
          <p:cNvPr id="104451" name="Rectangle 3"/>
          <p:cNvSpPr>
            <a:spLocks noGrp="1" noChangeArrowheads="1"/>
          </p:cNvSpPr>
          <p:nvPr>
            <p:ph type="body" idx="1"/>
          </p:nvPr>
        </p:nvSpPr>
        <p:spPr>
          <a:xfrm>
            <a:off x="671513" y="1600200"/>
            <a:ext cx="7772400" cy="18288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Schizophrenics have inappropriate symptoms (hallucinations, disorganized thinking, deluded ways) not present in normal individuals </a:t>
            </a:r>
          </a:p>
          <a:p>
            <a:pPr marL="0" indent="0" algn="ctr" eaLnBrk="1" hangingPunct="1">
              <a:spcBef>
                <a:spcPct val="0"/>
              </a:spcBef>
              <a:buFontTx/>
              <a:buNone/>
            </a:pPr>
            <a:r>
              <a:rPr lang="en-US" sz="2800" dirty="0" smtClean="0">
                <a:solidFill>
                  <a:schemeClr val="tx2"/>
                </a:solidFill>
                <a:latin typeface="Berlin Sans FB" pitchFamily="34" charset="0"/>
              </a:rPr>
              <a:t>(</a:t>
            </a:r>
            <a:r>
              <a:rPr lang="en-US" sz="2800" dirty="0" smtClean="0">
                <a:solidFill>
                  <a:srgbClr val="FFFF00"/>
                </a:solidFill>
                <a:latin typeface="Berlin Sans FB" pitchFamily="34" charset="0"/>
              </a:rPr>
              <a:t>positive symptoms</a:t>
            </a:r>
            <a:r>
              <a:rPr lang="en-US" sz="2800" dirty="0" smtClean="0">
                <a:solidFill>
                  <a:schemeClr val="tx2"/>
                </a:solidFill>
                <a:latin typeface="Berlin Sans FB" pitchFamily="34" charset="0"/>
              </a:rPr>
              <a:t>).</a:t>
            </a:r>
          </a:p>
        </p:txBody>
      </p:sp>
      <p:sp>
        <p:nvSpPr>
          <p:cNvPr id="2027524" name="Rectangle 4"/>
          <p:cNvSpPr>
            <a:spLocks noChangeArrowheads="1"/>
          </p:cNvSpPr>
          <p:nvPr/>
        </p:nvSpPr>
        <p:spPr bwMode="auto">
          <a:xfrm>
            <a:off x="671513" y="3962400"/>
            <a:ext cx="7772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dirty="0">
                <a:solidFill>
                  <a:schemeClr val="tx2"/>
                </a:solidFill>
                <a:latin typeface="Berlin Sans FB" pitchFamily="34" charset="0"/>
              </a:rPr>
              <a:t>Schizophrenics also have absence of appropriate symptoms (apathy, expressionless faces, rigid bodies) present in normal individuals </a:t>
            </a:r>
            <a:endParaRPr lang="en-US" sz="2800" dirty="0" smtClean="0">
              <a:solidFill>
                <a:schemeClr val="tx2"/>
              </a:solidFill>
              <a:latin typeface="Berlin Sans FB" pitchFamily="34" charset="0"/>
            </a:endParaRPr>
          </a:p>
          <a:p>
            <a:pPr algn="ctr"/>
            <a:r>
              <a:rPr lang="en-US" sz="2800" dirty="0" smtClean="0">
                <a:solidFill>
                  <a:schemeClr val="tx2"/>
                </a:solidFill>
                <a:latin typeface="Berlin Sans FB" pitchFamily="34" charset="0"/>
              </a:rPr>
              <a:t>(</a:t>
            </a:r>
            <a:r>
              <a:rPr lang="en-US" sz="2800" dirty="0">
                <a:solidFill>
                  <a:srgbClr val="FFFF00"/>
                </a:solidFill>
                <a:latin typeface="Berlin Sans FB" pitchFamily="34" charset="0"/>
              </a:rPr>
              <a:t>negative symptoms</a:t>
            </a:r>
            <a:r>
              <a:rPr lang="en-US" sz="2800" dirty="0">
                <a:solidFill>
                  <a:schemeClr val="tx2"/>
                </a:solidFill>
                <a:latin typeface="Berlin Sans FB"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27524"/>
                                        </p:tgtEl>
                                        <p:attrNameLst>
                                          <p:attrName>style.visibility</p:attrName>
                                        </p:attrNameLst>
                                      </p:cBhvr>
                                      <p:to>
                                        <p:strVal val="visible"/>
                                      </p:to>
                                    </p:set>
                                    <p:animEffect transition="in" filter="dissolve">
                                      <p:cBhvr>
                                        <p:cTn id="7" dur="500"/>
                                        <p:tgtEl>
                                          <p:spTgt spid="202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2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71513" y="276225"/>
            <a:ext cx="7772400" cy="1143000"/>
          </a:xfrm>
        </p:spPr>
        <p:txBody>
          <a:bodyPr/>
          <a:lstStyle/>
          <a:p>
            <a:pPr eaLnBrk="1" hangingPunct="1"/>
            <a:r>
              <a:rPr lang="en-US" sz="3600" dirty="0" smtClean="0">
                <a:latin typeface="Berlin Sans FB" pitchFamily="34" charset="0"/>
              </a:rPr>
              <a:t>Chronic and Acute Schizophrenia</a:t>
            </a:r>
          </a:p>
        </p:txBody>
      </p:sp>
      <p:sp>
        <p:nvSpPr>
          <p:cNvPr id="105475" name="Rectangle 3"/>
          <p:cNvSpPr>
            <a:spLocks noGrp="1" noChangeArrowheads="1"/>
          </p:cNvSpPr>
          <p:nvPr>
            <p:ph type="body" idx="1"/>
          </p:nvPr>
        </p:nvSpPr>
        <p:spPr>
          <a:xfrm>
            <a:off x="671513" y="1600200"/>
            <a:ext cx="7772400" cy="18288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When schizophrenia is slow to develop (</a:t>
            </a:r>
            <a:r>
              <a:rPr lang="en-US" sz="2800" dirty="0" smtClean="0">
                <a:solidFill>
                  <a:srgbClr val="FFFF00"/>
                </a:solidFill>
                <a:latin typeface="Berlin Sans FB" pitchFamily="34" charset="0"/>
              </a:rPr>
              <a:t>chronic/process</a:t>
            </a:r>
            <a:r>
              <a:rPr lang="en-US" sz="2800" dirty="0" smtClean="0">
                <a:solidFill>
                  <a:schemeClr val="tx2"/>
                </a:solidFill>
                <a:latin typeface="Berlin Sans FB" pitchFamily="34" charset="0"/>
              </a:rPr>
              <a:t>) recovery is doubtful. Such schizophrenics usually displays negative symptoms.</a:t>
            </a:r>
          </a:p>
        </p:txBody>
      </p:sp>
      <p:sp>
        <p:nvSpPr>
          <p:cNvPr id="2028548" name="Rectangle 4"/>
          <p:cNvSpPr>
            <a:spLocks noChangeArrowheads="1"/>
          </p:cNvSpPr>
          <p:nvPr/>
        </p:nvSpPr>
        <p:spPr bwMode="auto">
          <a:xfrm>
            <a:off x="671513" y="3962400"/>
            <a:ext cx="7772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dirty="0">
                <a:solidFill>
                  <a:schemeClr val="tx2"/>
                </a:solidFill>
                <a:latin typeface="Berlin Sans FB" pitchFamily="34" charset="0"/>
              </a:rPr>
              <a:t>When schizophrenia rapidly develops (</a:t>
            </a:r>
            <a:r>
              <a:rPr lang="en-US" sz="2800" dirty="0">
                <a:solidFill>
                  <a:srgbClr val="FFFF00"/>
                </a:solidFill>
                <a:latin typeface="Berlin Sans FB" pitchFamily="34" charset="0"/>
              </a:rPr>
              <a:t>acute/reactive</a:t>
            </a:r>
            <a:r>
              <a:rPr lang="en-US" sz="2800" dirty="0">
                <a:solidFill>
                  <a:schemeClr val="tx2"/>
                </a:solidFill>
                <a:latin typeface="Berlin Sans FB" pitchFamily="34" charset="0"/>
              </a:rPr>
              <a:t>) recovery is better. Such schizophrenics usually shows positive symptoms.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28548"/>
                                        </p:tgtEl>
                                        <p:attrNameLst>
                                          <p:attrName>style.visibility</p:attrName>
                                        </p:attrNameLst>
                                      </p:cBhvr>
                                      <p:to>
                                        <p:strVal val="visible"/>
                                      </p:to>
                                    </p:set>
                                    <p:animEffect transition="in" filter="dissolve">
                                      <p:cBhvr>
                                        <p:cTn id="7" dur="500"/>
                                        <p:tgtEl>
                                          <p:spTgt spid="202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854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differences</a:t>
            </a:r>
            <a:endParaRPr lang="en-US" dirty="0"/>
          </a:p>
        </p:txBody>
      </p:sp>
      <p:graphicFrame>
        <p:nvGraphicFramePr>
          <p:cNvPr id="5" name="Content Placeholder 4"/>
          <p:cNvGraphicFramePr>
            <a:graphicFrameLocks noGrp="1"/>
          </p:cNvGraphicFramePr>
          <p:nvPr>
            <p:ph idx="1"/>
            <p:extLst/>
          </p:nvPr>
        </p:nvGraphicFramePr>
        <p:xfrm>
          <a:off x="-28903" y="1600200"/>
          <a:ext cx="9172904" cy="4571999"/>
        </p:xfrm>
        <a:graphic>
          <a:graphicData uri="http://schemas.openxmlformats.org/drawingml/2006/table">
            <a:tbl>
              <a:tblPr firstRow="1" bandRow="1">
                <a:tableStyleId>{5C22544A-7EE6-4342-B048-85BDC9FD1C3A}</a:tableStyleId>
              </a:tblPr>
              <a:tblGrid>
                <a:gridCol w="4586452">
                  <a:extLst>
                    <a:ext uri="{9D8B030D-6E8A-4147-A177-3AD203B41FA5}">
                      <a16:colId xmlns:a16="http://schemas.microsoft.com/office/drawing/2014/main" xmlns="" val="20000"/>
                    </a:ext>
                  </a:extLst>
                </a:gridCol>
                <a:gridCol w="4586452">
                  <a:extLst>
                    <a:ext uri="{9D8B030D-6E8A-4147-A177-3AD203B41FA5}">
                      <a16:colId xmlns:a16="http://schemas.microsoft.com/office/drawing/2014/main" xmlns="" val="20001"/>
                    </a:ext>
                  </a:extLst>
                </a:gridCol>
              </a:tblGrid>
              <a:tr h="798459">
                <a:tc>
                  <a:txBody>
                    <a:bodyPr/>
                    <a:lstStyle/>
                    <a:p>
                      <a:pPr algn="l"/>
                      <a:r>
                        <a:rPr lang="en-US" sz="2800" dirty="0" smtClean="0">
                          <a:latin typeface="Berlin Sans FB" panose="020E0602020502020306" pitchFamily="34" charset="0"/>
                        </a:rPr>
                        <a:t>Acute schizophrenia</a:t>
                      </a:r>
                      <a:endParaRPr lang="en-US" sz="2800" dirty="0">
                        <a:latin typeface="Berlin Sans FB" panose="020E0602020502020306" pitchFamily="34" charset="0"/>
                      </a:endParaRPr>
                    </a:p>
                  </a:txBody>
                  <a:tcPr/>
                </a:tc>
                <a:tc>
                  <a:txBody>
                    <a:bodyPr/>
                    <a:lstStyle/>
                    <a:p>
                      <a:pPr algn="l"/>
                      <a:r>
                        <a:rPr lang="en-US" sz="2800" dirty="0" smtClean="0">
                          <a:latin typeface="Berlin Sans FB" panose="020E0602020502020306" pitchFamily="34" charset="0"/>
                        </a:rPr>
                        <a:t>Chronic schizophrenia</a:t>
                      </a:r>
                      <a:endParaRPr lang="en-US" sz="2800" dirty="0">
                        <a:latin typeface="Berlin Sans FB" panose="020E0602020502020306" pitchFamily="34" charset="0"/>
                      </a:endParaRPr>
                    </a:p>
                  </a:txBody>
                  <a:tcPr/>
                </a:tc>
                <a:extLst>
                  <a:ext uri="{0D108BD9-81ED-4DB2-BD59-A6C34878D82A}">
                    <a16:rowId xmlns:a16="http://schemas.microsoft.com/office/drawing/2014/main" xmlns="" val="10000"/>
                  </a:ext>
                </a:extLst>
              </a:tr>
              <a:tr h="798459">
                <a:tc>
                  <a:txBody>
                    <a:bodyPr/>
                    <a:lstStyle/>
                    <a:p>
                      <a:pPr algn="l"/>
                      <a:r>
                        <a:rPr lang="en-US" sz="2800" dirty="0" smtClean="0">
                          <a:latin typeface="Berlin Sans FB" panose="020E0602020502020306" pitchFamily="34" charset="0"/>
                        </a:rPr>
                        <a:t>“Reactive</a:t>
                      </a:r>
                      <a:r>
                        <a:rPr lang="en-US" sz="2800" baseline="0" dirty="0" smtClean="0">
                          <a:latin typeface="Berlin Sans FB" panose="020E0602020502020306" pitchFamily="34" charset="0"/>
                        </a:rPr>
                        <a:t>”</a:t>
                      </a:r>
                      <a:endParaRPr lang="en-US" sz="2800" dirty="0">
                        <a:latin typeface="Berlin Sans FB" panose="020E0602020502020306" pitchFamily="34" charset="0"/>
                      </a:endParaRPr>
                    </a:p>
                  </a:txBody>
                  <a:tcPr/>
                </a:tc>
                <a:tc>
                  <a:txBody>
                    <a:bodyPr/>
                    <a:lstStyle/>
                    <a:p>
                      <a:pPr algn="l"/>
                      <a:r>
                        <a:rPr lang="en-US" sz="2800" dirty="0" smtClean="0">
                          <a:latin typeface="Berlin Sans FB" panose="020E0602020502020306" pitchFamily="34" charset="0"/>
                        </a:rPr>
                        <a:t>“Process”</a:t>
                      </a:r>
                    </a:p>
                  </a:txBody>
                  <a:tcPr/>
                </a:tc>
                <a:extLst>
                  <a:ext uri="{0D108BD9-81ED-4DB2-BD59-A6C34878D82A}">
                    <a16:rowId xmlns:a16="http://schemas.microsoft.com/office/drawing/2014/main" xmlns="" val="10001"/>
                  </a:ext>
                </a:extLst>
              </a:tr>
              <a:tr h="7984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Berlin Sans FB" panose="020E0602020502020306" pitchFamily="34" charset="0"/>
                        </a:rPr>
                        <a:t>Positive symptoms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Berlin Sans FB" panose="020E0602020502020306" pitchFamily="34" charset="0"/>
                        </a:rPr>
                        <a:t>Negative symptoms</a:t>
                      </a:r>
                    </a:p>
                  </a:txBody>
                  <a:tcPr/>
                </a:tc>
                <a:extLst>
                  <a:ext uri="{0D108BD9-81ED-4DB2-BD59-A6C34878D82A}">
                    <a16:rowId xmlns:a16="http://schemas.microsoft.com/office/drawing/2014/main" xmlns="" val="10002"/>
                  </a:ext>
                </a:extLst>
              </a:tr>
              <a:tr h="798459">
                <a:tc>
                  <a:txBody>
                    <a:bodyPr/>
                    <a:lstStyle/>
                    <a:p>
                      <a:pPr algn="l"/>
                      <a:r>
                        <a:rPr lang="en-US" sz="2800" dirty="0" smtClean="0">
                          <a:latin typeface="Berlin Sans FB" panose="020E0602020502020306" pitchFamily="34" charset="0"/>
                        </a:rPr>
                        <a:t>Prognosis</a:t>
                      </a:r>
                      <a:r>
                        <a:rPr lang="en-US" sz="2800" baseline="0" dirty="0" smtClean="0">
                          <a:latin typeface="Berlin Sans FB" panose="020E0602020502020306" pitchFamily="34" charset="0"/>
                        </a:rPr>
                        <a:t> better</a:t>
                      </a:r>
                      <a:endParaRPr lang="en-US" sz="2800" dirty="0">
                        <a:latin typeface="Berlin Sans FB" panose="020E0602020502020306" pitchFamily="34" charset="0"/>
                      </a:endParaRPr>
                    </a:p>
                  </a:txBody>
                  <a:tcPr/>
                </a:tc>
                <a:tc>
                  <a:txBody>
                    <a:bodyPr/>
                    <a:lstStyle/>
                    <a:p>
                      <a:pPr algn="l"/>
                      <a:r>
                        <a:rPr lang="en-US" sz="2800" dirty="0" smtClean="0">
                          <a:latin typeface="Berlin Sans FB" panose="020E0602020502020306" pitchFamily="34" charset="0"/>
                        </a:rPr>
                        <a:t>Prognosis worse</a:t>
                      </a:r>
                      <a:endParaRPr lang="en-US" sz="2800" dirty="0">
                        <a:latin typeface="Berlin Sans FB" panose="020E0602020502020306" pitchFamily="34" charset="0"/>
                      </a:endParaRPr>
                    </a:p>
                  </a:txBody>
                  <a:tcPr/>
                </a:tc>
                <a:extLst>
                  <a:ext uri="{0D108BD9-81ED-4DB2-BD59-A6C34878D82A}">
                    <a16:rowId xmlns:a16="http://schemas.microsoft.com/office/drawing/2014/main" xmlns="" val="10003"/>
                  </a:ext>
                </a:extLst>
              </a:tr>
              <a:tr h="1378163">
                <a:tc>
                  <a:txBody>
                    <a:bodyPr/>
                    <a:lstStyle/>
                    <a:p>
                      <a:pPr algn="l"/>
                      <a:r>
                        <a:rPr lang="en-US" sz="2800" dirty="0" smtClean="0">
                          <a:latin typeface="Berlin Sans FB" panose="020E0602020502020306" pitchFamily="34" charset="0"/>
                        </a:rPr>
                        <a:t>Treat with classic antipsychotics </a:t>
                      </a:r>
                    </a:p>
                    <a:p>
                      <a:pPr algn="l"/>
                      <a:r>
                        <a:rPr lang="en-US" sz="2800" baseline="0" dirty="0" smtClean="0">
                          <a:latin typeface="Berlin Sans FB" panose="020E0602020502020306" pitchFamily="34" charset="0"/>
                        </a:rPr>
                        <a:t>     (</a:t>
                      </a:r>
                      <a:r>
                        <a:rPr lang="en-US" sz="2800" baseline="0" dirty="0" err="1" smtClean="0">
                          <a:latin typeface="Berlin Sans FB" panose="020E0602020502020306" pitchFamily="34" charset="0"/>
                        </a:rPr>
                        <a:t>Thorazine</a:t>
                      </a:r>
                      <a:r>
                        <a:rPr lang="en-US" sz="2800" baseline="0" dirty="0" smtClean="0">
                          <a:latin typeface="Berlin Sans FB" panose="020E0602020502020306" pitchFamily="34" charset="0"/>
                        </a:rPr>
                        <a:t>)</a:t>
                      </a:r>
                      <a:endParaRPr lang="en-US" sz="2800" dirty="0">
                        <a:latin typeface="Berlin Sans FB" panose="020E0602020502020306" pitchFamily="34" charset="0"/>
                      </a:endParaRPr>
                    </a:p>
                  </a:txBody>
                  <a:tcPr/>
                </a:tc>
                <a:tc>
                  <a:txBody>
                    <a:bodyPr/>
                    <a:lstStyle/>
                    <a:p>
                      <a:pPr algn="l"/>
                      <a:r>
                        <a:rPr lang="en-US" sz="2800" dirty="0" smtClean="0">
                          <a:latin typeface="Berlin Sans FB" panose="020E0602020502020306" pitchFamily="34" charset="0"/>
                        </a:rPr>
                        <a:t>Treat with atypical antipsychotics</a:t>
                      </a:r>
                    </a:p>
                    <a:p>
                      <a:pPr algn="l"/>
                      <a:r>
                        <a:rPr lang="en-US" sz="2800" dirty="0" smtClean="0">
                          <a:latin typeface="Berlin Sans FB" panose="020E0602020502020306" pitchFamily="34" charset="0"/>
                        </a:rPr>
                        <a:t>     (</a:t>
                      </a:r>
                      <a:r>
                        <a:rPr lang="en-US" sz="2800" dirty="0" err="1" smtClean="0">
                          <a:latin typeface="Berlin Sans FB" panose="020E0602020502020306" pitchFamily="34" charset="0"/>
                        </a:rPr>
                        <a:t>Clozaril</a:t>
                      </a:r>
                      <a:r>
                        <a:rPr lang="en-US" sz="2800" dirty="0" smtClean="0">
                          <a:latin typeface="Berlin Sans FB" panose="020E0602020502020306" pitchFamily="34" charset="0"/>
                        </a:rPr>
                        <a:t>)</a:t>
                      </a:r>
                      <a:endParaRPr lang="en-US" sz="2800" dirty="0">
                        <a:latin typeface="Berlin Sans FB" panose="020E0602020502020306" pitchFamily="34" charset="0"/>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13123936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Understanding Schizophrenia</a:t>
            </a:r>
          </a:p>
        </p:txBody>
      </p:sp>
      <p:sp>
        <p:nvSpPr>
          <p:cNvPr id="107523" name="Rectangle 3"/>
          <p:cNvSpPr>
            <a:spLocks noGrp="1" noChangeArrowheads="1"/>
          </p:cNvSpPr>
          <p:nvPr>
            <p:ph type="body" idx="1"/>
          </p:nvPr>
        </p:nvSpPr>
        <p:spPr>
          <a:xfrm>
            <a:off x="671513" y="1600200"/>
            <a:ext cx="7772400" cy="12192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Schizophrenia is a disease of the brain exhibited in the symptoms of the mind.</a:t>
            </a:r>
          </a:p>
        </p:txBody>
      </p:sp>
      <p:sp>
        <p:nvSpPr>
          <p:cNvPr id="2030596" name="Rectangle 4"/>
          <p:cNvSpPr>
            <a:spLocks noChangeArrowheads="1"/>
          </p:cNvSpPr>
          <p:nvPr/>
        </p:nvSpPr>
        <p:spPr bwMode="auto">
          <a:xfrm>
            <a:off x="671513" y="3962400"/>
            <a:ext cx="777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dirty="0">
                <a:solidFill>
                  <a:srgbClr val="FFFF00"/>
                </a:solidFill>
                <a:latin typeface="Berlin Sans FB" pitchFamily="34" charset="0"/>
              </a:rPr>
              <a:t>Dopamine </a:t>
            </a:r>
            <a:r>
              <a:rPr lang="en-US" sz="2800" dirty="0" err="1">
                <a:solidFill>
                  <a:srgbClr val="FFFF00"/>
                </a:solidFill>
                <a:latin typeface="Berlin Sans FB" pitchFamily="34" charset="0"/>
              </a:rPr>
              <a:t>Overactivity</a:t>
            </a:r>
            <a:r>
              <a:rPr lang="en-US" sz="2800" dirty="0">
                <a:solidFill>
                  <a:srgbClr val="FFFF00"/>
                </a:solidFill>
                <a:latin typeface="Berlin Sans FB" pitchFamily="34" charset="0"/>
              </a:rPr>
              <a:t>: </a:t>
            </a:r>
            <a:r>
              <a:rPr lang="en-US" sz="2800" dirty="0">
                <a:solidFill>
                  <a:schemeClr val="tx2"/>
                </a:solidFill>
                <a:latin typeface="Berlin Sans FB" pitchFamily="34" charset="0"/>
              </a:rPr>
              <a:t>Researchers have found that schizophrenic patients express higher levels of dopamine D4 receptors in the brain.</a:t>
            </a:r>
          </a:p>
        </p:txBody>
      </p:sp>
      <p:sp>
        <p:nvSpPr>
          <p:cNvPr id="107525" name="Text Box 5"/>
          <p:cNvSpPr txBox="1">
            <a:spLocks noChangeArrowheads="1"/>
          </p:cNvSpPr>
          <p:nvPr/>
        </p:nvSpPr>
        <p:spPr bwMode="auto">
          <a:xfrm>
            <a:off x="2867025" y="3419475"/>
            <a:ext cx="31470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Berlin Sans FB" pitchFamily="34" charset="0"/>
              </a:rPr>
              <a:t>Brain Abnormalities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30596"/>
                                        </p:tgtEl>
                                        <p:attrNameLst>
                                          <p:attrName>style.visibility</p:attrName>
                                        </p:attrNameLst>
                                      </p:cBhvr>
                                      <p:to>
                                        <p:strVal val="visible"/>
                                      </p:to>
                                    </p:set>
                                    <p:animEffect transition="in" filter="dissolve">
                                      <p:cBhvr>
                                        <p:cTn id="7" dur="500"/>
                                        <p:tgtEl>
                                          <p:spTgt spid="203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059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Abnormal Brain Activity</a:t>
            </a:r>
          </a:p>
        </p:txBody>
      </p:sp>
      <p:sp>
        <p:nvSpPr>
          <p:cNvPr id="108547" name="Rectangle 3"/>
          <p:cNvSpPr>
            <a:spLocks noGrp="1" noChangeArrowheads="1"/>
          </p:cNvSpPr>
          <p:nvPr>
            <p:ph type="body" sz="half" idx="1"/>
          </p:nvPr>
        </p:nvSpPr>
        <p:spPr>
          <a:xfrm>
            <a:off x="671513" y="1600200"/>
            <a:ext cx="7772400" cy="18288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Brain scans show abnormal activity in </a:t>
            </a:r>
            <a:r>
              <a:rPr lang="en-US" sz="2800" dirty="0" smtClean="0">
                <a:solidFill>
                  <a:srgbClr val="FFFF00"/>
                </a:solidFill>
                <a:latin typeface="Berlin Sans FB" pitchFamily="34" charset="0"/>
              </a:rPr>
              <a:t>frontal cortex, thalamus</a:t>
            </a:r>
            <a:r>
              <a:rPr lang="en-US" sz="2800" dirty="0" smtClean="0">
                <a:solidFill>
                  <a:schemeClr val="bg1"/>
                </a:solidFill>
                <a:latin typeface="Berlin Sans FB" pitchFamily="34" charset="0"/>
              </a:rPr>
              <a:t> </a:t>
            </a:r>
            <a:r>
              <a:rPr lang="en-US" sz="2800" dirty="0" smtClean="0">
                <a:latin typeface="Berlin Sans FB" pitchFamily="34" charset="0"/>
              </a:rPr>
              <a:t>and</a:t>
            </a:r>
            <a:r>
              <a:rPr lang="en-US" sz="2800" dirty="0" smtClean="0">
                <a:solidFill>
                  <a:srgbClr val="0000FF"/>
                </a:solidFill>
                <a:latin typeface="Berlin Sans FB" pitchFamily="34" charset="0"/>
              </a:rPr>
              <a:t> </a:t>
            </a:r>
            <a:r>
              <a:rPr lang="en-US" sz="2800" dirty="0" smtClean="0">
                <a:solidFill>
                  <a:srgbClr val="FFFF00"/>
                </a:solidFill>
                <a:latin typeface="Berlin Sans FB" pitchFamily="34" charset="0"/>
              </a:rPr>
              <a:t>amygdala</a:t>
            </a:r>
            <a:r>
              <a:rPr lang="en-US" sz="2800" dirty="0" smtClean="0">
                <a:solidFill>
                  <a:schemeClr val="tx2"/>
                </a:solidFill>
                <a:latin typeface="Berlin Sans FB" pitchFamily="34" charset="0"/>
              </a:rPr>
              <a:t> of schizophrenic patients.  Also adolescent schizophrenic patients show brain lesions.</a:t>
            </a:r>
          </a:p>
        </p:txBody>
      </p:sp>
      <p:pic>
        <p:nvPicPr>
          <p:cNvPr id="108548"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3508850"/>
            <a:ext cx="5250311" cy="2183814"/>
          </a:xfrm>
          <a:noFill/>
        </p:spPr>
      </p:pic>
      <p:sp>
        <p:nvSpPr>
          <p:cNvPr id="108549" name="Text Box 5"/>
          <p:cNvSpPr txBox="1">
            <a:spLocks noChangeArrowheads="1"/>
          </p:cNvSpPr>
          <p:nvPr/>
        </p:nvSpPr>
        <p:spPr bwMode="auto">
          <a:xfrm>
            <a:off x="1066800" y="5772514"/>
            <a:ext cx="3018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latin typeface="Berlin Sans FB" pitchFamily="34" charset="0"/>
              </a:rPr>
              <a:t>Paul Thompson and Arthur W. Toga, UCLA Laboratory of </a:t>
            </a:r>
            <a:r>
              <a:rPr lang="en-US" sz="800" dirty="0" err="1">
                <a:latin typeface="Berlin Sans FB" pitchFamily="34" charset="0"/>
              </a:rPr>
              <a:t>Neuro</a:t>
            </a:r>
            <a:r>
              <a:rPr lang="en-US" sz="800" dirty="0">
                <a:latin typeface="Berlin Sans FB" pitchFamily="34" charset="0"/>
              </a:rPr>
              <a:t> </a:t>
            </a:r>
          </a:p>
          <a:p>
            <a:pPr eaLnBrk="1" hangingPunct="1"/>
            <a:r>
              <a:rPr lang="en-US" sz="800" dirty="0">
                <a:latin typeface="Berlin Sans FB" pitchFamily="34" charset="0"/>
              </a:rPr>
              <a:t>Imaging and Judith L. Rapport, National Institute of Mental Health</a:t>
            </a:r>
          </a:p>
        </p:txBody>
      </p:sp>
      <p:pic>
        <p:nvPicPr>
          <p:cNvPr id="2" name="Picture 1"/>
          <p:cNvPicPr>
            <a:picLocks noChangeAspect="1"/>
          </p:cNvPicPr>
          <p:nvPr/>
        </p:nvPicPr>
        <p:blipFill>
          <a:blip r:embed="rId4"/>
          <a:stretch>
            <a:fillRect/>
          </a:stretch>
        </p:blipFill>
        <p:spPr>
          <a:xfrm>
            <a:off x="5486400" y="3495712"/>
            <a:ext cx="3428222" cy="2183814"/>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Abnormal Brain Morphology</a:t>
            </a:r>
          </a:p>
        </p:txBody>
      </p:sp>
      <p:sp>
        <p:nvSpPr>
          <p:cNvPr id="109571" name="Rectangle 3"/>
          <p:cNvSpPr>
            <a:spLocks noGrp="1" noChangeArrowheads="1"/>
          </p:cNvSpPr>
          <p:nvPr>
            <p:ph type="body" sz="half" idx="1"/>
          </p:nvPr>
        </p:nvSpPr>
        <p:spPr>
          <a:xfrm>
            <a:off x="671513" y="1600200"/>
            <a:ext cx="7772400" cy="15240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Schizophrenia patients may express morphological changes in the brain like enlargement of fluid filled ventricles.</a:t>
            </a:r>
          </a:p>
        </p:txBody>
      </p:sp>
      <p:pic>
        <p:nvPicPr>
          <p:cNvPr id="109572" name="Picture 4" descr="MyersPsy8e_16UN2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28813" y="3200400"/>
            <a:ext cx="5257800" cy="3178175"/>
          </a:xfrm>
          <a:noFill/>
        </p:spPr>
      </p:pic>
      <p:sp>
        <p:nvSpPr>
          <p:cNvPr id="109573" name="Text Box 5"/>
          <p:cNvSpPr txBox="1">
            <a:spLocks noChangeArrowheads="1"/>
          </p:cNvSpPr>
          <p:nvPr/>
        </p:nvSpPr>
        <p:spPr bwMode="auto">
          <a:xfrm rot="5400000">
            <a:off x="5880894" y="4509294"/>
            <a:ext cx="28162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00" dirty="0">
                <a:latin typeface="Berlin Sans FB" pitchFamily="34" charset="0"/>
              </a:rPr>
              <a:t>Both Photos: Courtesy of Daniel R. Weinberger, M.D., NIH-NIMH/ NSC</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smtClean="0">
                <a:latin typeface="Berlin Sans FB" pitchFamily="34" charset="0"/>
              </a:rPr>
              <a:t>MUDA</a:t>
            </a:r>
          </a:p>
        </p:txBody>
      </p:sp>
      <p:sp>
        <p:nvSpPr>
          <p:cNvPr id="22531"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latin typeface="Berlin Sans FB" pitchFamily="34" charset="0"/>
              </a:rPr>
              <a:t>A mnemonic device used to remember the four attributes of a psychological disorder</a:t>
            </a:r>
          </a:p>
          <a:p>
            <a:pPr lvl="1" eaLnBrk="1" hangingPunct="1"/>
            <a:r>
              <a:rPr lang="en-US" altLang="en-US" sz="3600" u="sng" dirty="0" smtClean="0">
                <a:solidFill>
                  <a:srgbClr val="FFFF00"/>
                </a:solidFill>
                <a:latin typeface="Berlin Sans FB" pitchFamily="34" charset="0"/>
              </a:rPr>
              <a:t>M</a:t>
            </a:r>
            <a:r>
              <a:rPr lang="en-US" altLang="en-US" sz="3600" dirty="0" smtClean="0">
                <a:latin typeface="Berlin Sans FB" pitchFamily="34" charset="0"/>
              </a:rPr>
              <a:t>aladaptive</a:t>
            </a:r>
          </a:p>
          <a:p>
            <a:pPr lvl="1" eaLnBrk="1" hangingPunct="1"/>
            <a:r>
              <a:rPr lang="en-US" altLang="en-US" sz="3600" u="sng" dirty="0" smtClean="0">
                <a:solidFill>
                  <a:srgbClr val="FFFF00"/>
                </a:solidFill>
                <a:latin typeface="Berlin Sans FB" pitchFamily="34" charset="0"/>
              </a:rPr>
              <a:t>U</a:t>
            </a:r>
            <a:r>
              <a:rPr lang="en-US" altLang="en-US" sz="3600" dirty="0" smtClean="0">
                <a:latin typeface="Berlin Sans FB" pitchFamily="34" charset="0"/>
              </a:rPr>
              <a:t>njustifiable</a:t>
            </a:r>
          </a:p>
          <a:p>
            <a:pPr lvl="1" eaLnBrk="1" hangingPunct="1"/>
            <a:r>
              <a:rPr lang="en-US" altLang="en-US" sz="3600" u="sng" dirty="0" smtClean="0">
                <a:solidFill>
                  <a:srgbClr val="FFFF00"/>
                </a:solidFill>
                <a:latin typeface="Berlin Sans FB" pitchFamily="34" charset="0"/>
              </a:rPr>
              <a:t>D</a:t>
            </a:r>
            <a:r>
              <a:rPr lang="en-US" altLang="en-US" sz="3600" dirty="0" smtClean="0">
                <a:latin typeface="Berlin Sans FB" pitchFamily="34" charset="0"/>
              </a:rPr>
              <a:t>isturbing</a:t>
            </a:r>
          </a:p>
          <a:p>
            <a:pPr lvl="1" eaLnBrk="1" hangingPunct="1"/>
            <a:r>
              <a:rPr lang="en-US" altLang="en-US" sz="3600" u="sng" dirty="0" smtClean="0">
                <a:solidFill>
                  <a:srgbClr val="FFFF00"/>
                </a:solidFill>
                <a:latin typeface="Berlin Sans FB" pitchFamily="34" charset="0"/>
              </a:rPr>
              <a:t>A</a:t>
            </a:r>
            <a:r>
              <a:rPr lang="en-US" altLang="en-US" sz="3600" dirty="0" smtClean="0">
                <a:latin typeface="Berlin Sans FB" pitchFamily="34" charset="0"/>
              </a:rPr>
              <a:t>typical </a:t>
            </a:r>
            <a:endParaRPr lang="en-US" altLang="en-US" sz="3200" dirty="0" smtClean="0">
              <a:latin typeface="Berlin Sans FB"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Viral Infection</a:t>
            </a:r>
          </a:p>
        </p:txBody>
      </p:sp>
      <p:sp>
        <p:nvSpPr>
          <p:cNvPr id="110595" name="Rectangle 3"/>
          <p:cNvSpPr>
            <a:spLocks noGrp="1" noChangeArrowheads="1"/>
          </p:cNvSpPr>
          <p:nvPr>
            <p:ph type="body" sz="half" idx="1"/>
          </p:nvPr>
        </p:nvSpPr>
        <p:spPr>
          <a:xfrm>
            <a:off x="671513" y="1600200"/>
            <a:ext cx="7772400" cy="18288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Schizophrenia has also been observed in individuals who contracted a viral infection (flu) during the middle of their fetal development.</a:t>
            </a:r>
          </a:p>
        </p:txBody>
      </p:sp>
      <p:pic>
        <p:nvPicPr>
          <p:cNvPr id="2" name="Picture 1"/>
          <p:cNvPicPr>
            <a:picLocks noChangeAspect="1"/>
          </p:cNvPicPr>
          <p:nvPr/>
        </p:nvPicPr>
        <p:blipFill>
          <a:blip r:embed="rId3"/>
          <a:stretch>
            <a:fillRect/>
          </a:stretch>
        </p:blipFill>
        <p:spPr>
          <a:xfrm>
            <a:off x="2971800" y="3429000"/>
            <a:ext cx="3586015" cy="2686050"/>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Genetic Factors</a:t>
            </a:r>
          </a:p>
        </p:txBody>
      </p:sp>
      <p:sp>
        <p:nvSpPr>
          <p:cNvPr id="111619" name="Rectangle 3"/>
          <p:cNvSpPr>
            <a:spLocks noGrp="1" noChangeArrowheads="1"/>
          </p:cNvSpPr>
          <p:nvPr>
            <p:ph type="body" sz="half" idx="1"/>
          </p:nvPr>
        </p:nvSpPr>
        <p:spPr>
          <a:xfrm>
            <a:off x="671513" y="1600200"/>
            <a:ext cx="7772400" cy="12192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Prevalence of schizophrenia in identical twins as seen in different countries.</a:t>
            </a:r>
          </a:p>
        </p:txBody>
      </p:sp>
      <p:pic>
        <p:nvPicPr>
          <p:cNvPr id="111620"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204913" y="3200400"/>
            <a:ext cx="6705600" cy="3249613"/>
          </a:xfr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3771" y="3460750"/>
            <a:ext cx="2486883" cy="2838873"/>
          </a:xfrm>
          <a:prstGeom prst="rect">
            <a:avLst/>
          </a:prstGeom>
        </p:spPr>
      </p:pic>
      <p:sp>
        <p:nvSpPr>
          <p:cNvPr id="112642" name="Rectangle 2"/>
          <p:cNvSpPr>
            <a:spLocks noGrp="1" noChangeArrowheads="1"/>
          </p:cNvSpPr>
          <p:nvPr>
            <p:ph type="title"/>
          </p:nvPr>
        </p:nvSpPr>
        <p:spPr>
          <a:xfrm>
            <a:off x="671513" y="271463"/>
            <a:ext cx="7772400" cy="1143000"/>
          </a:xfrm>
        </p:spPr>
        <p:txBody>
          <a:bodyPr/>
          <a:lstStyle/>
          <a:p>
            <a:pPr eaLnBrk="1" hangingPunct="1"/>
            <a:r>
              <a:rPr lang="en-US" sz="4000" dirty="0" smtClean="0">
                <a:solidFill>
                  <a:schemeClr val="tx1"/>
                </a:solidFill>
                <a:latin typeface="Berlin Sans FB" pitchFamily="34" charset="0"/>
              </a:rPr>
              <a:t>Psychological Factors</a:t>
            </a:r>
          </a:p>
        </p:txBody>
      </p:sp>
      <p:sp>
        <p:nvSpPr>
          <p:cNvPr id="112643" name="Rectangle 3"/>
          <p:cNvSpPr>
            <a:spLocks noGrp="1" noChangeArrowheads="1"/>
          </p:cNvSpPr>
          <p:nvPr>
            <p:ph type="body" sz="half" idx="1"/>
          </p:nvPr>
        </p:nvSpPr>
        <p:spPr>
          <a:xfrm>
            <a:off x="671513" y="1600200"/>
            <a:ext cx="7772400" cy="1828800"/>
          </a:xfrm>
          <a:noFill/>
        </p:spPr>
        <p:txBody>
          <a:bodyPr/>
          <a:lstStyle/>
          <a:p>
            <a:pPr marL="0" indent="0" algn="ctr" eaLnBrk="1" hangingPunct="1">
              <a:spcBef>
                <a:spcPct val="0"/>
              </a:spcBef>
              <a:buFontTx/>
              <a:buNone/>
            </a:pPr>
            <a:r>
              <a:rPr lang="en-US" sz="2800" dirty="0" smtClean="0">
                <a:latin typeface="Berlin Sans FB" pitchFamily="34" charset="0"/>
              </a:rPr>
              <a:t>Psychological and environmental factors can trigger schizophrenia if the individual was genetically predisposed (</a:t>
            </a:r>
            <a:r>
              <a:rPr lang="en-US" sz="2800" dirty="0" err="1" smtClean="0">
                <a:latin typeface="Berlin Sans FB" pitchFamily="34" charset="0"/>
              </a:rPr>
              <a:t>Nicols</a:t>
            </a:r>
            <a:r>
              <a:rPr lang="en-US" sz="2800" dirty="0" smtClean="0">
                <a:latin typeface="Berlin Sans FB" pitchFamily="34" charset="0"/>
              </a:rPr>
              <a:t> &amp; </a:t>
            </a:r>
            <a:r>
              <a:rPr lang="en-US" sz="2800" dirty="0" err="1" smtClean="0">
                <a:latin typeface="Berlin Sans FB" pitchFamily="34" charset="0"/>
              </a:rPr>
              <a:t>Gottesman</a:t>
            </a:r>
            <a:r>
              <a:rPr lang="en-US" sz="2800" dirty="0" smtClean="0">
                <a:latin typeface="Berlin Sans FB" pitchFamily="34" charset="0"/>
              </a:rPr>
              <a:t>, 1983).</a:t>
            </a:r>
          </a:p>
        </p:txBody>
      </p:sp>
      <p:pic>
        <p:nvPicPr>
          <p:cNvPr id="112644" name="Picture 4" descr="MyersPsy8e_16UN2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00113" y="3463925"/>
            <a:ext cx="3290887" cy="2841625"/>
          </a:xfrm>
          <a:noFill/>
        </p:spPr>
      </p:pic>
      <p:sp>
        <p:nvSpPr>
          <p:cNvPr id="112645" name="Text Box 5"/>
          <p:cNvSpPr txBox="1">
            <a:spLocks noChangeArrowheads="1"/>
          </p:cNvSpPr>
          <p:nvPr/>
        </p:nvSpPr>
        <p:spPr bwMode="auto">
          <a:xfrm>
            <a:off x="1657350" y="6308725"/>
            <a:ext cx="16401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latin typeface="Berlin Sans FB" pitchFamily="34" charset="0"/>
              </a:rPr>
              <a:t>Genain Sisters</a:t>
            </a:r>
          </a:p>
        </p:txBody>
      </p:sp>
      <p:sp>
        <p:nvSpPr>
          <p:cNvPr id="112646" name="Text Box 6"/>
          <p:cNvSpPr txBox="1">
            <a:spLocks noChangeArrowheads="1"/>
          </p:cNvSpPr>
          <p:nvPr/>
        </p:nvSpPr>
        <p:spPr bwMode="auto">
          <a:xfrm>
            <a:off x="4572000" y="3810000"/>
            <a:ext cx="4191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latin typeface="Berlin Sans FB" pitchFamily="34" charset="0"/>
              </a:rPr>
              <a:t>Genetically identical Genain</a:t>
            </a:r>
          </a:p>
          <a:p>
            <a:pPr algn="ctr" eaLnBrk="1" hangingPunct="1"/>
            <a:r>
              <a:rPr lang="en-US" sz="2400" dirty="0">
                <a:latin typeface="Berlin Sans FB" pitchFamily="34" charset="0"/>
              </a:rPr>
              <a:t>sisters suffer from schizophrenia. Twice as many as statistically likely due to genetics, thus there are contributing environmental factors.</a:t>
            </a:r>
          </a:p>
        </p:txBody>
      </p:sp>
      <p:sp>
        <p:nvSpPr>
          <p:cNvPr id="112647" name="Text Box 7"/>
          <p:cNvSpPr txBox="1">
            <a:spLocks noChangeArrowheads="1"/>
          </p:cNvSpPr>
          <p:nvPr/>
        </p:nvSpPr>
        <p:spPr bwMode="auto">
          <a:xfrm rot="5400000">
            <a:off x="3578178" y="5477347"/>
            <a:ext cx="14542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latin typeface="Berlin Sans FB" pitchFamily="34" charset="0"/>
              </a:rPr>
              <a:t>Courtesy of Genain Family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anose="020E0602020502020306" pitchFamily="34" charset="0"/>
              </a:rPr>
              <a:t>Neurodevelopmental Disorders</a:t>
            </a:r>
            <a:endParaRPr lang="en-US" dirty="0">
              <a:latin typeface="Berlin Sans FB" panose="020E0602020502020306" pitchFamily="34" charset="0"/>
            </a:endParaRPr>
          </a:p>
        </p:txBody>
      </p:sp>
      <p:sp>
        <p:nvSpPr>
          <p:cNvPr id="3" name="Content Placeholder 2"/>
          <p:cNvSpPr>
            <a:spLocks noGrp="1"/>
          </p:cNvSpPr>
          <p:nvPr>
            <p:ph idx="1"/>
          </p:nvPr>
        </p:nvSpPr>
        <p:spPr>
          <a:xfrm>
            <a:off x="152400" y="2035629"/>
            <a:ext cx="4953000" cy="3603171"/>
          </a:xfrm>
        </p:spPr>
        <p:txBody>
          <a:bodyPr/>
          <a:lstStyle/>
          <a:p>
            <a:r>
              <a:rPr lang="en-US" dirty="0" smtClean="0"/>
              <a:t>Autism Spectrum Disorder</a:t>
            </a:r>
          </a:p>
          <a:p>
            <a:r>
              <a:rPr lang="en-US" dirty="0" smtClean="0"/>
              <a:t>ADHD</a:t>
            </a:r>
          </a:p>
          <a:p>
            <a:r>
              <a:rPr lang="en-US" dirty="0" smtClean="0"/>
              <a:t>Communication Disorders</a:t>
            </a:r>
          </a:p>
          <a:p>
            <a:r>
              <a:rPr lang="en-US" dirty="0" smtClean="0"/>
              <a:t>Intellectual Disabilities</a:t>
            </a:r>
          </a:p>
          <a:p>
            <a:r>
              <a:rPr lang="en-US" dirty="0" smtClean="0"/>
              <a:t>Motor Disorders</a:t>
            </a:r>
          </a:p>
          <a:p>
            <a:r>
              <a:rPr lang="en-US" dirty="0" smtClean="0"/>
              <a:t>Specific Learning Disorder</a:t>
            </a:r>
          </a:p>
          <a:p>
            <a:pPr algn="ctr"/>
            <a:endParaRPr lang="en-US" dirty="0"/>
          </a:p>
          <a:p>
            <a:pPr algn="ctr"/>
            <a:endParaRPr lang="en-US" dirty="0"/>
          </a:p>
          <a:p>
            <a:pPr algn="ctr"/>
            <a:endParaRPr lang="en-US" dirty="0" smtClean="0"/>
          </a:p>
          <a:p>
            <a:pPr algn="ctr"/>
            <a:endParaRPr lang="en-US" dirty="0"/>
          </a:p>
        </p:txBody>
      </p:sp>
      <p:pic>
        <p:nvPicPr>
          <p:cNvPr id="5" name="Picture 4"/>
          <p:cNvPicPr>
            <a:picLocks noChangeAspect="1"/>
          </p:cNvPicPr>
          <p:nvPr/>
        </p:nvPicPr>
        <p:blipFill>
          <a:blip r:embed="rId3"/>
          <a:stretch>
            <a:fillRect/>
          </a:stretch>
        </p:blipFill>
        <p:spPr>
          <a:xfrm>
            <a:off x="5257800" y="2035629"/>
            <a:ext cx="3733800" cy="3704213"/>
          </a:xfrm>
          <a:prstGeom prst="rect">
            <a:avLst/>
          </a:prstGeom>
        </p:spPr>
      </p:pic>
    </p:spTree>
    <p:extLst>
      <p:ext uri="{BB962C8B-B14F-4D97-AF65-F5344CB8AC3E}">
        <p14:creationId xmlns:p14="http://schemas.microsoft.com/office/powerpoint/2010/main" val="350360498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anose="020E0602020502020306" pitchFamily="34" charset="0"/>
              </a:rPr>
              <a:t>Neurodevelopmental Disorders</a:t>
            </a:r>
            <a:endParaRPr lang="en-US" dirty="0">
              <a:latin typeface="Berlin Sans FB" panose="020E0602020502020306" pitchFamily="34" charset="0"/>
            </a:endParaRPr>
          </a:p>
        </p:txBody>
      </p:sp>
      <p:sp>
        <p:nvSpPr>
          <p:cNvPr id="3" name="Content Placeholder 2"/>
          <p:cNvSpPr>
            <a:spLocks noGrp="1"/>
          </p:cNvSpPr>
          <p:nvPr>
            <p:ph idx="1"/>
          </p:nvPr>
        </p:nvSpPr>
        <p:spPr>
          <a:xfrm>
            <a:off x="152400" y="1417638"/>
            <a:ext cx="8839200" cy="4724400"/>
          </a:xfrm>
        </p:spPr>
        <p:txBody>
          <a:bodyPr/>
          <a:lstStyle/>
          <a:p>
            <a:r>
              <a:rPr lang="en-US" dirty="0" smtClean="0"/>
              <a:t>Each group will be researching a category of disorders under Neurodevelopmental Disorders classification to share with the class.</a:t>
            </a:r>
          </a:p>
          <a:p>
            <a:r>
              <a:rPr lang="en-US" dirty="0" smtClean="0"/>
              <a:t>Please include:</a:t>
            </a:r>
          </a:p>
          <a:p>
            <a:pPr lvl="1"/>
            <a:r>
              <a:rPr lang="en-US" dirty="0" smtClean="0"/>
              <a:t>General Definition/Overview</a:t>
            </a:r>
          </a:p>
          <a:p>
            <a:pPr lvl="1"/>
            <a:r>
              <a:rPr lang="en-US" dirty="0" smtClean="0"/>
              <a:t>Specific disorders within the category</a:t>
            </a:r>
          </a:p>
          <a:p>
            <a:pPr lvl="1"/>
            <a:r>
              <a:rPr lang="en-US" dirty="0" smtClean="0"/>
              <a:t>Etiology (Biopsychosocial)</a:t>
            </a:r>
          </a:p>
          <a:p>
            <a:pPr lvl="1"/>
            <a:r>
              <a:rPr lang="en-US" dirty="0" smtClean="0"/>
              <a:t>Treatment</a:t>
            </a:r>
          </a:p>
          <a:p>
            <a:pPr lvl="1"/>
            <a:r>
              <a:rPr lang="en-US" dirty="0" smtClean="0"/>
              <a:t>New to DSM 5</a:t>
            </a:r>
            <a:endParaRPr lang="en-US" dirty="0"/>
          </a:p>
        </p:txBody>
      </p:sp>
    </p:spTree>
    <p:extLst>
      <p:ext uri="{BB962C8B-B14F-4D97-AF65-F5344CB8AC3E}">
        <p14:creationId xmlns:p14="http://schemas.microsoft.com/office/powerpoint/2010/main" val="30997449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dirty="0" smtClean="0">
                <a:latin typeface="Berlin Sans FB" panose="020E0602020502020306" pitchFamily="34" charset="0"/>
              </a:rPr>
              <a:t>Neurodevelopmental Disorders</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Usually diagnosed in infancy or early childhood</a:t>
            </a:r>
          </a:p>
          <a:p>
            <a:pPr fontAlgn="auto">
              <a:spcAft>
                <a:spcPts val="0"/>
              </a:spcAft>
              <a:buFont typeface="Arial" pitchFamily="34" charset="0"/>
              <a:buChar char="•"/>
              <a:defRPr/>
            </a:pPr>
            <a:r>
              <a:rPr lang="en-US" dirty="0" smtClean="0"/>
              <a:t>“maladaptive” is important, must be chronic</a:t>
            </a:r>
          </a:p>
          <a:p>
            <a:pPr fontAlgn="auto">
              <a:spcAft>
                <a:spcPts val="0"/>
              </a:spcAft>
              <a:buFont typeface="Arial" pitchFamily="34" charset="0"/>
              <a:buChar char="•"/>
              <a:defRPr/>
            </a:pPr>
            <a:r>
              <a:rPr lang="en-US" dirty="0" smtClean="0"/>
              <a:t>Etiology:</a:t>
            </a:r>
          </a:p>
          <a:p>
            <a:pPr lvl="1" fontAlgn="auto">
              <a:spcAft>
                <a:spcPts val="0"/>
              </a:spcAft>
              <a:buFont typeface="Arial" pitchFamily="34" charset="0"/>
              <a:buChar char="–"/>
              <a:defRPr/>
            </a:pPr>
            <a:r>
              <a:rPr lang="en-US" dirty="0" smtClean="0"/>
              <a:t>Roots of autism </a:t>
            </a:r>
          </a:p>
          <a:p>
            <a:pPr marL="457200" lvl="1" indent="0" fontAlgn="auto">
              <a:spcAft>
                <a:spcPts val="0"/>
              </a:spcAft>
              <a:buFontTx/>
              <a:buNone/>
              <a:defRPr/>
            </a:pPr>
            <a:r>
              <a:rPr lang="en-US" dirty="0"/>
              <a:t>	</a:t>
            </a:r>
            <a:r>
              <a:rPr lang="en-US" dirty="0" smtClean="0"/>
              <a:t>poorly understood</a:t>
            </a:r>
          </a:p>
          <a:p>
            <a:pPr lvl="1" fontAlgn="auto">
              <a:spcAft>
                <a:spcPts val="0"/>
              </a:spcAft>
              <a:buFont typeface="Arial" pitchFamily="34" charset="0"/>
              <a:buChar char="–"/>
              <a:defRPr/>
            </a:pPr>
            <a:r>
              <a:rPr lang="en-US" dirty="0" smtClean="0"/>
              <a:t>Biomedical therapy for ADHD</a:t>
            </a:r>
          </a:p>
        </p:txBody>
      </p:sp>
      <p:pic>
        <p:nvPicPr>
          <p:cNvPr id="119812" name="Picture 2" descr="http://www.njfamily.com/NJ-Family/March-2012/Defining-Autism-and-Other-Developmental-Disorders/Autism-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825" y="3233738"/>
            <a:ext cx="31623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dirty="0" smtClean="0">
                <a:latin typeface="Berlin Sans FB" panose="020E0602020502020306" pitchFamily="34" charset="0"/>
              </a:rPr>
              <a:t>Autism Spectrum Disorder</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a:t>Persistent deficits in social communication and social interaction across  multiple contexts</a:t>
            </a:r>
          </a:p>
          <a:p>
            <a:pPr fontAlgn="auto">
              <a:spcAft>
                <a:spcPts val="0"/>
              </a:spcAft>
              <a:buFont typeface="Arial" pitchFamily="34" charset="0"/>
              <a:buChar char="•"/>
              <a:defRPr/>
            </a:pPr>
            <a:r>
              <a:rPr lang="en-US" dirty="0"/>
              <a:t>Pervasive developmental disorder</a:t>
            </a:r>
          </a:p>
          <a:p>
            <a:pPr fontAlgn="auto">
              <a:spcAft>
                <a:spcPts val="0"/>
              </a:spcAft>
              <a:buFont typeface="Arial" pitchFamily="34" charset="0"/>
              <a:buChar char="•"/>
              <a:defRPr/>
            </a:pPr>
            <a:r>
              <a:rPr lang="en-US" dirty="0"/>
              <a:t>Lack of appropriate social responsiveness and highly impaired communication</a:t>
            </a:r>
          </a:p>
          <a:p>
            <a:pPr fontAlgn="auto">
              <a:spcAft>
                <a:spcPts val="0"/>
              </a:spcAft>
              <a:buFont typeface="Arial" pitchFamily="34" charset="0"/>
              <a:buChar char="•"/>
              <a:defRPr/>
            </a:pPr>
            <a:r>
              <a:rPr lang="en-US" dirty="0"/>
              <a:t>Wide range of symptoms </a:t>
            </a:r>
          </a:p>
          <a:p>
            <a:pPr fontAlgn="auto">
              <a:spcAft>
                <a:spcPts val="0"/>
              </a:spcAft>
              <a:buFont typeface="Arial" pitchFamily="34" charset="0"/>
              <a:buChar char="•"/>
              <a:defRPr/>
            </a:pPr>
            <a:r>
              <a:rPr lang="en-US" dirty="0"/>
              <a:t>    and levels of functioning</a:t>
            </a:r>
          </a:p>
          <a:p>
            <a:pPr fontAlgn="auto">
              <a:spcAft>
                <a:spcPts val="0"/>
              </a:spcAft>
              <a:buFont typeface="Arial" pitchFamily="34" charset="0"/>
              <a:buChar char="•"/>
              <a:defRPr/>
            </a:pPr>
            <a:r>
              <a:rPr lang="en-US" dirty="0"/>
              <a:t>More common among </a:t>
            </a:r>
          </a:p>
          <a:p>
            <a:pPr fontAlgn="auto">
              <a:spcAft>
                <a:spcPts val="0"/>
              </a:spcAft>
              <a:buFont typeface="Arial" pitchFamily="34" charset="0"/>
              <a:buChar char="•"/>
              <a:defRPr/>
            </a:pPr>
            <a:r>
              <a:rPr lang="en-US" dirty="0"/>
              <a:t>	boys (genetic??)</a:t>
            </a:r>
          </a:p>
        </p:txBody>
      </p:sp>
      <p:pic>
        <p:nvPicPr>
          <p:cNvPr id="120836" name="Picture 2" descr="http://villagecompounding.files.wordpress.com/2011/04/awarem1.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57600"/>
            <a:ext cx="3030538"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rtlCol="0">
            <a:normAutofit fontScale="90000"/>
          </a:bodyPr>
          <a:lstStyle/>
          <a:p>
            <a:pPr fontAlgn="auto">
              <a:spcAft>
                <a:spcPts val="0"/>
              </a:spcAft>
              <a:defRPr/>
            </a:pPr>
            <a:r>
              <a:rPr lang="en-US" dirty="0" smtClean="0">
                <a:latin typeface="Berlin Sans FB" panose="020E0602020502020306" pitchFamily="34" charset="0"/>
              </a:rPr>
              <a:t>Attention Deficit/Hyperactivity Disorder</a:t>
            </a:r>
          </a:p>
        </p:txBody>
      </p:sp>
      <p:sp>
        <p:nvSpPr>
          <p:cNvPr id="121859" name="Content Placeholder 2"/>
          <p:cNvSpPr>
            <a:spLocks noGrp="1"/>
          </p:cNvSpPr>
          <p:nvPr>
            <p:ph idx="1"/>
          </p:nvPr>
        </p:nvSpPr>
        <p:spPr/>
        <p:txBody>
          <a:bodyPr/>
          <a:lstStyle/>
          <a:p>
            <a:r>
              <a:rPr lang="en-US" dirty="0"/>
              <a:t>Referred to as a neurodevelopmental disorder</a:t>
            </a:r>
          </a:p>
          <a:p>
            <a:r>
              <a:rPr lang="en-US" dirty="0"/>
              <a:t>More common among boys, may be diagnosed later in adulthood</a:t>
            </a:r>
          </a:p>
          <a:p>
            <a:r>
              <a:rPr lang="en-US" dirty="0"/>
              <a:t>Impulsivity</a:t>
            </a:r>
          </a:p>
          <a:p>
            <a:r>
              <a:rPr lang="en-US" dirty="0"/>
              <a:t>Sustained inattention</a:t>
            </a:r>
          </a:p>
          <a:p>
            <a:r>
              <a:rPr lang="en-US" dirty="0"/>
              <a:t>Limited ability to focus on tasks</a:t>
            </a:r>
          </a:p>
          <a:p>
            <a:r>
              <a:rPr lang="en-US" dirty="0"/>
              <a:t>ADHD</a:t>
            </a:r>
          </a:p>
        </p:txBody>
      </p:sp>
      <p:sp>
        <p:nvSpPr>
          <p:cNvPr id="1218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E49D8E-7142-4E57-A6F7-063C4CA29DD5}" type="slidenum">
              <a:rPr lang="en-US">
                <a:latin typeface="Berlin Sans FB" pitchFamily="34" charset="0"/>
              </a:rPr>
              <a:pPr eaLnBrk="1" hangingPunct="1"/>
              <a:t>127</a:t>
            </a:fld>
            <a:endParaRPr lang="en-US" dirty="0">
              <a:latin typeface="Berlin Sans FB" pitchFamily="34" charset="0"/>
            </a:endParaRPr>
          </a:p>
        </p:txBody>
      </p:sp>
      <p:pic>
        <p:nvPicPr>
          <p:cNvPr id="121861" name="Picture 2" descr="http://www.ahealthblog.com/wp-content/uploads/2011/10/ADH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50" y="3805884"/>
            <a:ext cx="2705100" cy="26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dirty="0" smtClean="0">
                <a:latin typeface="Berlin Sans FB" panose="020E0602020502020306" pitchFamily="34" charset="0"/>
              </a:rPr>
              <a:t>Tourette’s Disorder</a:t>
            </a:r>
          </a:p>
        </p:txBody>
      </p:sp>
      <p:sp>
        <p:nvSpPr>
          <p:cNvPr id="123907" name="Content Placeholder 2"/>
          <p:cNvSpPr>
            <a:spLocks noGrp="1"/>
          </p:cNvSpPr>
          <p:nvPr>
            <p:ph idx="1"/>
          </p:nvPr>
        </p:nvSpPr>
        <p:spPr>
          <a:xfrm>
            <a:off x="228600" y="1600200"/>
            <a:ext cx="8458200" cy="4525963"/>
          </a:xfrm>
        </p:spPr>
        <p:txBody>
          <a:bodyPr/>
          <a:lstStyle/>
          <a:p>
            <a:r>
              <a:rPr lang="en-US" dirty="0" smtClean="0"/>
              <a:t>Referred to as a neurodevelopmental disorder</a:t>
            </a:r>
          </a:p>
          <a:p>
            <a:r>
              <a:rPr lang="en-US" dirty="0" smtClean="0"/>
              <a:t>Consistent vocal or motor “tics” (sudden, rapid, recurrent, non-rhythmic, stereotyped movement or vocalization)</a:t>
            </a:r>
          </a:p>
          <a:p>
            <a:r>
              <a:rPr lang="en-US" dirty="0" smtClean="0"/>
              <a:t>Somewhat like OCD</a:t>
            </a:r>
          </a:p>
        </p:txBody>
      </p:sp>
      <p:pic>
        <p:nvPicPr>
          <p:cNvPr id="123908" name="Picture 2" descr="http://1.bp.blogspot.com/_Ne5Lb2SiFHg/TJjQNXQd22I/AAAAAAAA15k/12A0BU_esSI/s1600/bo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3840527"/>
            <a:ext cx="4457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dirty="0" smtClean="0">
                <a:latin typeface="Berlin Sans FB" panose="020E0602020502020306" pitchFamily="34" charset="0"/>
              </a:rPr>
              <a:t>Intellectual Disabilities</a:t>
            </a:r>
          </a:p>
        </p:txBody>
      </p:sp>
      <p:sp>
        <p:nvSpPr>
          <p:cNvPr id="124931" name="Content Placeholder 2"/>
          <p:cNvSpPr>
            <a:spLocks noGrp="1"/>
          </p:cNvSpPr>
          <p:nvPr>
            <p:ph idx="1"/>
          </p:nvPr>
        </p:nvSpPr>
        <p:spPr/>
        <p:txBody>
          <a:bodyPr/>
          <a:lstStyle/>
          <a:p>
            <a:r>
              <a:rPr lang="en-US" dirty="0" smtClean="0"/>
              <a:t>Formerly referred to as mental retardation</a:t>
            </a:r>
          </a:p>
          <a:p>
            <a:r>
              <a:rPr lang="en-US" dirty="0" smtClean="0"/>
              <a:t>4 levels; mild, moderate, severe, profound</a:t>
            </a:r>
          </a:p>
        </p:txBody>
      </p:sp>
      <p:pic>
        <p:nvPicPr>
          <p:cNvPr id="124932" name="Picture 2" descr="http://medchrome.com/wp-content/uploads/2011/07/Mental-retardation-aware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480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71513" y="271463"/>
            <a:ext cx="7772400" cy="1143000"/>
          </a:xfrm>
        </p:spPr>
        <p:txBody>
          <a:bodyPr/>
          <a:lstStyle/>
          <a:p>
            <a:pPr eaLnBrk="1" hangingPunct="1"/>
            <a:r>
              <a:rPr lang="en-US" sz="3600" dirty="0" smtClean="0">
                <a:latin typeface="Berlin Sans FB" pitchFamily="34" charset="0"/>
              </a:rPr>
              <a:t>Understanding Psychological Disorders</a:t>
            </a:r>
          </a:p>
        </p:txBody>
      </p:sp>
      <p:sp>
        <p:nvSpPr>
          <p:cNvPr id="23555" name="Rectangle 3"/>
          <p:cNvSpPr>
            <a:spLocks noGrp="1" noChangeArrowheads="1"/>
          </p:cNvSpPr>
          <p:nvPr>
            <p:ph type="body" sz="half" idx="1"/>
          </p:nvPr>
        </p:nvSpPr>
        <p:spPr>
          <a:xfrm>
            <a:off x="561975" y="1676400"/>
            <a:ext cx="8001000" cy="1752600"/>
          </a:xfrm>
        </p:spPr>
        <p:txBody>
          <a:bodyPr/>
          <a:lstStyle/>
          <a:p>
            <a:pPr marL="0" indent="0" algn="ctr" eaLnBrk="1" hangingPunct="1">
              <a:buFont typeface="Wingdings" pitchFamily="2" charset="2"/>
              <a:buNone/>
            </a:pPr>
            <a:r>
              <a:rPr lang="en-US" altLang="en-US" sz="2800" dirty="0" smtClean="0">
                <a:solidFill>
                  <a:srgbClr val="FFFF00"/>
                </a:solidFill>
                <a:latin typeface="Berlin Sans FB" pitchFamily="34" charset="0"/>
              </a:rPr>
              <a:t>Ancient Treatments </a:t>
            </a:r>
            <a:r>
              <a:rPr lang="en-US" altLang="en-US" sz="2800" dirty="0" smtClean="0">
                <a:latin typeface="Berlin Sans FB" pitchFamily="34" charset="0"/>
              </a:rPr>
              <a:t>of psychological disorders include trephination, exorcism, being caged like animals, beaten, burned, castrated, mutilated, and transfused with animal’s blood.</a:t>
            </a:r>
            <a:endParaRPr lang="en-US" sz="2800" dirty="0" smtClean="0">
              <a:latin typeface="Berlin Sans FB" pitchFamily="34" charset="0"/>
            </a:endParaRPr>
          </a:p>
        </p:txBody>
      </p:sp>
      <p:pic>
        <p:nvPicPr>
          <p:cNvPr id="23556" name="Picture 4" descr="MyersPsy8e_16UN0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13138" y="3505200"/>
            <a:ext cx="2111375" cy="266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5"/>
          <p:cNvSpPr txBox="1">
            <a:spLocks noChangeArrowheads="1"/>
          </p:cNvSpPr>
          <p:nvPr/>
        </p:nvSpPr>
        <p:spPr bwMode="auto">
          <a:xfrm>
            <a:off x="1052513" y="6248400"/>
            <a:ext cx="65004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latin typeface="Berlin Sans FB" pitchFamily="34" charset="0"/>
              </a:rPr>
              <a:t>Trephination (boring holes in the skull to remove evil forces)</a:t>
            </a:r>
          </a:p>
        </p:txBody>
      </p:sp>
      <p:sp>
        <p:nvSpPr>
          <p:cNvPr id="23558" name="Text Box 6"/>
          <p:cNvSpPr txBox="1">
            <a:spLocks noChangeArrowheads="1"/>
          </p:cNvSpPr>
          <p:nvPr/>
        </p:nvSpPr>
        <p:spPr bwMode="auto">
          <a:xfrm rot="5400000">
            <a:off x="5360988" y="4525962"/>
            <a:ext cx="1016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latin typeface="Berlin Sans FB" pitchFamily="34" charset="0"/>
              </a:rPr>
              <a:t>John W. </a:t>
            </a:r>
            <a:r>
              <a:rPr lang="en-US" sz="1000" dirty="0" err="1">
                <a:latin typeface="Berlin Sans FB" pitchFamily="34" charset="0"/>
              </a:rPr>
              <a:t>Verano</a:t>
            </a:r>
            <a:endParaRPr lang="en-US" sz="1000" dirty="0">
              <a:latin typeface="Berlin Sans FB" pitchFamily="34"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anose="020E0602020502020306" pitchFamily="34" charset="0"/>
              </a:rPr>
              <a:t>Feeding and Eating Disorders</a:t>
            </a:r>
            <a:endParaRPr lang="en-US" dirty="0">
              <a:latin typeface="Berlin Sans FB" panose="020E0602020502020306" pitchFamily="34" charset="0"/>
            </a:endParaRPr>
          </a:p>
        </p:txBody>
      </p:sp>
      <p:sp>
        <p:nvSpPr>
          <p:cNvPr id="3" name="Content Placeholder 2"/>
          <p:cNvSpPr>
            <a:spLocks noGrp="1"/>
          </p:cNvSpPr>
          <p:nvPr>
            <p:ph idx="1"/>
          </p:nvPr>
        </p:nvSpPr>
        <p:spPr>
          <a:xfrm>
            <a:off x="457200" y="1219200"/>
            <a:ext cx="6400800" cy="5181600"/>
          </a:xfrm>
        </p:spPr>
        <p:txBody>
          <a:bodyPr/>
          <a:lstStyle/>
          <a:p>
            <a:r>
              <a:rPr lang="en-US" dirty="0" smtClean="0"/>
              <a:t>Anorexia Nervosa – Restriction of food, exercise, view themselves as overweight</a:t>
            </a:r>
          </a:p>
          <a:p>
            <a:r>
              <a:rPr lang="en-US" dirty="0" smtClean="0"/>
              <a:t>Bulimia Nervosa – Binge and purge, laxatives, vomiting</a:t>
            </a:r>
          </a:p>
          <a:p>
            <a:r>
              <a:rPr lang="en-US" dirty="0" smtClean="0"/>
              <a:t>Binge Eating – Binge eating followed by remorse.</a:t>
            </a:r>
          </a:p>
          <a:p>
            <a:r>
              <a:rPr lang="en-US" dirty="0" smtClean="0"/>
              <a:t>Pica – Consumption of non-edible substances.</a:t>
            </a:r>
            <a:endParaRPr lang="en-US" dirty="0"/>
          </a:p>
        </p:txBody>
      </p:sp>
      <p:pic>
        <p:nvPicPr>
          <p:cNvPr id="4" name="Picture 3"/>
          <p:cNvPicPr>
            <a:picLocks noChangeAspect="1"/>
          </p:cNvPicPr>
          <p:nvPr/>
        </p:nvPicPr>
        <p:blipFill rotWithShape="1">
          <a:blip r:embed="rId2"/>
          <a:srcRect l="19692" t="1544" r="23693" b="-1544"/>
          <a:stretch/>
        </p:blipFill>
        <p:spPr>
          <a:xfrm>
            <a:off x="6834909" y="1203036"/>
            <a:ext cx="1752600" cy="1743075"/>
          </a:xfrm>
          <a:prstGeom prst="rect">
            <a:avLst/>
          </a:prstGeom>
        </p:spPr>
      </p:pic>
      <p:pic>
        <p:nvPicPr>
          <p:cNvPr id="5" name="Picture 4"/>
          <p:cNvPicPr>
            <a:picLocks noChangeAspect="1"/>
          </p:cNvPicPr>
          <p:nvPr/>
        </p:nvPicPr>
        <p:blipFill>
          <a:blip r:embed="rId3"/>
          <a:stretch>
            <a:fillRect/>
          </a:stretch>
        </p:blipFill>
        <p:spPr>
          <a:xfrm>
            <a:off x="6248400" y="2962275"/>
            <a:ext cx="2209800" cy="2066925"/>
          </a:xfrm>
          <a:prstGeom prst="rect">
            <a:avLst/>
          </a:prstGeom>
        </p:spPr>
      </p:pic>
      <p:pic>
        <p:nvPicPr>
          <p:cNvPr id="6" name="Picture 5"/>
          <p:cNvPicPr>
            <a:picLocks noChangeAspect="1"/>
          </p:cNvPicPr>
          <p:nvPr/>
        </p:nvPicPr>
        <p:blipFill>
          <a:blip r:embed="rId4"/>
          <a:stretch>
            <a:fillRect/>
          </a:stretch>
        </p:blipFill>
        <p:spPr>
          <a:xfrm>
            <a:off x="4495800" y="5486400"/>
            <a:ext cx="1979221" cy="1219200"/>
          </a:xfrm>
          <a:prstGeom prst="rect">
            <a:avLst/>
          </a:prstGeom>
        </p:spPr>
      </p:pic>
    </p:spTree>
    <p:extLst>
      <p:ext uri="{BB962C8B-B14F-4D97-AF65-F5344CB8AC3E}">
        <p14:creationId xmlns:p14="http://schemas.microsoft.com/office/powerpoint/2010/main" val="2877553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smtClean="0">
                <a:latin typeface="Berlin Sans FB" panose="020E0602020502020306" pitchFamily="34" charset="0"/>
              </a:rPr>
              <a:t>Other Disorders</a:t>
            </a:r>
          </a:p>
        </p:txBody>
      </p:sp>
      <p:sp>
        <p:nvSpPr>
          <p:cNvPr id="3" name="Content Placeholder 2"/>
          <p:cNvSpPr>
            <a:spLocks noGrp="1"/>
          </p:cNvSpPr>
          <p:nvPr>
            <p:ph sz="half" idx="1"/>
          </p:nvPr>
        </p:nvSpPr>
        <p:spPr>
          <a:xfrm>
            <a:off x="152400" y="1295400"/>
            <a:ext cx="4724400" cy="5334000"/>
          </a:xfrm>
        </p:spPr>
        <p:txBody>
          <a:bodyPr rtlCol="0">
            <a:normAutofit/>
          </a:bodyPr>
          <a:lstStyle/>
          <a:p>
            <a:pPr fontAlgn="auto">
              <a:spcAft>
                <a:spcPts val="0"/>
              </a:spcAft>
              <a:defRPr/>
            </a:pPr>
            <a:r>
              <a:rPr lang="en-US" dirty="0" smtClean="0"/>
              <a:t>Paraphilic Disorders (pedophilia, zoophilia, hybristophilia)</a:t>
            </a:r>
          </a:p>
          <a:p>
            <a:pPr fontAlgn="auto">
              <a:spcAft>
                <a:spcPts val="0"/>
              </a:spcAft>
              <a:defRPr/>
            </a:pPr>
            <a:r>
              <a:rPr lang="en-US" dirty="0" smtClean="0"/>
              <a:t>Gender Dysphoria</a:t>
            </a:r>
          </a:p>
          <a:p>
            <a:pPr fontAlgn="auto">
              <a:spcAft>
                <a:spcPts val="0"/>
              </a:spcAft>
              <a:defRPr/>
            </a:pPr>
            <a:r>
              <a:rPr lang="en-US" dirty="0" smtClean="0"/>
              <a:t>Disruptive, Impulsive-Control, and Conduct Disorders</a:t>
            </a:r>
          </a:p>
          <a:p>
            <a:pPr fontAlgn="auto">
              <a:spcAft>
                <a:spcPts val="0"/>
              </a:spcAft>
              <a:defRPr/>
            </a:pPr>
            <a:r>
              <a:rPr lang="en-US" dirty="0" smtClean="0"/>
              <a:t>Substance-Related and </a:t>
            </a:r>
            <a:r>
              <a:rPr lang="en-US" dirty="0" err="1" smtClean="0"/>
              <a:t>Addicitve</a:t>
            </a:r>
            <a:r>
              <a:rPr lang="en-US" dirty="0" smtClean="0"/>
              <a:t> Disorders</a:t>
            </a:r>
          </a:p>
        </p:txBody>
      </p:sp>
      <p:pic>
        <p:nvPicPr>
          <p:cNvPr id="2" name="Picture 1"/>
          <p:cNvPicPr>
            <a:picLocks noChangeAspect="1"/>
          </p:cNvPicPr>
          <p:nvPr/>
        </p:nvPicPr>
        <p:blipFill>
          <a:blip r:embed="rId3"/>
          <a:stretch>
            <a:fillRect/>
          </a:stretch>
        </p:blipFill>
        <p:spPr>
          <a:xfrm>
            <a:off x="4191855" y="1383180"/>
            <a:ext cx="4497512" cy="2762251"/>
          </a:xfrm>
          <a:prstGeom prst="rect">
            <a:avLst/>
          </a:prstGeom>
        </p:spPr>
      </p:pic>
      <p:pic>
        <p:nvPicPr>
          <p:cNvPr id="7" name="Picture 6"/>
          <p:cNvPicPr>
            <a:picLocks noChangeAspect="1"/>
          </p:cNvPicPr>
          <p:nvPr/>
        </p:nvPicPr>
        <p:blipFill>
          <a:blip r:embed="rId4"/>
          <a:stretch>
            <a:fillRect/>
          </a:stretch>
        </p:blipFill>
        <p:spPr>
          <a:xfrm>
            <a:off x="5866543" y="1627004"/>
            <a:ext cx="3049712" cy="1707839"/>
          </a:xfrm>
          <a:prstGeom prst="rect">
            <a:avLst/>
          </a:prstGeom>
        </p:spPr>
      </p:pic>
      <p:pic>
        <p:nvPicPr>
          <p:cNvPr id="4" name="Picture 3"/>
          <p:cNvPicPr>
            <a:picLocks noChangeAspect="1"/>
          </p:cNvPicPr>
          <p:nvPr/>
        </p:nvPicPr>
        <p:blipFill>
          <a:blip r:embed="rId5"/>
          <a:stretch>
            <a:fillRect/>
          </a:stretch>
        </p:blipFill>
        <p:spPr>
          <a:xfrm>
            <a:off x="4119763" y="1505418"/>
            <a:ext cx="2320848" cy="2415191"/>
          </a:xfrm>
          <a:prstGeom prst="rect">
            <a:avLst/>
          </a:prstGeom>
        </p:spPr>
      </p:pic>
      <p:pic>
        <p:nvPicPr>
          <p:cNvPr id="8" name="Picture 7"/>
          <p:cNvPicPr>
            <a:picLocks noChangeAspect="1"/>
          </p:cNvPicPr>
          <p:nvPr/>
        </p:nvPicPr>
        <p:blipFill>
          <a:blip r:embed="rId6"/>
          <a:stretch>
            <a:fillRect/>
          </a:stretch>
        </p:blipFill>
        <p:spPr>
          <a:xfrm>
            <a:off x="4860258" y="3334843"/>
            <a:ext cx="3333738" cy="2497086"/>
          </a:xfrm>
          <a:prstGeom prst="rect">
            <a:avLst/>
          </a:prstGeom>
        </p:spPr>
      </p:pic>
      <p:pic>
        <p:nvPicPr>
          <p:cNvPr id="6" name="Picture 5"/>
          <p:cNvPicPr>
            <a:picLocks noChangeAspect="1"/>
          </p:cNvPicPr>
          <p:nvPr/>
        </p:nvPicPr>
        <p:blipFill>
          <a:blip r:embed="rId7"/>
          <a:stretch>
            <a:fillRect/>
          </a:stretch>
        </p:blipFill>
        <p:spPr>
          <a:xfrm>
            <a:off x="4597400" y="4396153"/>
            <a:ext cx="3991729" cy="2207347"/>
          </a:xfrm>
          <a:prstGeom prst="rect">
            <a:avLst/>
          </a:prstGeom>
        </p:spPr>
      </p:pic>
    </p:spTree>
    <p:extLst>
      <p:ext uri="{BB962C8B-B14F-4D97-AF65-F5344CB8AC3E}">
        <p14:creationId xmlns:p14="http://schemas.microsoft.com/office/powerpoint/2010/main" val="2966999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dirty="0" smtClean="0">
                <a:latin typeface="Berlin Sans FB" panose="020E0602020502020306" pitchFamily="34" charset="0"/>
              </a:rPr>
              <a:t>Conduct Disorder</a:t>
            </a:r>
          </a:p>
        </p:txBody>
      </p:sp>
      <p:sp>
        <p:nvSpPr>
          <p:cNvPr id="122883" name="Content Placeholder 2"/>
          <p:cNvSpPr>
            <a:spLocks noGrp="1"/>
          </p:cNvSpPr>
          <p:nvPr>
            <p:ph idx="1"/>
          </p:nvPr>
        </p:nvSpPr>
        <p:spPr/>
        <p:txBody>
          <a:bodyPr/>
          <a:lstStyle/>
          <a:p>
            <a:r>
              <a:rPr lang="en-US" dirty="0" smtClean="0"/>
              <a:t>Frequent lying</a:t>
            </a:r>
          </a:p>
          <a:p>
            <a:r>
              <a:rPr lang="en-US" dirty="0" smtClean="0"/>
              <a:t>Stealing </a:t>
            </a:r>
          </a:p>
          <a:p>
            <a:r>
              <a:rPr lang="en-US" dirty="0" smtClean="0"/>
              <a:t>Manipulation</a:t>
            </a:r>
          </a:p>
          <a:p>
            <a:r>
              <a:rPr lang="en-US" dirty="0" smtClean="0"/>
              <a:t>Cruelty and lack of remorse, empathy</a:t>
            </a:r>
          </a:p>
          <a:p>
            <a:r>
              <a:rPr lang="en-US" dirty="0" smtClean="0"/>
              <a:t>Some call it a childhood form of antisocial personality disorder</a:t>
            </a:r>
          </a:p>
        </p:txBody>
      </p:sp>
      <p:pic>
        <p:nvPicPr>
          <p:cNvPr id="122884" name="Picture 2" descr="http://www.buzzle.com/img/articleImages/419462-3341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572000"/>
            <a:ext cx="32385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57200" y="0"/>
            <a:ext cx="8229600" cy="1143000"/>
          </a:xfrm>
        </p:spPr>
        <p:txBody>
          <a:bodyPr/>
          <a:lstStyle/>
          <a:p>
            <a:r>
              <a:rPr lang="en-US" dirty="0" smtClean="0"/>
              <a:t>AP info…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1082617"/>
              </p:ext>
            </p:extLst>
          </p:nvPr>
        </p:nvGraphicFramePr>
        <p:xfrm>
          <a:off x="914400" y="990600"/>
          <a:ext cx="7391400" cy="5715000"/>
        </p:xfrm>
        <a:graphic>
          <a:graphicData uri="http://schemas.openxmlformats.org/drawingml/2006/table">
            <a:tbl>
              <a:tblPr>
                <a:tableStyleId>{5C22544A-7EE6-4342-B048-85BDC9FD1C3A}</a:tableStyleId>
              </a:tblPr>
              <a:tblGrid>
                <a:gridCol w="2934317">
                  <a:extLst>
                    <a:ext uri="{9D8B030D-6E8A-4147-A177-3AD203B41FA5}">
                      <a16:colId xmlns:a16="http://schemas.microsoft.com/office/drawing/2014/main" xmlns="" val="20000"/>
                    </a:ext>
                  </a:extLst>
                </a:gridCol>
                <a:gridCol w="4457083">
                  <a:extLst>
                    <a:ext uri="{9D8B030D-6E8A-4147-A177-3AD203B41FA5}">
                      <a16:colId xmlns:a16="http://schemas.microsoft.com/office/drawing/2014/main" xmlns="" val="20001"/>
                    </a:ext>
                  </a:extLst>
                </a:gridCol>
              </a:tblGrid>
              <a:tr h="5715000">
                <a:tc>
                  <a:txBody>
                    <a:bodyPr/>
                    <a:lstStyle/>
                    <a:p>
                      <a:pPr marL="0" marR="0">
                        <a:lnSpc>
                          <a:spcPct val="115000"/>
                        </a:lnSpc>
                        <a:spcBef>
                          <a:spcPts val="0"/>
                        </a:spcBef>
                        <a:spcAft>
                          <a:spcPts val="0"/>
                        </a:spcAft>
                      </a:pPr>
                      <a:r>
                        <a:rPr lang="en-US" sz="2000" dirty="0">
                          <a:effectLst/>
                          <a:latin typeface="Berlin Sans FB" pitchFamily="34" charset="0"/>
                        </a:rPr>
                        <a:t>	Perspective</a:t>
                      </a:r>
                    </a:p>
                    <a:p>
                      <a:pPr marL="0" marR="0">
                        <a:lnSpc>
                          <a:spcPct val="115000"/>
                        </a:lnSpc>
                        <a:spcBef>
                          <a:spcPts val="0"/>
                        </a:spcBef>
                        <a:spcAft>
                          <a:spcPts val="0"/>
                        </a:spcAft>
                      </a:pPr>
                      <a:endParaRPr lang="en-US" sz="2000" dirty="0" smtClean="0">
                        <a:effectLst/>
                        <a:latin typeface="Berlin Sans FB" pitchFamily="34" charset="0"/>
                      </a:endParaRPr>
                    </a:p>
                    <a:p>
                      <a:pPr marL="0" marR="0">
                        <a:lnSpc>
                          <a:spcPct val="115000"/>
                        </a:lnSpc>
                        <a:spcBef>
                          <a:spcPts val="0"/>
                        </a:spcBef>
                        <a:spcAft>
                          <a:spcPts val="0"/>
                        </a:spcAft>
                      </a:pPr>
                      <a:r>
                        <a:rPr lang="en-US" sz="2000" dirty="0" smtClean="0">
                          <a:effectLst/>
                          <a:latin typeface="Berlin Sans FB" pitchFamily="34" charset="0"/>
                        </a:rPr>
                        <a:t>Psychoanalytic/</a:t>
                      </a:r>
                    </a:p>
                    <a:p>
                      <a:pPr marL="0" marR="0">
                        <a:lnSpc>
                          <a:spcPct val="115000"/>
                        </a:lnSpc>
                        <a:spcBef>
                          <a:spcPts val="0"/>
                        </a:spcBef>
                        <a:spcAft>
                          <a:spcPts val="0"/>
                        </a:spcAft>
                      </a:pPr>
                      <a:r>
                        <a:rPr lang="en-US" sz="2000" dirty="0" smtClean="0">
                          <a:effectLst/>
                          <a:latin typeface="Berlin Sans FB" pitchFamily="34" charset="0"/>
                        </a:rPr>
                        <a:t>          psychodynamic</a:t>
                      </a:r>
                      <a:endParaRPr lang="en-US" sz="2000" dirty="0">
                        <a:effectLst/>
                        <a:latin typeface="Berlin Sans FB" pitchFamily="34" charset="0"/>
                      </a:endParaRPr>
                    </a:p>
                    <a:p>
                      <a:pPr marL="0" marR="0">
                        <a:lnSpc>
                          <a:spcPct val="115000"/>
                        </a:lnSpc>
                        <a:spcBef>
                          <a:spcPts val="0"/>
                        </a:spcBef>
                        <a:spcAft>
                          <a:spcPts val="0"/>
                        </a:spcAft>
                      </a:pPr>
                      <a:r>
                        <a:rPr lang="en-US" sz="2000" dirty="0">
                          <a:effectLst/>
                          <a:latin typeface="Berlin Sans FB" pitchFamily="34" charset="0"/>
                        </a:rPr>
                        <a:t> </a:t>
                      </a:r>
                    </a:p>
                    <a:p>
                      <a:pPr marL="0" marR="0">
                        <a:lnSpc>
                          <a:spcPct val="115000"/>
                        </a:lnSpc>
                        <a:spcBef>
                          <a:spcPts val="0"/>
                        </a:spcBef>
                        <a:spcAft>
                          <a:spcPts val="0"/>
                        </a:spcAft>
                      </a:pPr>
                      <a:r>
                        <a:rPr lang="en-US" sz="2000" dirty="0">
                          <a:effectLst/>
                          <a:latin typeface="Berlin Sans FB" pitchFamily="34" charset="0"/>
                        </a:rPr>
                        <a:t>Humanistic</a:t>
                      </a:r>
                    </a:p>
                    <a:p>
                      <a:pPr marL="0" marR="0">
                        <a:lnSpc>
                          <a:spcPct val="115000"/>
                        </a:lnSpc>
                        <a:spcBef>
                          <a:spcPts val="0"/>
                        </a:spcBef>
                        <a:spcAft>
                          <a:spcPts val="0"/>
                        </a:spcAft>
                      </a:pPr>
                      <a:r>
                        <a:rPr lang="en-US" sz="2000" dirty="0">
                          <a:effectLst/>
                          <a:latin typeface="Berlin Sans FB" pitchFamily="34" charset="0"/>
                        </a:rPr>
                        <a:t> </a:t>
                      </a:r>
                    </a:p>
                    <a:p>
                      <a:pPr marL="0" marR="0">
                        <a:lnSpc>
                          <a:spcPct val="115000"/>
                        </a:lnSpc>
                        <a:spcBef>
                          <a:spcPts val="0"/>
                        </a:spcBef>
                        <a:spcAft>
                          <a:spcPts val="0"/>
                        </a:spcAft>
                      </a:pPr>
                      <a:r>
                        <a:rPr lang="en-US" sz="2000" dirty="0">
                          <a:effectLst/>
                          <a:latin typeface="Berlin Sans FB" pitchFamily="34" charset="0"/>
                        </a:rPr>
                        <a:t> </a:t>
                      </a:r>
                    </a:p>
                    <a:p>
                      <a:pPr marL="0" marR="0">
                        <a:lnSpc>
                          <a:spcPct val="115000"/>
                        </a:lnSpc>
                        <a:spcBef>
                          <a:spcPts val="0"/>
                        </a:spcBef>
                        <a:spcAft>
                          <a:spcPts val="0"/>
                        </a:spcAft>
                      </a:pPr>
                      <a:r>
                        <a:rPr lang="en-US" sz="2000" dirty="0">
                          <a:effectLst/>
                          <a:latin typeface="Berlin Sans FB" pitchFamily="34" charset="0"/>
                        </a:rPr>
                        <a:t>Behavioral</a:t>
                      </a:r>
                    </a:p>
                    <a:p>
                      <a:pPr marL="0" marR="0">
                        <a:lnSpc>
                          <a:spcPct val="115000"/>
                        </a:lnSpc>
                        <a:spcBef>
                          <a:spcPts val="0"/>
                        </a:spcBef>
                        <a:spcAft>
                          <a:spcPts val="0"/>
                        </a:spcAft>
                      </a:pPr>
                      <a:r>
                        <a:rPr lang="en-US" sz="2000" dirty="0">
                          <a:effectLst/>
                          <a:latin typeface="Berlin Sans FB" pitchFamily="34" charset="0"/>
                        </a:rPr>
                        <a:t> </a:t>
                      </a:r>
                    </a:p>
                    <a:p>
                      <a:pPr marL="0" marR="0">
                        <a:lnSpc>
                          <a:spcPct val="115000"/>
                        </a:lnSpc>
                        <a:spcBef>
                          <a:spcPts val="0"/>
                        </a:spcBef>
                        <a:spcAft>
                          <a:spcPts val="0"/>
                        </a:spcAft>
                      </a:pPr>
                      <a:r>
                        <a:rPr lang="en-US" sz="2000" dirty="0">
                          <a:effectLst/>
                          <a:latin typeface="Berlin Sans FB" pitchFamily="34" charset="0"/>
                        </a:rPr>
                        <a:t>Cognitive</a:t>
                      </a:r>
                    </a:p>
                    <a:p>
                      <a:pPr marL="0" marR="0">
                        <a:lnSpc>
                          <a:spcPct val="115000"/>
                        </a:lnSpc>
                        <a:spcBef>
                          <a:spcPts val="0"/>
                        </a:spcBef>
                        <a:spcAft>
                          <a:spcPts val="0"/>
                        </a:spcAft>
                      </a:pPr>
                      <a:r>
                        <a:rPr lang="en-US" sz="2000" dirty="0">
                          <a:effectLst/>
                          <a:latin typeface="Berlin Sans FB" pitchFamily="34" charset="0"/>
                        </a:rPr>
                        <a:t> </a:t>
                      </a:r>
                    </a:p>
                    <a:p>
                      <a:pPr marL="0" marR="0">
                        <a:lnSpc>
                          <a:spcPct val="115000"/>
                        </a:lnSpc>
                        <a:spcBef>
                          <a:spcPts val="0"/>
                        </a:spcBef>
                        <a:spcAft>
                          <a:spcPts val="0"/>
                        </a:spcAft>
                      </a:pPr>
                      <a:r>
                        <a:rPr lang="en-US" sz="2000" dirty="0">
                          <a:effectLst/>
                          <a:latin typeface="Berlin Sans FB" pitchFamily="34" charset="0"/>
                        </a:rPr>
                        <a:t> </a:t>
                      </a:r>
                      <a:r>
                        <a:rPr lang="en-US" sz="2000" dirty="0" smtClean="0">
                          <a:effectLst/>
                          <a:latin typeface="Berlin Sans FB" pitchFamily="34" charset="0"/>
                        </a:rPr>
                        <a:t>Sociocultural</a:t>
                      </a:r>
                      <a:endParaRPr lang="en-US" sz="2000" dirty="0">
                        <a:effectLst/>
                        <a:latin typeface="Berlin Sans FB" pitchFamily="34" charset="0"/>
                      </a:endParaRPr>
                    </a:p>
                    <a:p>
                      <a:pPr marL="0" marR="0">
                        <a:lnSpc>
                          <a:spcPct val="115000"/>
                        </a:lnSpc>
                        <a:spcBef>
                          <a:spcPts val="0"/>
                        </a:spcBef>
                        <a:spcAft>
                          <a:spcPts val="0"/>
                        </a:spcAft>
                      </a:pPr>
                      <a:r>
                        <a:rPr lang="en-US" sz="2000" dirty="0">
                          <a:effectLst/>
                          <a:latin typeface="Berlin Sans FB" pitchFamily="34" charset="0"/>
                        </a:rPr>
                        <a:t> </a:t>
                      </a:r>
                    </a:p>
                    <a:p>
                      <a:pPr marL="0" marR="0">
                        <a:lnSpc>
                          <a:spcPct val="115000"/>
                        </a:lnSpc>
                        <a:spcBef>
                          <a:spcPts val="0"/>
                        </a:spcBef>
                        <a:spcAft>
                          <a:spcPts val="0"/>
                        </a:spcAft>
                      </a:pPr>
                      <a:r>
                        <a:rPr lang="en-US" sz="2000" dirty="0">
                          <a:effectLst/>
                          <a:latin typeface="Berlin Sans FB" pitchFamily="34" charset="0"/>
                        </a:rPr>
                        <a:t>Biomedical</a:t>
                      </a:r>
                    </a:p>
                    <a:p>
                      <a:pPr marL="0" marR="0">
                        <a:lnSpc>
                          <a:spcPct val="115000"/>
                        </a:lnSpc>
                        <a:spcBef>
                          <a:spcPts val="0"/>
                        </a:spcBef>
                        <a:spcAft>
                          <a:spcPts val="0"/>
                        </a:spcAft>
                      </a:pPr>
                      <a:r>
                        <a:rPr lang="en-US" sz="2000" dirty="0">
                          <a:effectLst/>
                          <a:latin typeface="Berlin Sans FB" pitchFamily="34" charset="0"/>
                        </a:rPr>
                        <a:t> </a:t>
                      </a:r>
                      <a:endParaRPr lang="en-US" sz="2000" dirty="0">
                        <a:effectLst/>
                        <a:latin typeface="Berlin Sans FB" pitchFamily="34" charset="0"/>
                        <a:ea typeface="Times New Roman"/>
                        <a:cs typeface="Times New Roman"/>
                      </a:endParaRPr>
                    </a:p>
                  </a:txBody>
                  <a:tcPr marL="68580" marR="68580" marT="0" marB="0"/>
                </a:tc>
                <a:tc>
                  <a:txBody>
                    <a:bodyPr/>
                    <a:lstStyle/>
                    <a:p>
                      <a:pPr marL="115570" marR="0">
                        <a:lnSpc>
                          <a:spcPct val="115000"/>
                        </a:lnSpc>
                        <a:spcBef>
                          <a:spcPts val="0"/>
                        </a:spcBef>
                        <a:spcAft>
                          <a:spcPts val="0"/>
                        </a:spcAft>
                      </a:pPr>
                      <a:r>
                        <a:rPr lang="en-US" sz="2000" dirty="0">
                          <a:effectLst/>
                          <a:latin typeface="Berlin Sans FB" pitchFamily="34" charset="0"/>
                        </a:rPr>
                        <a:t>	Cause of disorder</a:t>
                      </a:r>
                    </a:p>
                    <a:p>
                      <a:pPr marL="115570" marR="0">
                        <a:lnSpc>
                          <a:spcPct val="115000"/>
                        </a:lnSpc>
                        <a:spcBef>
                          <a:spcPts val="0"/>
                        </a:spcBef>
                        <a:spcAft>
                          <a:spcPts val="0"/>
                        </a:spcAft>
                      </a:pPr>
                      <a:endParaRPr lang="en-US" sz="2000" dirty="0" smtClean="0">
                        <a:effectLst/>
                        <a:latin typeface="Berlin Sans FB" pitchFamily="34" charset="0"/>
                      </a:endParaRPr>
                    </a:p>
                    <a:p>
                      <a:pPr marL="115570" marR="0">
                        <a:lnSpc>
                          <a:spcPct val="115000"/>
                        </a:lnSpc>
                        <a:spcBef>
                          <a:spcPts val="0"/>
                        </a:spcBef>
                        <a:spcAft>
                          <a:spcPts val="0"/>
                        </a:spcAft>
                      </a:pPr>
                      <a:r>
                        <a:rPr lang="en-US" sz="2000" dirty="0" smtClean="0">
                          <a:effectLst/>
                          <a:latin typeface="Berlin Sans FB" pitchFamily="34" charset="0"/>
                        </a:rPr>
                        <a:t>Internal</a:t>
                      </a:r>
                      <a:r>
                        <a:rPr lang="en-US" sz="2000" dirty="0">
                          <a:effectLst/>
                          <a:latin typeface="Berlin Sans FB" pitchFamily="34" charset="0"/>
                        </a:rPr>
                        <a:t>, unconscious </a:t>
                      </a:r>
                      <a:r>
                        <a:rPr lang="en-US" sz="2000" dirty="0" smtClean="0">
                          <a:effectLst/>
                          <a:latin typeface="Berlin Sans FB" pitchFamily="34" charset="0"/>
                        </a:rPr>
                        <a:t>conflicts</a:t>
                      </a:r>
                    </a:p>
                    <a:p>
                      <a:pPr marL="115570" marR="0">
                        <a:lnSpc>
                          <a:spcPct val="115000"/>
                        </a:lnSpc>
                        <a:spcBef>
                          <a:spcPts val="0"/>
                        </a:spcBef>
                        <a:spcAft>
                          <a:spcPts val="0"/>
                        </a:spcAft>
                      </a:pPr>
                      <a:endParaRPr lang="en-US" sz="2000" dirty="0">
                        <a:effectLst/>
                        <a:latin typeface="Berlin Sans FB" pitchFamily="34" charset="0"/>
                      </a:endParaRPr>
                    </a:p>
                    <a:p>
                      <a:pPr marL="115570" marR="0">
                        <a:lnSpc>
                          <a:spcPct val="115000"/>
                        </a:lnSpc>
                        <a:spcBef>
                          <a:spcPts val="0"/>
                        </a:spcBef>
                        <a:spcAft>
                          <a:spcPts val="0"/>
                        </a:spcAft>
                      </a:pPr>
                      <a:endParaRPr lang="en-US" sz="2000" dirty="0" smtClean="0">
                        <a:effectLst/>
                        <a:latin typeface="Berlin Sans FB" pitchFamily="34" charset="0"/>
                      </a:endParaRPr>
                    </a:p>
                    <a:p>
                      <a:pPr marL="115570" marR="0">
                        <a:lnSpc>
                          <a:spcPct val="115000"/>
                        </a:lnSpc>
                        <a:spcBef>
                          <a:spcPts val="0"/>
                        </a:spcBef>
                        <a:spcAft>
                          <a:spcPts val="0"/>
                        </a:spcAft>
                      </a:pPr>
                      <a:r>
                        <a:rPr lang="en-US" sz="2000" dirty="0" smtClean="0">
                          <a:effectLst/>
                          <a:latin typeface="Berlin Sans FB" pitchFamily="34" charset="0"/>
                        </a:rPr>
                        <a:t>Failure </a:t>
                      </a:r>
                      <a:r>
                        <a:rPr lang="en-US" sz="2000" dirty="0">
                          <a:effectLst/>
                          <a:latin typeface="Berlin Sans FB" pitchFamily="34" charset="0"/>
                        </a:rPr>
                        <a:t>to strive toward one’s potential or being out of touch with one’s </a:t>
                      </a:r>
                      <a:r>
                        <a:rPr lang="en-US" sz="2000" dirty="0" smtClean="0">
                          <a:effectLst/>
                          <a:latin typeface="Berlin Sans FB" pitchFamily="34" charset="0"/>
                        </a:rPr>
                        <a:t>feelings</a:t>
                      </a:r>
                      <a:endParaRPr lang="en-US" sz="2000" dirty="0">
                        <a:effectLst/>
                        <a:latin typeface="Berlin Sans FB" pitchFamily="34" charset="0"/>
                      </a:endParaRPr>
                    </a:p>
                    <a:p>
                      <a:pPr marL="115570" marR="0">
                        <a:lnSpc>
                          <a:spcPct val="115000"/>
                        </a:lnSpc>
                        <a:spcBef>
                          <a:spcPts val="0"/>
                        </a:spcBef>
                        <a:spcAft>
                          <a:spcPts val="0"/>
                        </a:spcAft>
                      </a:pPr>
                      <a:endParaRPr lang="en-US" sz="2000" dirty="0" smtClean="0">
                        <a:effectLst/>
                        <a:latin typeface="Berlin Sans FB" pitchFamily="34" charset="0"/>
                      </a:endParaRPr>
                    </a:p>
                    <a:p>
                      <a:pPr marL="115570" marR="0">
                        <a:lnSpc>
                          <a:spcPct val="115000"/>
                        </a:lnSpc>
                        <a:spcBef>
                          <a:spcPts val="0"/>
                        </a:spcBef>
                        <a:spcAft>
                          <a:spcPts val="0"/>
                        </a:spcAft>
                      </a:pPr>
                      <a:r>
                        <a:rPr lang="en-US" sz="2000" dirty="0" smtClean="0">
                          <a:effectLst/>
                          <a:latin typeface="Berlin Sans FB" pitchFamily="34" charset="0"/>
                        </a:rPr>
                        <a:t>Reinforcement </a:t>
                      </a:r>
                      <a:r>
                        <a:rPr lang="en-US" sz="2000" dirty="0">
                          <a:effectLst/>
                          <a:latin typeface="Berlin Sans FB" pitchFamily="34" charset="0"/>
                        </a:rPr>
                        <a:t>history, the environment</a:t>
                      </a:r>
                    </a:p>
                    <a:p>
                      <a:pPr marL="115570" marR="0">
                        <a:lnSpc>
                          <a:spcPct val="115000"/>
                        </a:lnSpc>
                        <a:spcBef>
                          <a:spcPts val="0"/>
                        </a:spcBef>
                        <a:spcAft>
                          <a:spcPts val="0"/>
                        </a:spcAft>
                      </a:pPr>
                      <a:endParaRPr lang="en-US" sz="2000" dirty="0" smtClean="0">
                        <a:effectLst/>
                        <a:latin typeface="Berlin Sans FB" pitchFamily="34" charset="0"/>
                      </a:endParaRPr>
                    </a:p>
                    <a:p>
                      <a:pPr marL="115570" marR="0">
                        <a:lnSpc>
                          <a:spcPct val="115000"/>
                        </a:lnSpc>
                        <a:spcBef>
                          <a:spcPts val="0"/>
                        </a:spcBef>
                        <a:spcAft>
                          <a:spcPts val="0"/>
                        </a:spcAft>
                      </a:pPr>
                      <a:r>
                        <a:rPr lang="en-US" sz="2000" dirty="0" smtClean="0">
                          <a:effectLst/>
                          <a:latin typeface="Berlin Sans FB" pitchFamily="34" charset="0"/>
                        </a:rPr>
                        <a:t>Irrational</a:t>
                      </a:r>
                      <a:r>
                        <a:rPr lang="en-US" sz="2000" dirty="0">
                          <a:effectLst/>
                          <a:latin typeface="Berlin Sans FB" pitchFamily="34" charset="0"/>
                        </a:rPr>
                        <a:t>, dysfunctional thoughts or </a:t>
                      </a:r>
                      <a:r>
                        <a:rPr lang="en-US" sz="2000" dirty="0" smtClean="0">
                          <a:effectLst/>
                          <a:latin typeface="Berlin Sans FB" pitchFamily="34" charset="0"/>
                        </a:rPr>
                        <a:t> </a:t>
                      </a:r>
                    </a:p>
                    <a:p>
                      <a:pPr marL="115570" marR="0">
                        <a:lnSpc>
                          <a:spcPct val="115000"/>
                        </a:lnSpc>
                        <a:spcBef>
                          <a:spcPts val="0"/>
                        </a:spcBef>
                        <a:spcAft>
                          <a:spcPts val="0"/>
                        </a:spcAft>
                      </a:pPr>
                      <a:r>
                        <a:rPr lang="en-US" sz="2000" dirty="0" smtClean="0">
                          <a:effectLst/>
                          <a:latin typeface="Berlin Sans FB" pitchFamily="34" charset="0"/>
                        </a:rPr>
                        <a:t>                        ways </a:t>
                      </a:r>
                      <a:r>
                        <a:rPr lang="en-US" sz="2000" dirty="0">
                          <a:effectLst/>
                          <a:latin typeface="Berlin Sans FB" pitchFamily="34" charset="0"/>
                        </a:rPr>
                        <a:t>of thinking</a:t>
                      </a:r>
                    </a:p>
                    <a:p>
                      <a:pPr marL="115570" marR="0">
                        <a:lnSpc>
                          <a:spcPct val="115000"/>
                        </a:lnSpc>
                        <a:spcBef>
                          <a:spcPts val="0"/>
                        </a:spcBef>
                        <a:spcAft>
                          <a:spcPts val="0"/>
                        </a:spcAft>
                      </a:pPr>
                      <a:r>
                        <a:rPr lang="en-US" sz="2000" dirty="0" smtClean="0">
                          <a:effectLst/>
                          <a:latin typeface="Berlin Sans FB" pitchFamily="34" charset="0"/>
                        </a:rPr>
                        <a:t>Dysfunctional society</a:t>
                      </a:r>
                    </a:p>
                    <a:p>
                      <a:pPr marL="153670" marR="0">
                        <a:lnSpc>
                          <a:spcPct val="115000"/>
                        </a:lnSpc>
                        <a:spcBef>
                          <a:spcPts val="0"/>
                        </a:spcBef>
                        <a:spcAft>
                          <a:spcPts val="0"/>
                        </a:spcAft>
                      </a:pPr>
                      <a:endParaRPr lang="en-US" sz="2000" dirty="0" smtClean="0">
                        <a:effectLst/>
                        <a:latin typeface="Berlin Sans FB" pitchFamily="34" charset="0"/>
                      </a:endParaRPr>
                    </a:p>
                    <a:p>
                      <a:pPr marL="153670" marR="0">
                        <a:lnSpc>
                          <a:spcPct val="115000"/>
                        </a:lnSpc>
                        <a:spcBef>
                          <a:spcPts val="0"/>
                        </a:spcBef>
                        <a:spcAft>
                          <a:spcPts val="0"/>
                        </a:spcAft>
                      </a:pPr>
                      <a:r>
                        <a:rPr lang="en-US" sz="2000" dirty="0" smtClean="0">
                          <a:effectLst/>
                          <a:latin typeface="Berlin Sans FB" pitchFamily="34" charset="0"/>
                        </a:rPr>
                        <a:t>Organic </a:t>
                      </a:r>
                      <a:r>
                        <a:rPr lang="en-US" sz="2000" dirty="0">
                          <a:effectLst/>
                          <a:latin typeface="Berlin Sans FB" pitchFamily="34" charset="0"/>
                        </a:rPr>
                        <a:t>problems, biochemical imbalances genetic predispositions</a:t>
                      </a:r>
                      <a:endParaRPr lang="en-US" sz="2000" dirty="0">
                        <a:effectLst/>
                        <a:latin typeface="Berlin Sans FB" pitchFamily="34" charset="0"/>
                        <a:ea typeface="Times New Roman"/>
                        <a:cs typeface="Times New Roman"/>
                      </a:endParaRPr>
                    </a:p>
                  </a:txBody>
                  <a:tcPr marL="68580" marR="68580" marT="0" marB="0"/>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AP info…</a:t>
            </a:r>
            <a:endParaRPr lang="en-US" dirty="0"/>
          </a:p>
        </p:txBody>
      </p:sp>
      <p:sp>
        <p:nvSpPr>
          <p:cNvPr id="3" name="Content Placeholder 2"/>
          <p:cNvSpPr>
            <a:spLocks noGrp="1"/>
          </p:cNvSpPr>
          <p:nvPr>
            <p:ph idx="1"/>
          </p:nvPr>
        </p:nvSpPr>
        <p:spPr/>
        <p:txBody>
          <a:bodyPr/>
          <a:lstStyle/>
          <a:p>
            <a:r>
              <a:rPr lang="en-US" dirty="0" smtClean="0"/>
              <a:t>Medical Model (</a:t>
            </a:r>
            <a:r>
              <a:rPr lang="en-US" dirty="0" err="1" smtClean="0"/>
              <a:t>Pinel</a:t>
            </a:r>
            <a:r>
              <a:rPr lang="en-US" dirty="0" smtClean="0"/>
              <a:t>)</a:t>
            </a:r>
          </a:p>
          <a:p>
            <a:r>
              <a:rPr lang="en-US" dirty="0" smtClean="0"/>
              <a:t>Somatoform (conversion, hypochondriasis, body </a:t>
            </a:r>
            <a:r>
              <a:rPr lang="en-US" dirty="0" err="1" smtClean="0"/>
              <a:t>dysmorphic</a:t>
            </a:r>
            <a:r>
              <a:rPr lang="en-US" dirty="0" smtClean="0"/>
              <a:t>)</a:t>
            </a:r>
          </a:p>
          <a:p>
            <a:r>
              <a:rPr lang="en-US" dirty="0" smtClean="0"/>
              <a:t>Personality (anti-social, narcissistic, histrionic,   borderline, paranoid)</a:t>
            </a:r>
          </a:p>
          <a:p>
            <a:r>
              <a:rPr lang="en-US" dirty="0" smtClean="0"/>
              <a:t>Anxiety (GAD, phobias, panic, PTSD, OCD)</a:t>
            </a:r>
          </a:p>
          <a:p>
            <a:pPr lvl="1"/>
            <a:r>
              <a:rPr lang="en-US" dirty="0" smtClean="0"/>
              <a:t>Not enough GABA to control CNS</a:t>
            </a:r>
          </a:p>
          <a:p>
            <a:pPr marL="457200" lvl="1" indent="0">
              <a:buNone/>
            </a:pPr>
            <a:endParaRPr lang="en-US" dirty="0" smtClean="0"/>
          </a:p>
          <a:p>
            <a:endParaRPr lang="en-US" dirty="0"/>
          </a:p>
        </p:txBody>
      </p:sp>
    </p:spTree>
    <p:extLst>
      <p:ext uri="{BB962C8B-B14F-4D97-AF65-F5344CB8AC3E}">
        <p14:creationId xmlns:p14="http://schemas.microsoft.com/office/powerpoint/2010/main" val="29752332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And more AP info.</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smtClean="0"/>
              <a:t>Developmental (autism, ADHD, Tourette’s, conduct, mental retardation)</a:t>
            </a:r>
          </a:p>
          <a:p>
            <a:r>
              <a:rPr lang="en-US" dirty="0" smtClean="0"/>
              <a:t>Schizophrenia (paranoid, catatonic, disorganized, undifferentiated, residual,)</a:t>
            </a:r>
          </a:p>
          <a:p>
            <a:pPr lvl="1"/>
            <a:r>
              <a:rPr lang="en-US" dirty="0" smtClean="0"/>
              <a:t>Too high levels of dopamine</a:t>
            </a:r>
          </a:p>
          <a:p>
            <a:r>
              <a:rPr lang="en-US" dirty="0" smtClean="0"/>
              <a:t>Dissociative disorder (D. amnesia, D. fugue, </a:t>
            </a:r>
          </a:p>
          <a:p>
            <a:pPr marL="0" indent="0">
              <a:buNone/>
            </a:pPr>
            <a:r>
              <a:rPr lang="en-US" dirty="0"/>
              <a:t>	</a:t>
            </a:r>
            <a:r>
              <a:rPr lang="en-US" dirty="0" smtClean="0"/>
              <a:t>D. identity disorder (MPD)</a:t>
            </a:r>
          </a:p>
          <a:p>
            <a:r>
              <a:rPr lang="en-US" dirty="0" smtClean="0"/>
              <a:t>Mood/Affective disorder (major depressive, bipolar, SAD)</a:t>
            </a:r>
          </a:p>
          <a:p>
            <a:pPr lvl="1"/>
            <a:r>
              <a:rPr lang="en-US" dirty="0" smtClean="0"/>
              <a:t>Lower levels of serotonin (need SSRI)</a:t>
            </a:r>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2677413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Medical Perspective</a:t>
            </a:r>
          </a:p>
        </p:txBody>
      </p:sp>
      <p:sp>
        <p:nvSpPr>
          <p:cNvPr id="24579" name="Rectangle 3"/>
          <p:cNvSpPr>
            <a:spLocks noGrp="1" noChangeArrowheads="1"/>
          </p:cNvSpPr>
          <p:nvPr>
            <p:ph type="body" sz="half" idx="1"/>
          </p:nvPr>
        </p:nvSpPr>
        <p:spPr>
          <a:xfrm>
            <a:off x="519113" y="1600200"/>
            <a:ext cx="8077200" cy="14478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Philippe </a:t>
            </a:r>
            <a:r>
              <a:rPr lang="en-US" sz="2800" dirty="0" err="1" smtClean="0">
                <a:solidFill>
                  <a:schemeClr val="tx2"/>
                </a:solidFill>
                <a:latin typeface="Berlin Sans FB" pitchFamily="34" charset="0"/>
              </a:rPr>
              <a:t>Pinel</a:t>
            </a:r>
            <a:r>
              <a:rPr lang="en-US" sz="2800" dirty="0" smtClean="0">
                <a:solidFill>
                  <a:schemeClr val="tx2"/>
                </a:solidFill>
                <a:latin typeface="Berlin Sans FB" pitchFamily="34" charset="0"/>
              </a:rPr>
              <a:t> (1745-1826) from France, insisted that madness was not due to demonic possession but an ailment of the mind. (Psychopathology)</a:t>
            </a:r>
          </a:p>
        </p:txBody>
      </p:sp>
      <p:pic>
        <p:nvPicPr>
          <p:cNvPr id="24580" name="Picture 4" descr="MyersPsy8e_16UN0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71750" y="3048000"/>
            <a:ext cx="3976688" cy="311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3111500" y="6248400"/>
            <a:ext cx="27510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latin typeface="Berlin Sans FB" pitchFamily="34" charset="0"/>
              </a:rPr>
              <a:t>Dance in the madhouse.</a:t>
            </a:r>
          </a:p>
        </p:txBody>
      </p:sp>
      <p:sp>
        <p:nvSpPr>
          <p:cNvPr id="24582" name="Text Box 6"/>
          <p:cNvSpPr txBox="1">
            <a:spLocks noChangeArrowheads="1"/>
          </p:cNvSpPr>
          <p:nvPr/>
        </p:nvSpPr>
        <p:spPr bwMode="auto">
          <a:xfrm rot="5400000">
            <a:off x="5139532" y="4648994"/>
            <a:ext cx="30146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dirty="0">
                <a:latin typeface="Berlin Sans FB" pitchFamily="34" charset="0"/>
              </a:rPr>
              <a:t>George Wesley Bellows, </a:t>
            </a:r>
            <a:r>
              <a:rPr lang="en-US" sz="600" i="1" dirty="0">
                <a:latin typeface="Berlin Sans FB" pitchFamily="34" charset="0"/>
              </a:rPr>
              <a:t>Dancer in a Madhouse</a:t>
            </a:r>
            <a:r>
              <a:rPr lang="en-US" sz="600" dirty="0">
                <a:latin typeface="Berlin Sans FB" pitchFamily="34" charset="0"/>
              </a:rPr>
              <a:t>, 1907. © 1997 The Art Institute of Chicago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dirty="0" smtClean="0">
                <a:latin typeface="Berlin Sans FB" pitchFamily="34" charset="0"/>
              </a:rPr>
              <a:t>The Medical Model</a:t>
            </a:r>
          </a:p>
        </p:txBody>
      </p:sp>
      <p:sp>
        <p:nvSpPr>
          <p:cNvPr id="26627" name="Rectangle 3"/>
          <p:cNvSpPr>
            <a:spLocks noGrp="1" noChangeArrowheads="1"/>
          </p:cNvSpPr>
          <p:nvPr>
            <p:ph type="body" idx="1"/>
          </p:nvPr>
        </p:nvSpPr>
        <p:spPr>
          <a:xfrm>
            <a:off x="457200" y="1600200"/>
            <a:ext cx="8001000" cy="4525963"/>
          </a:xfrm>
        </p:spPr>
        <p:txBody>
          <a:bodyPr/>
          <a:lstStyle/>
          <a:p>
            <a:pPr eaLnBrk="1" hangingPunct="1">
              <a:lnSpc>
                <a:spcPct val="90000"/>
              </a:lnSpc>
            </a:pPr>
            <a:r>
              <a:rPr lang="en-US" altLang="en-US" sz="3600" dirty="0" smtClean="0">
                <a:latin typeface="Berlin Sans FB" pitchFamily="34" charset="0"/>
              </a:rPr>
              <a:t>Concept that mental illnesses have physical causes that can be diagnosed, treated, and in most cases, cured.</a:t>
            </a:r>
          </a:p>
          <a:p>
            <a:pPr eaLnBrk="1" hangingPunct="1">
              <a:lnSpc>
                <a:spcPct val="90000"/>
              </a:lnSpc>
            </a:pPr>
            <a:r>
              <a:rPr lang="en-US" altLang="en-US" sz="3600" dirty="0" smtClean="0">
                <a:latin typeface="Berlin Sans FB" pitchFamily="34" charset="0"/>
              </a:rPr>
              <a:t>Psychological disorders can be diagnosed based on their symptoms and treated or cured through therapy.</a:t>
            </a:r>
          </a:p>
          <a:p>
            <a:pPr eaLnBrk="1" hangingPunct="1">
              <a:lnSpc>
                <a:spcPct val="90000"/>
              </a:lnSpc>
            </a:pPr>
            <a:r>
              <a:rPr lang="en-US" altLang="en-US" sz="3600" dirty="0" smtClean="0">
                <a:latin typeface="Berlin Sans FB" pitchFamily="34" charset="0"/>
              </a:rPr>
              <a:t>Psychological disorders are similar to a physical illness.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Medical Model</a:t>
            </a:r>
          </a:p>
        </p:txBody>
      </p:sp>
      <p:sp>
        <p:nvSpPr>
          <p:cNvPr id="25603" name="Rectangle 3"/>
          <p:cNvSpPr>
            <a:spLocks noGrp="1" noChangeArrowheads="1"/>
          </p:cNvSpPr>
          <p:nvPr>
            <p:ph type="body" sz="half" idx="1"/>
          </p:nvPr>
        </p:nvSpPr>
        <p:spPr>
          <a:xfrm>
            <a:off x="519113" y="1600200"/>
            <a:ext cx="8077200" cy="15240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When physicians discovered that syphilis led to mental disorders, the </a:t>
            </a:r>
            <a:r>
              <a:rPr lang="en-US" sz="2800" dirty="0" smtClean="0">
                <a:solidFill>
                  <a:srgbClr val="FFFF00"/>
                </a:solidFill>
                <a:latin typeface="Berlin Sans FB" pitchFamily="34" charset="0"/>
              </a:rPr>
              <a:t>medical model </a:t>
            </a:r>
            <a:r>
              <a:rPr lang="en-US" sz="2800" dirty="0" smtClean="0">
                <a:solidFill>
                  <a:schemeClr val="tx2"/>
                </a:solidFill>
                <a:latin typeface="Berlin Sans FB" pitchFamily="34" charset="0"/>
              </a:rPr>
              <a:t>started looking at physical causes of these disorders.</a:t>
            </a:r>
          </a:p>
        </p:txBody>
      </p:sp>
      <p:sp>
        <p:nvSpPr>
          <p:cNvPr id="25604" name="Rectangle 4"/>
          <p:cNvSpPr>
            <a:spLocks noChangeArrowheads="1"/>
          </p:cNvSpPr>
          <p:nvPr/>
        </p:nvSpPr>
        <p:spPr bwMode="auto">
          <a:xfrm>
            <a:off x="962025" y="3429000"/>
            <a:ext cx="7177088"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10000"/>
              </a:spcBef>
              <a:spcAft>
                <a:spcPct val="10000"/>
              </a:spcAft>
              <a:buFontTx/>
              <a:buAutoNum type="arabicPeriod"/>
            </a:pPr>
            <a:r>
              <a:rPr lang="en-US" sz="2400" dirty="0">
                <a:solidFill>
                  <a:srgbClr val="FFFF00"/>
                </a:solidFill>
                <a:latin typeface="Berlin Sans FB" pitchFamily="34" charset="0"/>
              </a:rPr>
              <a:t>Etiology:</a:t>
            </a:r>
            <a:r>
              <a:rPr lang="en-US" sz="2400" dirty="0">
                <a:solidFill>
                  <a:schemeClr val="bg1"/>
                </a:solidFill>
                <a:latin typeface="Berlin Sans FB" pitchFamily="34" charset="0"/>
              </a:rPr>
              <a:t> </a:t>
            </a:r>
            <a:r>
              <a:rPr lang="en-US" sz="2400" dirty="0">
                <a:solidFill>
                  <a:schemeClr val="tx2"/>
                </a:solidFill>
                <a:latin typeface="Berlin Sans FB" pitchFamily="34" charset="0"/>
              </a:rPr>
              <a:t>Causation and development of the disorder.</a:t>
            </a:r>
            <a:endParaRPr lang="en-US" sz="2400" dirty="0">
              <a:solidFill>
                <a:srgbClr val="0000FF"/>
              </a:solidFill>
              <a:latin typeface="Berlin Sans FB" pitchFamily="34" charset="0"/>
            </a:endParaRPr>
          </a:p>
          <a:p>
            <a:pPr marL="609600" indent="-609600">
              <a:spcBef>
                <a:spcPct val="10000"/>
              </a:spcBef>
              <a:spcAft>
                <a:spcPct val="10000"/>
              </a:spcAft>
              <a:buFontTx/>
              <a:buAutoNum type="arabicPeriod"/>
            </a:pPr>
            <a:r>
              <a:rPr lang="en-US" sz="2400" dirty="0">
                <a:solidFill>
                  <a:srgbClr val="FFFF00"/>
                </a:solidFill>
                <a:latin typeface="Berlin Sans FB" pitchFamily="34" charset="0"/>
              </a:rPr>
              <a:t>Diagnosis:</a:t>
            </a:r>
            <a:r>
              <a:rPr lang="en-US" sz="2400" dirty="0">
                <a:solidFill>
                  <a:schemeClr val="bg1"/>
                </a:solidFill>
                <a:latin typeface="Berlin Sans FB" pitchFamily="34" charset="0"/>
              </a:rPr>
              <a:t> </a:t>
            </a:r>
            <a:r>
              <a:rPr lang="en-US" sz="2400" dirty="0">
                <a:solidFill>
                  <a:schemeClr val="tx2"/>
                </a:solidFill>
                <a:latin typeface="Berlin Sans FB" pitchFamily="34" charset="0"/>
              </a:rPr>
              <a:t>Identifying (symptoms) and distinguishing one disease from another.</a:t>
            </a:r>
            <a:endParaRPr lang="en-US" sz="2400" dirty="0">
              <a:solidFill>
                <a:srgbClr val="0000FF"/>
              </a:solidFill>
              <a:latin typeface="Berlin Sans FB" pitchFamily="34" charset="0"/>
            </a:endParaRPr>
          </a:p>
          <a:p>
            <a:pPr marL="609600" indent="-609600">
              <a:spcBef>
                <a:spcPct val="10000"/>
              </a:spcBef>
              <a:spcAft>
                <a:spcPct val="10000"/>
              </a:spcAft>
              <a:buFontTx/>
              <a:buAutoNum type="arabicPeriod"/>
            </a:pPr>
            <a:r>
              <a:rPr lang="en-US" sz="2400" dirty="0">
                <a:solidFill>
                  <a:srgbClr val="FFFF00"/>
                </a:solidFill>
                <a:latin typeface="Berlin Sans FB" pitchFamily="34" charset="0"/>
              </a:rPr>
              <a:t>Treatment:</a:t>
            </a:r>
            <a:r>
              <a:rPr lang="en-US" sz="2400" dirty="0">
                <a:solidFill>
                  <a:schemeClr val="bg1"/>
                </a:solidFill>
                <a:latin typeface="Berlin Sans FB" pitchFamily="34" charset="0"/>
              </a:rPr>
              <a:t> </a:t>
            </a:r>
            <a:r>
              <a:rPr lang="en-US" sz="2400" dirty="0">
                <a:solidFill>
                  <a:schemeClr val="tx2"/>
                </a:solidFill>
                <a:latin typeface="Berlin Sans FB" pitchFamily="34" charset="0"/>
              </a:rPr>
              <a:t>Treating a disorder in a psychiatric hospital.</a:t>
            </a:r>
          </a:p>
          <a:p>
            <a:pPr marL="609600" indent="-609600">
              <a:spcBef>
                <a:spcPct val="10000"/>
              </a:spcBef>
              <a:spcAft>
                <a:spcPct val="10000"/>
              </a:spcAft>
              <a:buFontTx/>
              <a:buAutoNum type="arabicPeriod"/>
            </a:pPr>
            <a:r>
              <a:rPr lang="en-US" sz="2400" dirty="0">
                <a:solidFill>
                  <a:srgbClr val="FFFF00"/>
                </a:solidFill>
                <a:latin typeface="Berlin Sans FB" pitchFamily="34" charset="0"/>
              </a:rPr>
              <a:t>Prognosis:</a:t>
            </a:r>
            <a:r>
              <a:rPr lang="en-US" sz="2400" dirty="0">
                <a:solidFill>
                  <a:schemeClr val="tx2"/>
                </a:solidFill>
                <a:latin typeface="Berlin Sans FB" pitchFamily="34" charset="0"/>
              </a:rPr>
              <a:t> Forecast about the disorder.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76225"/>
            <a:ext cx="7772400" cy="1143000"/>
          </a:xfrm>
        </p:spPr>
        <p:txBody>
          <a:bodyPr/>
          <a:lstStyle/>
          <a:p>
            <a:pPr eaLnBrk="1" hangingPunct="1"/>
            <a:r>
              <a:rPr lang="en-US" sz="4000" dirty="0" err="1" smtClean="0">
                <a:latin typeface="Berlin Sans FB" pitchFamily="34" charset="0"/>
              </a:rPr>
              <a:t>Biopsychosocial</a:t>
            </a:r>
            <a:r>
              <a:rPr lang="en-US" sz="4000" dirty="0" smtClean="0">
                <a:latin typeface="Berlin Sans FB" pitchFamily="34" charset="0"/>
              </a:rPr>
              <a:t> Perspective</a:t>
            </a:r>
          </a:p>
        </p:txBody>
      </p:sp>
      <p:pic>
        <p:nvPicPr>
          <p:cNvPr id="27651" name="Picture 3" descr="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19275" y="3152775"/>
            <a:ext cx="5473700" cy="354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Rectangle 4"/>
          <p:cNvSpPr>
            <a:spLocks noGrp="1" noChangeArrowheads="1"/>
          </p:cNvSpPr>
          <p:nvPr>
            <p:ph type="body" idx="1"/>
          </p:nvPr>
        </p:nvSpPr>
        <p:spPr>
          <a:xfrm>
            <a:off x="685800" y="1652588"/>
            <a:ext cx="7772400" cy="1395412"/>
          </a:xfrm>
          <a:noFill/>
        </p:spPr>
        <p:txBody>
          <a:bodyPr/>
          <a:lstStyle/>
          <a:p>
            <a:pPr marL="0" indent="0" algn="ctr" eaLnBrk="1" hangingPunct="1">
              <a:buFontTx/>
              <a:buNone/>
            </a:pPr>
            <a:r>
              <a:rPr lang="en-US" altLang="en-US" sz="2800" dirty="0" smtClean="0">
                <a:latin typeface="Berlin Sans FB" pitchFamily="34" charset="0"/>
              </a:rPr>
              <a:t>Assumes that biological, socio-cultural, and psychological factors combine and interact to produce psychological disorders.</a:t>
            </a:r>
            <a:endParaRPr lang="en-US" sz="2800" dirty="0" smtClean="0">
              <a:latin typeface="Berlin Sans FB"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Causes of Abnormal Behavior</a:t>
            </a:r>
            <a:br>
              <a:rPr lang="en-US" dirty="0" smtClean="0"/>
            </a:br>
            <a:r>
              <a:rPr lang="en-US" dirty="0"/>
              <a:t> </a:t>
            </a:r>
            <a:r>
              <a:rPr lang="en-US" dirty="0" smtClean="0"/>
              <a:t> Different Perspectives:</a:t>
            </a:r>
            <a:endParaRPr lang="en-US" dirty="0"/>
          </a:p>
        </p:txBody>
      </p:sp>
      <p:sp>
        <p:nvSpPr>
          <p:cNvPr id="3" name="Content Placeholder 2"/>
          <p:cNvSpPr>
            <a:spLocks noGrp="1"/>
          </p:cNvSpPr>
          <p:nvPr>
            <p:ph idx="1"/>
          </p:nvPr>
        </p:nvSpPr>
        <p:spPr>
          <a:xfrm>
            <a:off x="152400" y="1600200"/>
            <a:ext cx="8763000" cy="5105400"/>
          </a:xfrm>
        </p:spPr>
        <p:txBody>
          <a:bodyPr>
            <a:normAutofit fontScale="85000" lnSpcReduction="10000"/>
          </a:bodyPr>
          <a:lstStyle/>
          <a:p>
            <a:r>
              <a:rPr lang="en-US" b="1" u="sng" dirty="0" smtClean="0"/>
              <a:t>Behavior:  </a:t>
            </a:r>
            <a:r>
              <a:rPr lang="en-US" dirty="0" smtClean="0"/>
              <a:t>maladaptive responses learned through reinforcement of the wrong kinds of behaviors.</a:t>
            </a:r>
          </a:p>
          <a:p>
            <a:r>
              <a:rPr lang="en-US" b="1" u="sng" dirty="0" smtClean="0"/>
              <a:t>Psychoanalytic:  </a:t>
            </a:r>
            <a:r>
              <a:rPr lang="en-US" dirty="0" smtClean="0"/>
              <a:t>results from internal conflicts in the unconscious stemming from early childhood traumas.</a:t>
            </a:r>
          </a:p>
          <a:p>
            <a:r>
              <a:rPr lang="en-US" b="1" u="sng" dirty="0" smtClean="0"/>
              <a:t>Humanist: </a:t>
            </a:r>
            <a:r>
              <a:rPr lang="en-US" dirty="0" smtClean="0"/>
              <a:t>results from conditions society places on the individual</a:t>
            </a:r>
          </a:p>
          <a:p>
            <a:r>
              <a:rPr lang="en-US" b="1" u="sng" dirty="0" smtClean="0"/>
              <a:t>Evolutionary:  </a:t>
            </a:r>
            <a:r>
              <a:rPr lang="en-US" dirty="0" smtClean="0"/>
              <a:t>harmful evolutionary dysfunctions that occur when evolved psychological mechanisms do not perform their naturally selected functions effectively</a:t>
            </a:r>
          </a:p>
          <a:p>
            <a:r>
              <a:rPr lang="en-US" b="1" u="sng" dirty="0" smtClean="0"/>
              <a:t>Biological</a:t>
            </a:r>
            <a:r>
              <a:rPr lang="en-US" dirty="0" smtClean="0"/>
              <a:t>:  neurochemical or hormonal imbalances, genetic predispositions, damage to brain.</a:t>
            </a:r>
          </a:p>
          <a:p>
            <a:r>
              <a:rPr lang="en-US" b="1" u="sng" dirty="0" smtClean="0"/>
              <a:t>Cognitive:  </a:t>
            </a:r>
            <a:r>
              <a:rPr lang="en-US" dirty="0" smtClean="0"/>
              <a:t>irrational and illogical perceptions</a:t>
            </a:r>
          </a:p>
          <a:p>
            <a:endParaRPr lang="en-US" dirty="0" smtClean="0"/>
          </a:p>
          <a:p>
            <a:endParaRPr lang="en-US" dirty="0"/>
          </a:p>
        </p:txBody>
      </p:sp>
    </p:spTree>
    <p:extLst>
      <p:ext uri="{BB962C8B-B14F-4D97-AF65-F5344CB8AC3E}">
        <p14:creationId xmlns:p14="http://schemas.microsoft.com/office/powerpoint/2010/main" val="274658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71513" y="276225"/>
            <a:ext cx="7772400" cy="1143000"/>
          </a:xfrm>
        </p:spPr>
        <p:txBody>
          <a:bodyPr/>
          <a:lstStyle/>
          <a:p>
            <a:pPr eaLnBrk="1" hangingPunct="1"/>
            <a:r>
              <a:rPr lang="en-US" sz="3600" dirty="0" smtClean="0">
                <a:latin typeface="Berlin Sans FB" pitchFamily="34" charset="0"/>
              </a:rPr>
              <a:t>Classifying Psychological Disorders</a:t>
            </a:r>
          </a:p>
        </p:txBody>
      </p:sp>
      <p:sp>
        <p:nvSpPr>
          <p:cNvPr id="28675" name="Rectangle 3"/>
          <p:cNvSpPr>
            <a:spLocks noGrp="1" noChangeArrowheads="1"/>
          </p:cNvSpPr>
          <p:nvPr>
            <p:ph type="body" idx="1"/>
          </p:nvPr>
        </p:nvSpPr>
        <p:spPr>
          <a:xfrm>
            <a:off x="228600" y="1600200"/>
            <a:ext cx="8610600" cy="18288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American Psychiatric Association rendered a </a:t>
            </a:r>
            <a:r>
              <a:rPr lang="en-US" sz="2800" dirty="0" smtClean="0">
                <a:solidFill>
                  <a:srgbClr val="FFFF00"/>
                </a:solidFill>
                <a:latin typeface="Berlin Sans FB" pitchFamily="34" charset="0"/>
              </a:rPr>
              <a:t>Diagnostic and Statistical Manual of Mental Disorders (DSM) </a:t>
            </a:r>
            <a:r>
              <a:rPr lang="en-US" sz="2800" dirty="0" smtClean="0">
                <a:solidFill>
                  <a:schemeClr val="tx2"/>
                </a:solidFill>
                <a:latin typeface="Berlin Sans FB" pitchFamily="34" charset="0"/>
              </a:rPr>
              <a:t>to describe psychological disorders.</a:t>
            </a:r>
          </a:p>
          <a:p>
            <a:pPr marL="0" indent="0" algn="ctr" eaLnBrk="1" hangingPunct="1">
              <a:spcBef>
                <a:spcPct val="0"/>
              </a:spcBef>
              <a:buFontTx/>
              <a:buNone/>
            </a:pPr>
            <a:endParaRPr lang="en-US" sz="2800" dirty="0">
              <a:solidFill>
                <a:schemeClr val="tx2"/>
              </a:solidFill>
            </a:endParaRPr>
          </a:p>
          <a:p>
            <a:pPr marL="0" indent="0" algn="ctr" eaLnBrk="1" hangingPunct="1">
              <a:spcBef>
                <a:spcPct val="0"/>
              </a:spcBef>
              <a:buFontTx/>
              <a:buNone/>
            </a:pPr>
            <a:r>
              <a:rPr lang="en-US" dirty="0" smtClean="0">
                <a:solidFill>
                  <a:schemeClr val="tx2"/>
                </a:solidFill>
                <a:latin typeface="Berlin Sans FB" pitchFamily="34" charset="0"/>
              </a:rPr>
              <a:t>DSM 5</a:t>
            </a:r>
            <a:r>
              <a:rPr lang="en-US" sz="2800" dirty="0" smtClean="0">
                <a:solidFill>
                  <a:schemeClr val="tx2"/>
                </a:solidFill>
                <a:latin typeface="Berlin Sans FB" pitchFamily="34" charset="0"/>
              </a:rPr>
              <a:t> was released in May, 2013</a:t>
            </a:r>
          </a:p>
          <a:p>
            <a:pPr marL="0" indent="0" algn="ctr" eaLnBrk="1" hangingPunct="1">
              <a:spcBef>
                <a:spcPct val="0"/>
              </a:spcBef>
              <a:buFontTx/>
              <a:buNone/>
            </a:pPr>
            <a:r>
              <a:rPr lang="en-US" sz="2400" dirty="0" smtClean="0"/>
              <a:t>Nearly 300 psychological disorders compared to 60 in the 1950s </a:t>
            </a:r>
          </a:p>
        </p:txBody>
      </p:sp>
      <p:sp>
        <p:nvSpPr>
          <p:cNvPr id="1928196" name="Rectangle 4"/>
          <p:cNvSpPr>
            <a:spLocks noChangeArrowheads="1"/>
          </p:cNvSpPr>
          <p:nvPr/>
        </p:nvSpPr>
        <p:spPr bwMode="auto">
          <a:xfrm>
            <a:off x="252413" y="4876800"/>
            <a:ext cx="8610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400" i="1" dirty="0" smtClean="0">
                <a:latin typeface="Berlin Sans FB" pitchFamily="34" charset="0"/>
              </a:rPr>
              <a:t>*Textbook references the </a:t>
            </a:r>
          </a:p>
          <a:p>
            <a:pPr algn="ctr">
              <a:spcBef>
                <a:spcPct val="20000"/>
              </a:spcBef>
              <a:buFont typeface="Wingdings" pitchFamily="2" charset="2"/>
              <a:buNone/>
            </a:pPr>
            <a:r>
              <a:rPr lang="en-US" sz="2400" i="1" dirty="0" smtClean="0">
                <a:latin typeface="Berlin Sans FB" pitchFamily="34" charset="0"/>
              </a:rPr>
              <a:t>DSM-IV-TR </a:t>
            </a:r>
            <a:r>
              <a:rPr lang="en-US" sz="2400" i="1" dirty="0">
                <a:latin typeface="Berlin Sans FB" pitchFamily="34" charset="0"/>
              </a:rPr>
              <a:t>(Text Revision, 2000</a:t>
            </a:r>
            <a:r>
              <a:rPr lang="en-US" sz="2400" i="1" dirty="0" smtClean="0">
                <a:latin typeface="Berlin Sans FB" pitchFamily="34" charset="0"/>
              </a:rPr>
              <a:t>)</a:t>
            </a:r>
          </a:p>
          <a:p>
            <a:pPr algn="ctr">
              <a:spcBef>
                <a:spcPct val="20000"/>
              </a:spcBef>
              <a:buFont typeface="Wingdings" pitchFamily="2" charset="2"/>
              <a:buNone/>
            </a:pPr>
            <a:r>
              <a:rPr lang="en-US" sz="2400" i="1" dirty="0" smtClean="0">
                <a:latin typeface="Berlin Sans FB" pitchFamily="34" charset="0"/>
              </a:rPr>
              <a:t>400 psychological disorders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28196"/>
                                        </p:tgtEl>
                                        <p:attrNameLst>
                                          <p:attrName>style.visibility</p:attrName>
                                        </p:attrNameLst>
                                      </p:cBhvr>
                                      <p:to>
                                        <p:strVal val="visible"/>
                                      </p:to>
                                    </p:set>
                                    <p:animEffect transition="in" filter="dissolve">
                                      <p:cBhvr>
                                        <p:cTn id="7" dur="500"/>
                                        <p:tgtEl>
                                          <p:spTgt spid="192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819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114300" y="0"/>
            <a:ext cx="9144000" cy="1630363"/>
          </a:xfrm>
        </p:spPr>
        <p:txBody>
          <a:bodyPr/>
          <a:lstStyle/>
          <a:p>
            <a:pPr eaLnBrk="1" hangingPunct="1"/>
            <a:r>
              <a:rPr lang="en-US" altLang="en-US" sz="4800" dirty="0" smtClean="0">
                <a:cs typeface="Arial" panose="020B0604020202020204" pitchFamily="34" charset="0"/>
              </a:rPr>
              <a:t>Introduction</a:t>
            </a:r>
          </a:p>
        </p:txBody>
      </p:sp>
      <p:sp>
        <p:nvSpPr>
          <p:cNvPr id="7171" name="Content Placeholder 2"/>
          <p:cNvSpPr txBox="1">
            <a:spLocks/>
          </p:cNvSpPr>
          <p:nvPr/>
        </p:nvSpPr>
        <p:spPr bwMode="auto">
          <a:xfrm>
            <a:off x="239486" y="1905000"/>
            <a:ext cx="738051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How should we define psychological disorders?</a:t>
            </a:r>
          </a:p>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How should we                              understand disorders?</a:t>
            </a:r>
          </a:p>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How should we </a:t>
            </a:r>
            <a:r>
              <a:rPr lang="en-US" altLang="en-US" sz="3600" dirty="0" smtClean="0">
                <a:latin typeface="Berlin Sans FB" panose="020E0602020502020306" pitchFamily="34" charset="0"/>
                <a:cs typeface="Arial" panose="020B0604020202020204" pitchFamily="34" charset="0"/>
              </a:rPr>
              <a:t>classify </a:t>
            </a:r>
            <a:r>
              <a:rPr lang="en-US" altLang="en-US" sz="3600" dirty="0">
                <a:latin typeface="Berlin Sans FB" panose="020E0602020502020306" pitchFamily="34" charset="0"/>
                <a:cs typeface="Arial" panose="020B0604020202020204" pitchFamily="34" charset="0"/>
              </a:rPr>
              <a:t>psychological                                  disorders?</a:t>
            </a:r>
          </a:p>
        </p:txBody>
      </p:sp>
      <p:pic>
        <p:nvPicPr>
          <p:cNvPr id="7172" name="Picture 2" descr="C:\Users\KKorek\Documents\ABCFiles\2013 Myers AP 2e\Images\Total Images\MyAP2e_65UN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667000"/>
            <a:ext cx="311705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240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7813"/>
            <a:ext cx="9144000" cy="1143000"/>
          </a:xfrm>
        </p:spPr>
        <p:txBody>
          <a:bodyPr/>
          <a:lstStyle/>
          <a:p>
            <a:r>
              <a:rPr lang="en-US" sz="3800" dirty="0"/>
              <a:t>DSM Classification of Mental Disorders</a:t>
            </a:r>
          </a:p>
        </p:txBody>
      </p:sp>
      <p:sp>
        <p:nvSpPr>
          <p:cNvPr id="18435" name="Rectangle 3"/>
          <p:cNvSpPr>
            <a:spLocks noGrp="1" noChangeArrowheads="1"/>
          </p:cNvSpPr>
          <p:nvPr>
            <p:ph type="body" idx="1"/>
          </p:nvPr>
        </p:nvSpPr>
        <p:spPr>
          <a:xfrm>
            <a:off x="495300" y="1409927"/>
            <a:ext cx="8153400" cy="4495800"/>
          </a:xfrm>
        </p:spPr>
        <p:txBody>
          <a:bodyPr/>
          <a:lstStyle/>
          <a:p>
            <a:r>
              <a:rPr lang="en-US" dirty="0" smtClean="0"/>
              <a:t>The original DSM </a:t>
            </a:r>
            <a:endParaRPr lang="en-US" dirty="0"/>
          </a:p>
          <a:p>
            <a:pPr lvl="1"/>
            <a:r>
              <a:rPr lang="en-US" dirty="0"/>
              <a:t>Introduced in 1952 </a:t>
            </a:r>
          </a:p>
          <a:p>
            <a:pPr lvl="1"/>
            <a:r>
              <a:rPr lang="en-US" dirty="0" smtClean="0"/>
              <a:t>Moved </a:t>
            </a:r>
            <a:r>
              <a:rPr lang="en-US" dirty="0"/>
              <a:t>from a subjective to operational definition</a:t>
            </a:r>
            <a:r>
              <a:rPr lang="en-US" dirty="0" smtClean="0"/>
              <a:t>.  More reliable system </a:t>
            </a:r>
            <a:endParaRPr lang="en-US" dirty="0"/>
          </a:p>
          <a:p>
            <a:pPr lvl="2"/>
            <a:r>
              <a:rPr lang="en-US" dirty="0" smtClean="0"/>
              <a:t>Diagnosis </a:t>
            </a:r>
            <a:r>
              <a:rPr lang="en-US" dirty="0"/>
              <a:t>is based on </a:t>
            </a:r>
            <a:r>
              <a:rPr lang="en-US" u="sng" dirty="0"/>
              <a:t>signs</a:t>
            </a:r>
            <a:r>
              <a:rPr lang="en-US" dirty="0"/>
              <a:t> and </a:t>
            </a:r>
            <a:r>
              <a:rPr lang="en-US" u="sng" dirty="0"/>
              <a:t>symptoms</a:t>
            </a:r>
            <a:r>
              <a:rPr lang="en-US" dirty="0"/>
              <a:t>	</a:t>
            </a:r>
          </a:p>
          <a:p>
            <a:pPr lvl="3"/>
            <a:r>
              <a:rPr lang="en-US" dirty="0">
                <a:solidFill>
                  <a:srgbClr val="FFFF00"/>
                </a:solidFill>
              </a:rPr>
              <a:t>Signs</a:t>
            </a:r>
            <a:r>
              <a:rPr lang="en-US" dirty="0"/>
              <a:t>- objective observations of a patients physical or mental disorder by a diagnostician.</a:t>
            </a:r>
          </a:p>
          <a:p>
            <a:pPr lvl="3"/>
            <a:r>
              <a:rPr lang="en-US" dirty="0">
                <a:solidFill>
                  <a:srgbClr val="FFFF00"/>
                </a:solidFill>
              </a:rPr>
              <a:t>Symptoms</a:t>
            </a:r>
            <a:r>
              <a:rPr lang="en-US" dirty="0"/>
              <a:t>- patient’s subjective description of a physical or mental disorder</a:t>
            </a:r>
            <a:r>
              <a:rPr lang="en-US" dirty="0" smtClean="0"/>
              <a:t>.</a:t>
            </a:r>
          </a:p>
          <a:p>
            <a:pPr lvl="1"/>
            <a:r>
              <a:rPr lang="en-US" dirty="0" smtClean="0"/>
              <a:t>Monitor the prevalence of disorders</a:t>
            </a:r>
            <a:endParaRPr lang="en-US" dirty="0"/>
          </a:p>
        </p:txBody>
      </p:sp>
    </p:spTree>
    <p:extLst>
      <p:ext uri="{BB962C8B-B14F-4D97-AF65-F5344CB8AC3E}">
        <p14:creationId xmlns:p14="http://schemas.microsoft.com/office/powerpoint/2010/main" val="1129694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Criticism of DSM</a:t>
            </a:r>
          </a:p>
        </p:txBody>
      </p:sp>
      <p:sp>
        <p:nvSpPr>
          <p:cNvPr id="1933317" name="Rectangle 5"/>
          <p:cNvSpPr>
            <a:spLocks noChangeArrowheads="1"/>
          </p:cNvSpPr>
          <p:nvPr/>
        </p:nvSpPr>
        <p:spPr bwMode="auto">
          <a:xfrm>
            <a:off x="366713" y="1219200"/>
            <a:ext cx="8382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smtClean="0">
                <a:latin typeface="Berlin Sans FB" pitchFamily="34" charset="0"/>
              </a:rPr>
              <a:t>Criticism of the DSM 5 includes </a:t>
            </a:r>
            <a:r>
              <a:rPr lang="en-US" sz="2800" dirty="0">
                <a:latin typeface="Berlin Sans FB" pitchFamily="34" charset="0"/>
              </a:rPr>
              <a:t>“putting any kind of behavior within the compass of psychiatry</a:t>
            </a:r>
            <a:r>
              <a:rPr lang="en-US" sz="2800" dirty="0" smtClean="0">
                <a:latin typeface="Berlin Sans FB" pitchFamily="34" charset="0"/>
              </a:rPr>
              <a:t>.”  </a:t>
            </a:r>
          </a:p>
          <a:p>
            <a:pPr algn="ctr">
              <a:spcBef>
                <a:spcPct val="20000"/>
              </a:spcBef>
              <a:buFont typeface="Wingdings" pitchFamily="2" charset="2"/>
              <a:buNone/>
            </a:pPr>
            <a:endParaRPr lang="en-US" sz="2800" dirty="0" smtClean="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Concern over cultural bias, political opinions, and pharmaceutical influence as well.</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The changes within the DSM 5 also brought up specific criticisms:</a:t>
            </a:r>
          </a:p>
          <a:p>
            <a:pPr marL="457200" indent="-457200" algn="ctr">
              <a:spcBef>
                <a:spcPct val="20000"/>
              </a:spcBef>
              <a:buFont typeface="Arial" panose="020B0604020202020204" pitchFamily="34" charset="0"/>
              <a:buChar char="•"/>
            </a:pPr>
            <a:r>
              <a:rPr lang="en-US" sz="2400" dirty="0" smtClean="0">
                <a:latin typeface="Berlin Sans FB" pitchFamily="34" charset="0"/>
              </a:rPr>
              <a:t>Loosen many requirements for variety of diagnoses – fear over “over-medicating” children and adults.</a:t>
            </a:r>
          </a:p>
          <a:p>
            <a:pPr marL="457200" indent="-457200" algn="ctr">
              <a:spcBef>
                <a:spcPct val="20000"/>
              </a:spcBef>
              <a:buFont typeface="Arial" panose="020B0604020202020204" pitchFamily="34" charset="0"/>
              <a:buChar char="•"/>
            </a:pPr>
            <a:r>
              <a:rPr lang="en-US" sz="2400" dirty="0" smtClean="0">
                <a:latin typeface="Berlin Sans FB" pitchFamily="34" charset="0"/>
              </a:rPr>
              <a:t>Tighten requirements for Autism – many will lose their educational support</a:t>
            </a:r>
          </a:p>
          <a:p>
            <a:pPr>
              <a:spcBef>
                <a:spcPct val="20000"/>
              </a:spcBef>
              <a:buFont typeface="Wingdings" pitchFamily="2" charset="2"/>
              <a:buNone/>
            </a:pPr>
            <a:endParaRPr lang="en-US" sz="2800" dirty="0">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33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331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331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333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Categories of Psychological Disorders</a:t>
            </a:r>
            <a:br>
              <a:rPr lang="en-US" dirty="0" smtClean="0"/>
            </a:br>
            <a:r>
              <a:rPr lang="en-US" sz="2700" dirty="0" smtClean="0"/>
              <a:t>(According to the DSM 5)</a:t>
            </a:r>
            <a:endParaRPr lang="en-US" dirty="0"/>
          </a:p>
        </p:txBody>
      </p:sp>
      <p:sp>
        <p:nvSpPr>
          <p:cNvPr id="3" name="Content Placeholder 2"/>
          <p:cNvSpPr>
            <a:spLocks noGrp="1"/>
          </p:cNvSpPr>
          <p:nvPr>
            <p:ph idx="1"/>
          </p:nvPr>
        </p:nvSpPr>
        <p:spPr>
          <a:xfrm>
            <a:off x="152400" y="1371600"/>
            <a:ext cx="8991600" cy="5334000"/>
          </a:xfrm>
        </p:spPr>
        <p:txBody>
          <a:bodyPr numCol="2">
            <a:normAutofit fontScale="77500" lnSpcReduction="20000"/>
          </a:bodyPr>
          <a:lstStyle/>
          <a:p>
            <a:pPr marL="514350" indent="-514350">
              <a:buFont typeface="+mj-lt"/>
              <a:buAutoNum type="arabicPeriod"/>
            </a:pPr>
            <a:r>
              <a:rPr lang="en-US" dirty="0" smtClean="0"/>
              <a:t>Neurodevelopmental Disorders</a:t>
            </a:r>
          </a:p>
          <a:p>
            <a:pPr marL="514350" indent="-514350">
              <a:buFont typeface="+mj-lt"/>
              <a:buAutoNum type="arabicPeriod"/>
            </a:pPr>
            <a:r>
              <a:rPr lang="en-US" dirty="0" smtClean="0"/>
              <a:t>Schizophrenia Spectrum</a:t>
            </a:r>
          </a:p>
          <a:p>
            <a:pPr marL="514350" indent="-514350">
              <a:buFont typeface="+mj-lt"/>
              <a:buAutoNum type="arabicPeriod"/>
            </a:pPr>
            <a:r>
              <a:rPr lang="en-US" dirty="0" smtClean="0"/>
              <a:t>Bipolar and Related Dis.</a:t>
            </a:r>
          </a:p>
          <a:p>
            <a:pPr marL="514350" indent="-514350">
              <a:buFont typeface="+mj-lt"/>
              <a:buAutoNum type="arabicPeriod"/>
            </a:pPr>
            <a:r>
              <a:rPr lang="en-US" dirty="0" smtClean="0"/>
              <a:t>Depressive Disorders</a:t>
            </a:r>
          </a:p>
          <a:p>
            <a:pPr marL="514350" indent="-514350">
              <a:buFont typeface="+mj-lt"/>
              <a:buAutoNum type="arabicPeriod"/>
            </a:pPr>
            <a:r>
              <a:rPr lang="en-US" dirty="0" smtClean="0"/>
              <a:t>Anxiety Disorders</a:t>
            </a:r>
          </a:p>
          <a:p>
            <a:pPr marL="514350" indent="-514350">
              <a:buFont typeface="+mj-lt"/>
              <a:buAutoNum type="arabicPeriod"/>
            </a:pPr>
            <a:r>
              <a:rPr lang="en-US" dirty="0" smtClean="0"/>
              <a:t>Obsessive-Compulsive and Related Disorders</a:t>
            </a:r>
          </a:p>
          <a:p>
            <a:pPr marL="514350" indent="-514350">
              <a:buFont typeface="+mj-lt"/>
              <a:buAutoNum type="arabicPeriod"/>
            </a:pPr>
            <a:r>
              <a:rPr lang="en-US" dirty="0" smtClean="0"/>
              <a:t>Trauma &amp; Stressor Related Disorders</a:t>
            </a:r>
          </a:p>
          <a:p>
            <a:pPr marL="514350" indent="-514350">
              <a:buFont typeface="+mj-lt"/>
              <a:buAutoNum type="arabicPeriod"/>
            </a:pPr>
            <a:r>
              <a:rPr lang="en-US" dirty="0" smtClean="0"/>
              <a:t>Dissociative Disorders</a:t>
            </a:r>
          </a:p>
          <a:p>
            <a:pPr marL="514350" indent="-514350">
              <a:buFont typeface="+mj-lt"/>
              <a:buAutoNum type="arabicPeriod"/>
            </a:pPr>
            <a:r>
              <a:rPr lang="en-US" dirty="0" smtClean="0"/>
              <a:t>Somatic Symptom and Related Disorders</a:t>
            </a:r>
          </a:p>
          <a:p>
            <a:pPr marL="514350" indent="-514350">
              <a:buFont typeface="+mj-lt"/>
              <a:buAutoNum type="arabicPeriod"/>
            </a:pPr>
            <a:r>
              <a:rPr lang="en-US" dirty="0" smtClean="0"/>
              <a:t>Feeding and Eating Disorders</a:t>
            </a:r>
          </a:p>
          <a:p>
            <a:pPr marL="514350" indent="-514350">
              <a:buFont typeface="+mj-lt"/>
              <a:buAutoNum type="arabicPeriod"/>
            </a:pPr>
            <a:r>
              <a:rPr lang="en-US" dirty="0" smtClean="0"/>
              <a:t>Elimination Disorders</a:t>
            </a:r>
          </a:p>
          <a:p>
            <a:pPr marL="514350" indent="-514350">
              <a:buFont typeface="+mj-lt"/>
              <a:buAutoNum type="arabicPeriod"/>
            </a:pPr>
            <a:r>
              <a:rPr lang="en-US" dirty="0" smtClean="0"/>
              <a:t>Sleep-Wake Disorders</a:t>
            </a:r>
          </a:p>
          <a:p>
            <a:pPr marL="514350" indent="-514350">
              <a:buFont typeface="+mj-lt"/>
              <a:buAutoNum type="arabicPeriod"/>
            </a:pPr>
            <a:r>
              <a:rPr lang="en-US" dirty="0" smtClean="0"/>
              <a:t>Sexual Dysfunctions</a:t>
            </a:r>
          </a:p>
          <a:p>
            <a:pPr marL="514350" indent="-514350">
              <a:buFont typeface="+mj-lt"/>
              <a:buAutoNum type="arabicPeriod"/>
            </a:pPr>
            <a:r>
              <a:rPr lang="en-US" dirty="0" smtClean="0"/>
              <a:t>Gender </a:t>
            </a:r>
            <a:r>
              <a:rPr lang="en-US" dirty="0" err="1" smtClean="0"/>
              <a:t>Dysphoria</a:t>
            </a:r>
            <a:endParaRPr lang="en-US" dirty="0" smtClean="0"/>
          </a:p>
          <a:p>
            <a:pPr marL="514350" indent="-514350">
              <a:buFont typeface="+mj-lt"/>
              <a:buAutoNum type="arabicPeriod"/>
            </a:pPr>
            <a:r>
              <a:rPr lang="en-US" dirty="0" smtClean="0"/>
              <a:t>Disruptive, Impulse-Control, and Conduct Dis.</a:t>
            </a:r>
          </a:p>
          <a:p>
            <a:pPr marL="514350" indent="-514350">
              <a:buFont typeface="+mj-lt"/>
              <a:buAutoNum type="arabicPeriod"/>
            </a:pPr>
            <a:r>
              <a:rPr lang="en-US" dirty="0" smtClean="0"/>
              <a:t>Substance-Related and Addictive Disorders</a:t>
            </a:r>
          </a:p>
          <a:p>
            <a:pPr marL="514350" indent="-514350">
              <a:buFont typeface="+mj-lt"/>
              <a:buAutoNum type="arabicPeriod"/>
            </a:pPr>
            <a:r>
              <a:rPr lang="en-US" dirty="0" smtClean="0"/>
              <a:t>Neurocognitive Disorders</a:t>
            </a:r>
          </a:p>
          <a:p>
            <a:pPr marL="514350" indent="-514350">
              <a:buFont typeface="+mj-lt"/>
              <a:buAutoNum type="arabicPeriod"/>
            </a:pPr>
            <a:r>
              <a:rPr lang="en-US" dirty="0" smtClean="0"/>
              <a:t>Personality Disorders</a:t>
            </a:r>
          </a:p>
          <a:p>
            <a:pPr marL="514350" indent="-514350">
              <a:buFont typeface="+mj-lt"/>
              <a:buAutoNum type="arabicPeriod"/>
            </a:pPr>
            <a:r>
              <a:rPr lang="en-US" dirty="0" err="1" smtClean="0"/>
              <a:t>Paraphilic</a:t>
            </a:r>
            <a:r>
              <a:rPr lang="en-US" dirty="0" smtClean="0"/>
              <a:t> Disorders</a:t>
            </a:r>
          </a:p>
          <a:p>
            <a:pPr marL="514350" indent="-514350">
              <a:buFont typeface="+mj-lt"/>
              <a:buAutoNum type="arabicPeriod"/>
            </a:pPr>
            <a:r>
              <a:rPr lang="en-US" dirty="0" smtClean="0"/>
              <a:t>Other Mental Disorders</a:t>
            </a:r>
          </a:p>
          <a:p>
            <a:pPr marL="514350" indent="-514350">
              <a:buFont typeface="+mj-lt"/>
              <a:buAutoNum type="arabicPeriod"/>
            </a:pPr>
            <a:r>
              <a:rPr lang="en-US" dirty="0" smtClean="0"/>
              <a:t>Conditions for Further Study</a:t>
            </a:r>
            <a:endParaRPr lang="en-US" dirty="0"/>
          </a:p>
        </p:txBody>
      </p:sp>
    </p:spTree>
    <p:extLst>
      <p:ext uri="{BB962C8B-B14F-4D97-AF65-F5344CB8AC3E}">
        <p14:creationId xmlns:p14="http://schemas.microsoft.com/office/powerpoint/2010/main" val="1923740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a:xfrm>
            <a:off x="5891705" y="188752"/>
            <a:ext cx="3099895" cy="6705600"/>
          </a:xfrm>
        </p:spPr>
        <p:txBody>
          <a:bodyPr/>
          <a:lstStyle/>
          <a:p>
            <a:r>
              <a:rPr lang="en-US" dirty="0" smtClean="0"/>
              <a:t>Rates of Psychological Disorders</a:t>
            </a:r>
          </a:p>
          <a:p>
            <a:r>
              <a:rPr lang="en-US" sz="2400" dirty="0" smtClean="0"/>
              <a:t>Chart does not include:</a:t>
            </a:r>
          </a:p>
          <a:p>
            <a:pPr lvl="1"/>
            <a:r>
              <a:rPr lang="en-US" sz="2000" dirty="0" smtClean="0"/>
              <a:t>Autism or </a:t>
            </a:r>
            <a:r>
              <a:rPr lang="en-US" sz="2000" dirty="0" err="1" smtClean="0"/>
              <a:t>Aspergers</a:t>
            </a:r>
            <a:endParaRPr lang="en-US" sz="2000" dirty="0" smtClean="0"/>
          </a:p>
          <a:p>
            <a:pPr lvl="1"/>
            <a:r>
              <a:rPr lang="en-US" sz="2000" dirty="0" smtClean="0"/>
              <a:t>ADHD</a:t>
            </a:r>
          </a:p>
          <a:p>
            <a:pPr lvl="1"/>
            <a:r>
              <a:rPr lang="en-US" sz="2000" dirty="0" smtClean="0"/>
              <a:t>Many others</a:t>
            </a:r>
          </a:p>
          <a:p>
            <a:r>
              <a:rPr lang="en-US" sz="2400" dirty="0" smtClean="0"/>
              <a:t>½ of all Americans will meet criteria at least once in their life</a:t>
            </a:r>
          </a:p>
          <a:p>
            <a:r>
              <a:rPr lang="en-US" sz="2400" dirty="0" smtClean="0"/>
              <a:t>Peak is ages 25 to 34.</a:t>
            </a:r>
          </a:p>
          <a:p>
            <a:pPr lvl="1"/>
            <a:r>
              <a:rPr lang="en-US" sz="2000" dirty="0" smtClean="0"/>
              <a:t>Depends on disorder</a:t>
            </a:r>
            <a:endParaRPr lang="en-US" sz="2000" dirty="0"/>
          </a:p>
        </p:txBody>
      </p:sp>
      <p:pic>
        <p:nvPicPr>
          <p:cNvPr id="6" name="Picture 5"/>
          <p:cNvPicPr>
            <a:picLocks noChangeAspect="1"/>
          </p:cNvPicPr>
          <p:nvPr/>
        </p:nvPicPr>
        <p:blipFill>
          <a:blip r:embed="rId3"/>
          <a:stretch>
            <a:fillRect/>
          </a:stretch>
        </p:blipFill>
        <p:spPr>
          <a:xfrm>
            <a:off x="457200" y="152400"/>
            <a:ext cx="5434505" cy="6465380"/>
          </a:xfrm>
          <a:prstGeom prst="rect">
            <a:avLst/>
          </a:prstGeom>
        </p:spPr>
      </p:pic>
    </p:spTree>
    <p:extLst>
      <p:ext uri="{BB962C8B-B14F-4D97-AF65-F5344CB8AC3E}">
        <p14:creationId xmlns:p14="http://schemas.microsoft.com/office/powerpoint/2010/main" val="1585217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08C99812-DF47-41B1-B822-D37A139E1D84}" type="slidenum">
              <a:rPr lang="en-US" smtClean="0"/>
              <a:pPr>
                <a:defRPr/>
              </a:pPr>
              <a:t>24</a:t>
            </a:fld>
            <a:endParaRPr lang="en-US"/>
          </a:p>
        </p:txBody>
      </p:sp>
      <p:pic>
        <p:nvPicPr>
          <p:cNvPr id="7" name="Picture 6"/>
          <p:cNvPicPr>
            <a:picLocks noChangeAspect="1"/>
          </p:cNvPicPr>
          <p:nvPr/>
        </p:nvPicPr>
        <p:blipFill>
          <a:blip r:embed="rId3"/>
          <a:stretch>
            <a:fillRect/>
          </a:stretch>
        </p:blipFill>
        <p:spPr>
          <a:xfrm>
            <a:off x="12290" y="0"/>
            <a:ext cx="3188110" cy="6921070"/>
          </a:xfrm>
          <a:prstGeom prst="rect">
            <a:avLst/>
          </a:prstGeom>
        </p:spPr>
      </p:pic>
      <p:pic>
        <p:nvPicPr>
          <p:cNvPr id="6" name="Picture 5"/>
          <p:cNvPicPr>
            <a:picLocks noChangeAspect="1"/>
          </p:cNvPicPr>
          <p:nvPr/>
        </p:nvPicPr>
        <p:blipFill>
          <a:blip r:embed="rId4"/>
          <a:stretch>
            <a:fillRect/>
          </a:stretch>
        </p:blipFill>
        <p:spPr>
          <a:xfrm>
            <a:off x="2603090" y="409977"/>
            <a:ext cx="6540910" cy="5716186"/>
          </a:xfrm>
          <a:prstGeom prst="rect">
            <a:avLst/>
          </a:prstGeom>
        </p:spPr>
      </p:pic>
    </p:spTree>
    <p:extLst>
      <p:ext uri="{BB962C8B-B14F-4D97-AF65-F5344CB8AC3E}">
        <p14:creationId xmlns:p14="http://schemas.microsoft.com/office/powerpoint/2010/main" val="3772133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C:\Users\KKorek\Documents\ABCFiles\2013 Myers AP 2e\Images\ImageJPGs_Module65\ImageJPGs_Module65\MyAP2e_table_65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
            <a:ext cx="75438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167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71513" y="276225"/>
            <a:ext cx="7772400" cy="1143000"/>
          </a:xfrm>
        </p:spPr>
        <p:txBody>
          <a:bodyPr/>
          <a:lstStyle/>
          <a:p>
            <a:pPr eaLnBrk="1" hangingPunct="1"/>
            <a:r>
              <a:rPr lang="en-US" altLang="en-US" sz="3600" dirty="0" smtClean="0">
                <a:solidFill>
                  <a:schemeClr val="tx1"/>
                </a:solidFill>
                <a:latin typeface="Berlin Sans FB" pitchFamily="34" charset="0"/>
              </a:rPr>
              <a:t>Labeling Psychological Disorders</a:t>
            </a:r>
            <a:endParaRPr lang="en-US" sz="3600" dirty="0" smtClean="0">
              <a:solidFill>
                <a:schemeClr val="tx1"/>
              </a:solidFill>
              <a:latin typeface="Berlin Sans FB" pitchFamily="34" charset="0"/>
            </a:endParaRPr>
          </a:p>
        </p:txBody>
      </p:sp>
      <p:sp>
        <p:nvSpPr>
          <p:cNvPr id="31747" name="Rectangle 3"/>
          <p:cNvSpPr>
            <a:spLocks noGrp="1" noChangeArrowheads="1"/>
          </p:cNvSpPr>
          <p:nvPr>
            <p:ph type="body" sz="half" idx="1"/>
          </p:nvPr>
        </p:nvSpPr>
        <p:spPr>
          <a:xfrm>
            <a:off x="671513" y="1419225"/>
            <a:ext cx="7772400" cy="1143000"/>
          </a:xfrm>
        </p:spPr>
        <p:txBody>
          <a:bodyPr/>
          <a:lstStyle/>
          <a:p>
            <a:pPr marL="609600" indent="-609600" eaLnBrk="1" hangingPunct="1">
              <a:buFontTx/>
              <a:buAutoNum type="arabicPeriod"/>
            </a:pPr>
            <a:r>
              <a:rPr lang="en-US" sz="2800" dirty="0" smtClean="0">
                <a:latin typeface="Berlin Sans FB" pitchFamily="34" charset="0"/>
              </a:rPr>
              <a:t>Critics of the DSM 5 argue that labels can stigmatize individuals.</a:t>
            </a:r>
          </a:p>
        </p:txBody>
      </p:sp>
      <p:pic>
        <p:nvPicPr>
          <p:cNvPr id="31748" name="Picture 4" descr="MyersPsy8e_16UN0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33600" y="2562225"/>
            <a:ext cx="4725013" cy="3730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9" name="Text Box 5"/>
          <p:cNvSpPr txBox="1">
            <a:spLocks noChangeArrowheads="1"/>
          </p:cNvSpPr>
          <p:nvPr/>
        </p:nvSpPr>
        <p:spPr bwMode="auto">
          <a:xfrm>
            <a:off x="2652713" y="6284913"/>
            <a:ext cx="36327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latin typeface="Berlin Sans FB" pitchFamily="34" charset="0"/>
              </a:rPr>
              <a:t>Asylum baseball team (labeling)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71513" y="276225"/>
            <a:ext cx="7772400" cy="1143000"/>
          </a:xfrm>
        </p:spPr>
        <p:txBody>
          <a:bodyPr/>
          <a:lstStyle/>
          <a:p>
            <a:pPr eaLnBrk="1" hangingPunct="1"/>
            <a:r>
              <a:rPr lang="en-US" altLang="en-US" sz="3600" dirty="0" smtClean="0">
                <a:solidFill>
                  <a:schemeClr val="tx1"/>
                </a:solidFill>
                <a:latin typeface="Berlin Sans FB" pitchFamily="34" charset="0"/>
              </a:rPr>
              <a:t>Labeling Psychological Disorders</a:t>
            </a:r>
            <a:endParaRPr lang="en-US" sz="3600" dirty="0" smtClean="0">
              <a:solidFill>
                <a:schemeClr val="tx1"/>
              </a:solidFill>
              <a:latin typeface="Berlin Sans FB" pitchFamily="34" charset="0"/>
            </a:endParaRPr>
          </a:p>
        </p:txBody>
      </p:sp>
      <p:sp>
        <p:nvSpPr>
          <p:cNvPr id="33795" name="Rectangle 3"/>
          <p:cNvSpPr>
            <a:spLocks noGrp="1" noChangeArrowheads="1"/>
          </p:cNvSpPr>
          <p:nvPr>
            <p:ph type="body" sz="half" idx="1"/>
          </p:nvPr>
        </p:nvSpPr>
        <p:spPr>
          <a:xfrm>
            <a:off x="214313" y="1430111"/>
            <a:ext cx="8686800" cy="4953000"/>
          </a:xfrm>
        </p:spPr>
        <p:txBody>
          <a:bodyPr/>
          <a:lstStyle/>
          <a:p>
            <a:pPr marL="0" indent="-457200" eaLnBrk="1" hangingPunct="1">
              <a:buNone/>
            </a:pPr>
            <a:r>
              <a:rPr lang="en-US" sz="2800" dirty="0" smtClean="0"/>
              <a:t>2.  </a:t>
            </a:r>
            <a:r>
              <a:rPr lang="en-US" sz="2800" dirty="0" smtClean="0">
                <a:solidFill>
                  <a:srgbClr val="FFFF00"/>
                </a:solidFill>
              </a:rPr>
              <a:t>Hospital Study</a:t>
            </a:r>
            <a:r>
              <a:rPr lang="en-US" sz="2800" dirty="0"/>
              <a:t> </a:t>
            </a:r>
            <a:r>
              <a:rPr lang="en-US" sz="2800" dirty="0" smtClean="0"/>
              <a:t>(1978) – David </a:t>
            </a:r>
            <a:r>
              <a:rPr lang="en-US" sz="2800" dirty="0" err="1" smtClean="0"/>
              <a:t>Rosenhan</a:t>
            </a:r>
            <a:endParaRPr lang="en-US" sz="2800" dirty="0" smtClean="0"/>
          </a:p>
          <a:p>
            <a:pPr marL="400050" lvl="1" indent="0" eaLnBrk="1" hangingPunct="1">
              <a:buNone/>
            </a:pPr>
            <a:r>
              <a:rPr lang="en-US" dirty="0" smtClean="0"/>
              <a:t>-	He and a number of his colleagues had themselves 	committed to mental institutions by complaining of 	“hearing voices”</a:t>
            </a:r>
          </a:p>
          <a:p>
            <a:pPr lvl="1" indent="-342900" eaLnBrk="1" hangingPunct="1">
              <a:buFontTx/>
              <a:buChar char="-"/>
            </a:pPr>
            <a:r>
              <a:rPr lang="en-US" dirty="0" smtClean="0"/>
              <a:t>After being admitted, they all returned to normal behavior and never complained of symptoms</a:t>
            </a:r>
          </a:p>
          <a:p>
            <a:pPr lvl="1" indent="-342900" eaLnBrk="1" hangingPunct="1">
              <a:buFontTx/>
              <a:buChar char="-"/>
            </a:pPr>
            <a:r>
              <a:rPr lang="en-US" dirty="0" smtClean="0"/>
              <a:t>They were kept in the hospitals for an average of 3 weeks</a:t>
            </a:r>
          </a:p>
          <a:p>
            <a:pPr lvl="1" indent="-342900" eaLnBrk="1" hangingPunct="1">
              <a:buFontTx/>
              <a:buChar char="-"/>
            </a:pPr>
            <a:r>
              <a:rPr lang="en-US" dirty="0" smtClean="0"/>
              <a:t>The doctors never caught on, but the other patients did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barn(inVertical)">
                                      <p:cBhvr>
                                        <p:cTn id="7" dur="5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wipe(down)">
                                      <p:cBhvr>
                                        <p:cTn id="12" dur="500"/>
                                        <p:tgtEl>
                                          <p:spTgt spid="33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 calcmode="lin" valueType="num">
                                      <p:cBhvr additive="base">
                                        <p:cTn id="17"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71513" y="276225"/>
            <a:ext cx="7772400" cy="1143000"/>
          </a:xfrm>
        </p:spPr>
        <p:txBody>
          <a:bodyPr/>
          <a:lstStyle/>
          <a:p>
            <a:pPr eaLnBrk="1" hangingPunct="1"/>
            <a:r>
              <a:rPr lang="en-US" altLang="en-US" sz="3600" dirty="0" smtClean="0">
                <a:solidFill>
                  <a:schemeClr val="tx1"/>
                </a:solidFill>
                <a:latin typeface="Berlin Sans FB" pitchFamily="34" charset="0"/>
              </a:rPr>
              <a:t>Labeling Psychological Disorders</a:t>
            </a:r>
            <a:endParaRPr lang="en-US" sz="3600" dirty="0" smtClean="0">
              <a:solidFill>
                <a:schemeClr val="tx1"/>
              </a:solidFill>
              <a:latin typeface="Berlin Sans FB" pitchFamily="34" charset="0"/>
            </a:endParaRPr>
          </a:p>
        </p:txBody>
      </p:sp>
      <p:sp>
        <p:nvSpPr>
          <p:cNvPr id="32771" name="Rectangle 3"/>
          <p:cNvSpPr>
            <a:spLocks noGrp="1" noChangeArrowheads="1"/>
          </p:cNvSpPr>
          <p:nvPr>
            <p:ph type="body" sz="half" idx="1"/>
          </p:nvPr>
        </p:nvSpPr>
        <p:spPr>
          <a:xfrm>
            <a:off x="681345" y="1419225"/>
            <a:ext cx="7772400" cy="1600200"/>
          </a:xfrm>
        </p:spPr>
        <p:txBody>
          <a:bodyPr/>
          <a:lstStyle/>
          <a:p>
            <a:pPr marL="609600" indent="-609600" eaLnBrk="1" hangingPunct="1">
              <a:buFontTx/>
              <a:buNone/>
            </a:pPr>
            <a:r>
              <a:rPr lang="en-US" sz="2800" dirty="0" smtClean="0"/>
              <a:t>3.    </a:t>
            </a:r>
            <a:r>
              <a:rPr lang="en-US" sz="2800" dirty="0" smtClean="0">
                <a:latin typeface="Berlin Sans FB" pitchFamily="34" charset="0"/>
              </a:rPr>
              <a:t>Labels can be helpful for health care professionals, communicating with one another and establishing therapy.</a:t>
            </a:r>
          </a:p>
        </p:txBody>
      </p:sp>
      <p:pic>
        <p:nvPicPr>
          <p:cNvPr id="2" name="Picture 1"/>
          <p:cNvPicPr>
            <a:picLocks noChangeAspect="1"/>
          </p:cNvPicPr>
          <p:nvPr/>
        </p:nvPicPr>
        <p:blipFill>
          <a:blip r:embed="rId3"/>
          <a:stretch>
            <a:fillRect/>
          </a:stretch>
        </p:blipFill>
        <p:spPr>
          <a:xfrm>
            <a:off x="1981200" y="2895600"/>
            <a:ext cx="5548148" cy="312420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4000"/>
              <a:t>Labeling: Positive and Negative</a:t>
            </a:r>
          </a:p>
        </p:txBody>
      </p:sp>
      <p:sp>
        <p:nvSpPr>
          <p:cNvPr id="24579" name="Rectangle 3"/>
          <p:cNvSpPr>
            <a:spLocks noGrp="1" noChangeArrowheads="1"/>
          </p:cNvSpPr>
          <p:nvPr>
            <p:ph type="body" idx="1"/>
          </p:nvPr>
        </p:nvSpPr>
        <p:spPr>
          <a:xfrm>
            <a:off x="914400" y="1417638"/>
            <a:ext cx="7772400" cy="4530725"/>
          </a:xfrm>
        </p:spPr>
        <p:txBody>
          <a:bodyPr/>
          <a:lstStyle/>
          <a:p>
            <a:r>
              <a:rPr lang="en-US" dirty="0"/>
              <a:t>Communication</a:t>
            </a:r>
          </a:p>
          <a:p>
            <a:r>
              <a:rPr lang="en-US" dirty="0"/>
              <a:t>Social Label</a:t>
            </a:r>
          </a:p>
          <a:p>
            <a:r>
              <a:rPr lang="en-US" dirty="0"/>
              <a:t>May limit Inquiry Once Applied</a:t>
            </a:r>
          </a:p>
          <a:p>
            <a:r>
              <a:rPr lang="en-US" dirty="0"/>
              <a:t>Self-fulfilling Prophecy</a:t>
            </a:r>
          </a:p>
          <a:p>
            <a:r>
              <a:rPr lang="en-US" dirty="0"/>
              <a:t>Have Pejorative and Stigmatizing Implications</a:t>
            </a:r>
          </a:p>
          <a:p>
            <a:pPr lvl="1"/>
            <a:r>
              <a:rPr lang="en-US" dirty="0"/>
              <a:t>Second-Class Citizens</a:t>
            </a:r>
          </a:p>
          <a:p>
            <a:pPr lvl="1"/>
            <a:r>
              <a:rPr lang="en-US" dirty="0"/>
              <a:t>Devastate Self-Esteem and Morale</a:t>
            </a:r>
          </a:p>
          <a:p>
            <a:pPr lvl="1"/>
            <a:endParaRPr lang="en-US" dirty="0"/>
          </a:p>
        </p:txBody>
      </p:sp>
    </p:spTree>
    <p:extLst>
      <p:ext uri="{BB962C8B-B14F-4D97-AF65-F5344CB8AC3E}">
        <p14:creationId xmlns:p14="http://schemas.microsoft.com/office/powerpoint/2010/main" val="1788764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71513" y="290513"/>
            <a:ext cx="7772400" cy="1143000"/>
          </a:xfrm>
        </p:spPr>
        <p:txBody>
          <a:bodyPr/>
          <a:lstStyle/>
          <a:p>
            <a:pPr eaLnBrk="1" hangingPunct="1"/>
            <a:r>
              <a:rPr lang="en-US" altLang="en-US" sz="3600" dirty="0" smtClean="0">
                <a:solidFill>
                  <a:schemeClr val="tx1"/>
                </a:solidFill>
                <a:latin typeface="Berlin Sans FB" pitchFamily="34" charset="0"/>
              </a:rPr>
              <a:t>Defining Psychological Disorders</a:t>
            </a:r>
            <a:endParaRPr lang="en-US" sz="3600" dirty="0" smtClean="0">
              <a:solidFill>
                <a:schemeClr val="tx1"/>
              </a:solidFill>
              <a:latin typeface="Berlin Sans FB" pitchFamily="34" charset="0"/>
            </a:endParaRPr>
          </a:p>
        </p:txBody>
      </p:sp>
      <p:sp>
        <p:nvSpPr>
          <p:cNvPr id="15363" name="Rectangle 3"/>
          <p:cNvSpPr>
            <a:spLocks noGrp="1" noChangeArrowheads="1"/>
          </p:cNvSpPr>
          <p:nvPr>
            <p:ph type="body" idx="1"/>
          </p:nvPr>
        </p:nvSpPr>
        <p:spPr>
          <a:xfrm>
            <a:off x="671513" y="1828800"/>
            <a:ext cx="7772400" cy="1524000"/>
          </a:xfrm>
        </p:spPr>
        <p:txBody>
          <a:bodyPr/>
          <a:lstStyle/>
          <a:p>
            <a:pPr marL="0" indent="0" algn="ctr" eaLnBrk="1" hangingPunct="1">
              <a:buFont typeface="Wingdings" pitchFamily="2" charset="2"/>
              <a:buNone/>
            </a:pPr>
            <a:r>
              <a:rPr lang="en-US" sz="2800" dirty="0" smtClean="0"/>
              <a:t>How do you define psychological disorders?  What criteria must be met?</a:t>
            </a:r>
          </a:p>
          <a:p>
            <a:pPr marL="0" indent="0" algn="ctr" eaLnBrk="1" hangingPunct="1">
              <a:buFont typeface="Wingdings" pitchFamily="2" charset="2"/>
              <a:buNone/>
            </a:pPr>
            <a:r>
              <a:rPr lang="en-US" sz="2800" dirty="0" smtClean="0">
                <a:latin typeface="Berlin Sans FB" pitchFamily="34" charset="0"/>
              </a:rPr>
              <a:t>Mental health workers view </a:t>
            </a:r>
            <a:r>
              <a:rPr lang="en-US" sz="2800" dirty="0" smtClean="0">
                <a:solidFill>
                  <a:srgbClr val="FFFF00"/>
                </a:solidFill>
                <a:latin typeface="Berlin Sans FB" pitchFamily="34" charset="0"/>
              </a:rPr>
              <a:t>psychological disorders </a:t>
            </a:r>
            <a:r>
              <a:rPr lang="en-US" sz="2800" dirty="0" smtClean="0">
                <a:latin typeface="Berlin Sans FB" pitchFamily="34" charset="0"/>
              </a:rPr>
              <a:t>as persistently harmful thoughts, feelings and action.</a:t>
            </a:r>
          </a:p>
        </p:txBody>
      </p:sp>
      <p:sp>
        <p:nvSpPr>
          <p:cNvPr id="15364" name="Rectangle 4"/>
          <p:cNvSpPr>
            <a:spLocks noChangeArrowheads="1"/>
          </p:cNvSpPr>
          <p:nvPr/>
        </p:nvSpPr>
        <p:spPr bwMode="auto">
          <a:xfrm>
            <a:off x="671513" y="4343400"/>
            <a:ext cx="7772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When behavior is </a:t>
            </a:r>
            <a:r>
              <a:rPr lang="en-US" sz="2800" i="1" dirty="0">
                <a:solidFill>
                  <a:srgbClr val="FFFF00"/>
                </a:solidFill>
                <a:latin typeface="Berlin Sans FB" pitchFamily="34" charset="0"/>
              </a:rPr>
              <a:t>deviant, distressful, and dysfunctional</a:t>
            </a:r>
            <a:r>
              <a:rPr lang="en-US" sz="2800" dirty="0">
                <a:solidFill>
                  <a:srgbClr val="FFFF00"/>
                </a:solidFill>
                <a:latin typeface="Berlin Sans FB" pitchFamily="34" charset="0"/>
              </a:rPr>
              <a:t> </a:t>
            </a:r>
            <a:r>
              <a:rPr lang="en-US" sz="2800" dirty="0" smtClean="0">
                <a:solidFill>
                  <a:schemeClr val="bg1"/>
                </a:solidFill>
                <a:latin typeface="Berlin Sans FB" pitchFamily="34" charset="0"/>
              </a:rPr>
              <a:t> </a:t>
            </a:r>
            <a:r>
              <a:rPr lang="en-US" sz="2800" dirty="0" smtClean="0">
                <a:latin typeface="Berlin Sans FB" pitchFamily="34" charset="0"/>
              </a:rPr>
              <a:t>psychiatrists </a:t>
            </a:r>
            <a:r>
              <a:rPr lang="en-US" sz="2800" dirty="0">
                <a:latin typeface="Berlin Sans FB" pitchFamily="34" charset="0"/>
              </a:rPr>
              <a:t>and psychologists label it as disordered (Comer, 2004).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ctrTitle"/>
          </p:nvPr>
        </p:nvSpPr>
        <p:spPr>
          <a:xfrm>
            <a:off x="762000" y="685800"/>
            <a:ext cx="7772400" cy="1470025"/>
          </a:xfrm>
        </p:spPr>
        <p:txBody>
          <a:bodyPr/>
          <a:lstStyle/>
          <a:p>
            <a:r>
              <a:rPr lang="en-US" sz="5400" dirty="0" smtClean="0"/>
              <a:t>Somatic Disorders</a:t>
            </a:r>
          </a:p>
        </p:txBody>
      </p:sp>
      <p:sp>
        <p:nvSpPr>
          <p:cNvPr id="3" name="Subtitle 2"/>
          <p:cNvSpPr>
            <a:spLocks noGrp="1"/>
          </p:cNvSpPr>
          <p:nvPr>
            <p:ph type="subTitle" idx="1"/>
          </p:nvPr>
        </p:nvSpPr>
        <p:spPr>
          <a:xfrm>
            <a:off x="533400" y="2895600"/>
            <a:ext cx="8305800" cy="2057400"/>
          </a:xfrm>
        </p:spPr>
        <p:txBody>
          <a:bodyPr rtlCol="0">
            <a:noAutofit/>
          </a:bodyPr>
          <a:lstStyle/>
          <a:p>
            <a:pPr fontAlgn="auto">
              <a:spcAft>
                <a:spcPts val="0"/>
              </a:spcAft>
              <a:buFont typeface="Arial" pitchFamily="34" charset="0"/>
              <a:buNone/>
              <a:defRPr/>
            </a:pPr>
            <a:r>
              <a:rPr lang="en-US" sz="2800" dirty="0" smtClean="0"/>
              <a:t>Conversion Disorder</a:t>
            </a:r>
          </a:p>
          <a:p>
            <a:pPr fontAlgn="auto">
              <a:spcAft>
                <a:spcPts val="0"/>
              </a:spcAft>
              <a:buFont typeface="Arial" pitchFamily="34" charset="0"/>
              <a:buNone/>
              <a:defRPr/>
            </a:pPr>
            <a:r>
              <a:rPr lang="en-US" sz="2800" dirty="0" smtClean="0"/>
              <a:t>Somatic Symptom Disorder</a:t>
            </a:r>
          </a:p>
          <a:p>
            <a:pPr fontAlgn="auto">
              <a:spcAft>
                <a:spcPts val="0"/>
              </a:spcAft>
              <a:defRPr/>
            </a:pPr>
            <a:r>
              <a:rPr lang="en-US" sz="2800" dirty="0" smtClean="0"/>
              <a:t>Illness </a:t>
            </a:r>
            <a:r>
              <a:rPr lang="en-US" sz="2800" dirty="0"/>
              <a:t>Anxiety Disorder (</a:t>
            </a:r>
            <a:r>
              <a:rPr lang="en-US" sz="2800" dirty="0" smtClean="0"/>
              <a:t>Hypochondriasis)</a:t>
            </a:r>
          </a:p>
          <a:p>
            <a:pPr fontAlgn="auto">
              <a:spcAft>
                <a:spcPts val="0"/>
              </a:spcAft>
              <a:buFont typeface="Arial" pitchFamily="34" charset="0"/>
              <a:buNone/>
              <a:defRPr/>
            </a:pPr>
            <a:endParaRPr lang="en-US" sz="2800" dirty="0"/>
          </a:p>
          <a:p>
            <a:pPr fontAlgn="auto">
              <a:spcAft>
                <a:spcPts val="0"/>
              </a:spcAft>
              <a:buFont typeface="Arial" pitchFamily="34" charset="0"/>
              <a:buNone/>
              <a:defRPr/>
            </a:pPr>
            <a:endParaRPr lang="en-US" sz="2800" dirty="0"/>
          </a:p>
        </p:txBody>
      </p:sp>
    </p:spTree>
    <p:extLst>
      <p:ext uri="{BB962C8B-B14F-4D97-AF65-F5344CB8AC3E}">
        <p14:creationId xmlns:p14="http://schemas.microsoft.com/office/powerpoint/2010/main" val="3663101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z="4800" dirty="0" smtClean="0">
                <a:latin typeface="Berlin Sans FB" pitchFamily="34" charset="0"/>
              </a:rPr>
              <a:t>What are they?</a:t>
            </a:r>
          </a:p>
        </p:txBody>
      </p:sp>
      <p:sp>
        <p:nvSpPr>
          <p:cNvPr id="115715" name="Content Placeholder 2"/>
          <p:cNvSpPr>
            <a:spLocks noGrp="1"/>
          </p:cNvSpPr>
          <p:nvPr>
            <p:ph idx="1"/>
          </p:nvPr>
        </p:nvSpPr>
        <p:spPr>
          <a:xfrm>
            <a:off x="457200" y="1371600"/>
            <a:ext cx="8534400" cy="4525963"/>
          </a:xfrm>
        </p:spPr>
        <p:txBody>
          <a:bodyPr/>
          <a:lstStyle/>
          <a:p>
            <a:r>
              <a:rPr lang="en-US" sz="4000" dirty="0" smtClean="0"/>
              <a:t>Person manifests a psychological problem through a physiological symptom</a:t>
            </a:r>
          </a:p>
          <a:p>
            <a:r>
              <a:rPr lang="en-US" sz="4000" dirty="0" smtClean="0"/>
              <a:t>Disorders with physical symptoms, but no physical cause</a:t>
            </a:r>
          </a:p>
          <a:p>
            <a:r>
              <a:rPr lang="en-US" sz="4000" dirty="0" smtClean="0"/>
              <a:t>The causes seem to be “psychological”, but the symptoms are REAL</a:t>
            </a:r>
          </a:p>
        </p:txBody>
      </p:sp>
    </p:spTree>
    <p:extLst>
      <p:ext uri="{BB962C8B-B14F-4D97-AF65-F5344CB8AC3E}">
        <p14:creationId xmlns:p14="http://schemas.microsoft.com/office/powerpoint/2010/main" val="1779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z="4800" dirty="0" smtClean="0">
                <a:solidFill>
                  <a:srgbClr val="FFFF00"/>
                </a:solidFill>
              </a:rPr>
              <a:t>Conversion Disorder</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sz="4000" dirty="0" smtClean="0"/>
              <a:t>Person is converting psychological stress into physical symptoms</a:t>
            </a:r>
          </a:p>
          <a:p>
            <a:pPr fontAlgn="auto">
              <a:spcAft>
                <a:spcPts val="0"/>
              </a:spcAft>
              <a:buFont typeface="Arial" pitchFamily="34" charset="0"/>
              <a:buChar char="•"/>
              <a:defRPr/>
            </a:pPr>
            <a:r>
              <a:rPr lang="en-US" sz="4000" dirty="0" smtClean="0"/>
              <a:t>Person becomes “paralyzed” in a stressful situation (deer in the headlights)</a:t>
            </a:r>
          </a:p>
          <a:p>
            <a:pPr fontAlgn="auto">
              <a:spcAft>
                <a:spcPts val="0"/>
              </a:spcAft>
              <a:buFont typeface="Arial" pitchFamily="34" charset="0"/>
              <a:buChar char="•"/>
              <a:defRPr/>
            </a:pPr>
            <a:r>
              <a:rPr lang="en-US" sz="4000" dirty="0" smtClean="0"/>
              <a:t>Perhaps the mind is trying to protect the body (best not to do anything)</a:t>
            </a:r>
          </a:p>
          <a:p>
            <a:pPr fontAlgn="auto">
              <a:spcAft>
                <a:spcPts val="0"/>
              </a:spcAft>
              <a:buFont typeface="Arial" pitchFamily="34" charset="0"/>
              <a:buChar char="•"/>
              <a:defRPr/>
            </a:pPr>
            <a:r>
              <a:rPr lang="en-US" sz="4000" dirty="0" smtClean="0"/>
              <a:t>Sometimes referred to as “hysteria”</a:t>
            </a:r>
            <a:endParaRPr lang="en-US" sz="4000" dirty="0"/>
          </a:p>
        </p:txBody>
      </p:sp>
    </p:spTree>
    <p:extLst>
      <p:ext uri="{BB962C8B-B14F-4D97-AF65-F5344CB8AC3E}">
        <p14:creationId xmlns:p14="http://schemas.microsoft.com/office/powerpoint/2010/main" val="10975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76200" y="228600"/>
            <a:ext cx="8991600" cy="1143000"/>
          </a:xfrm>
        </p:spPr>
        <p:txBody>
          <a:bodyPr/>
          <a:lstStyle/>
          <a:p>
            <a:r>
              <a:rPr lang="en-US" dirty="0" smtClean="0">
                <a:solidFill>
                  <a:srgbClr val="FFFF00"/>
                </a:solidFill>
              </a:rPr>
              <a:t>Somatic Symptom Disorder (SSD)</a:t>
            </a:r>
          </a:p>
        </p:txBody>
      </p:sp>
      <p:sp>
        <p:nvSpPr>
          <p:cNvPr id="3" name="Content Placeholder 2"/>
          <p:cNvSpPr>
            <a:spLocks noGrp="1"/>
          </p:cNvSpPr>
          <p:nvPr>
            <p:ph idx="1"/>
          </p:nvPr>
        </p:nvSpPr>
        <p:spPr>
          <a:xfrm>
            <a:off x="304800" y="1399494"/>
            <a:ext cx="8610600" cy="3816577"/>
          </a:xfrm>
        </p:spPr>
        <p:txBody>
          <a:bodyPr rtlCol="0">
            <a:normAutofit/>
          </a:bodyPr>
          <a:lstStyle/>
          <a:p>
            <a:pPr fontAlgn="auto">
              <a:spcAft>
                <a:spcPts val="0"/>
              </a:spcAft>
              <a:buFont typeface="Arial" pitchFamily="34" charset="0"/>
              <a:buChar char="•"/>
              <a:defRPr/>
            </a:pPr>
            <a:r>
              <a:rPr lang="en-US" dirty="0" smtClean="0"/>
              <a:t>A preoccupation with the persistent and irrational fear that one has an illness.</a:t>
            </a:r>
          </a:p>
          <a:p>
            <a:pPr fontAlgn="auto">
              <a:spcAft>
                <a:spcPts val="0"/>
              </a:spcAft>
              <a:buFont typeface="Arial" pitchFamily="34" charset="0"/>
              <a:buChar char="•"/>
              <a:defRPr/>
            </a:pPr>
            <a:r>
              <a:rPr lang="en-US" dirty="0" smtClean="0"/>
              <a:t>Chronic</a:t>
            </a:r>
          </a:p>
          <a:p>
            <a:pPr fontAlgn="auto">
              <a:spcAft>
                <a:spcPts val="0"/>
              </a:spcAft>
              <a:buFont typeface="Arial" pitchFamily="34" charset="0"/>
              <a:buChar char="•"/>
              <a:defRPr/>
            </a:pPr>
            <a:r>
              <a:rPr lang="en-US" dirty="0" smtClean="0"/>
              <a:t>One or more bodily symptoms</a:t>
            </a:r>
          </a:p>
          <a:p>
            <a:pPr fontAlgn="auto">
              <a:spcAft>
                <a:spcPts val="0"/>
              </a:spcAft>
              <a:buFont typeface="Arial" pitchFamily="34" charset="0"/>
              <a:buChar char="•"/>
              <a:defRPr/>
            </a:pPr>
            <a:r>
              <a:rPr lang="en-US" dirty="0" smtClean="0"/>
              <a:t>May seek several medical opinions and still believe they are ill</a:t>
            </a:r>
          </a:p>
        </p:txBody>
      </p:sp>
      <p:pic>
        <p:nvPicPr>
          <p:cNvPr id="2" name="Picture 1"/>
          <p:cNvPicPr>
            <a:picLocks noChangeAspect="1"/>
          </p:cNvPicPr>
          <p:nvPr/>
        </p:nvPicPr>
        <p:blipFill>
          <a:blip r:embed="rId3"/>
          <a:stretch>
            <a:fillRect/>
          </a:stretch>
        </p:blipFill>
        <p:spPr>
          <a:xfrm>
            <a:off x="1219200" y="4724400"/>
            <a:ext cx="6178131" cy="1950750"/>
          </a:xfrm>
          <a:prstGeom prst="rect">
            <a:avLst/>
          </a:prstGeom>
        </p:spPr>
      </p:pic>
    </p:spTree>
    <p:extLst>
      <p:ext uri="{BB962C8B-B14F-4D97-AF65-F5344CB8AC3E}">
        <p14:creationId xmlns:p14="http://schemas.microsoft.com/office/powerpoint/2010/main" val="37848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Illness Anxiety Disorder</a:t>
            </a:r>
            <a:endParaRPr lang="en-US" dirty="0">
              <a:solidFill>
                <a:srgbClr val="FFFF00"/>
              </a:solidFill>
            </a:endParaRPr>
          </a:p>
        </p:txBody>
      </p:sp>
      <p:sp>
        <p:nvSpPr>
          <p:cNvPr id="3" name="Content Placeholder 2"/>
          <p:cNvSpPr>
            <a:spLocks noGrp="1"/>
          </p:cNvSpPr>
          <p:nvPr>
            <p:ph idx="1"/>
          </p:nvPr>
        </p:nvSpPr>
        <p:spPr>
          <a:xfrm>
            <a:off x="476865" y="1219200"/>
            <a:ext cx="8229600" cy="4525963"/>
          </a:xfrm>
        </p:spPr>
        <p:txBody>
          <a:bodyPr/>
          <a:lstStyle/>
          <a:p>
            <a:pPr marL="0" indent="0">
              <a:buNone/>
            </a:pPr>
            <a:r>
              <a:rPr lang="en-US" dirty="0" smtClean="0"/>
              <a:t>Less severe form of SSD.  Interprets normal physical sensations as symptoms of the disease.</a:t>
            </a:r>
          </a:p>
          <a:p>
            <a:r>
              <a:rPr lang="en-US" sz="2400" dirty="0" smtClean="0"/>
              <a:t>Formerly called Hypochondriasis</a:t>
            </a:r>
            <a:endParaRPr lang="en-US" sz="2400" dirty="0"/>
          </a:p>
          <a:p>
            <a:r>
              <a:rPr lang="en-US" sz="2400" dirty="0" smtClean="0"/>
              <a:t>Similar to OCD – preoccupied with thoughts of health</a:t>
            </a:r>
          </a:p>
          <a:p>
            <a:r>
              <a:rPr lang="en-US" sz="2400" dirty="0" smtClean="0"/>
              <a:t>Headaches are brain cancer or scratchy throats are throat cancer</a:t>
            </a:r>
          </a:p>
          <a:p>
            <a:r>
              <a:rPr lang="en-US" sz="2400" dirty="0" smtClean="0"/>
              <a:t>Can you think of some things that may play into this…. </a:t>
            </a:r>
            <a:endParaRPr lang="en-US" sz="2800" dirty="0"/>
          </a:p>
        </p:txBody>
      </p:sp>
      <p:pic>
        <p:nvPicPr>
          <p:cNvPr id="4" name="Picture 3"/>
          <p:cNvPicPr>
            <a:picLocks noChangeAspect="1"/>
          </p:cNvPicPr>
          <p:nvPr/>
        </p:nvPicPr>
        <p:blipFill>
          <a:blip r:embed="rId3"/>
          <a:stretch>
            <a:fillRect/>
          </a:stretch>
        </p:blipFill>
        <p:spPr>
          <a:xfrm>
            <a:off x="3775782" y="4420732"/>
            <a:ext cx="2170324" cy="2170324"/>
          </a:xfrm>
          <a:prstGeom prst="rect">
            <a:avLst/>
          </a:prstGeom>
        </p:spPr>
      </p:pic>
      <p:pic>
        <p:nvPicPr>
          <p:cNvPr id="5" name="Picture 4"/>
          <p:cNvPicPr>
            <a:picLocks noChangeAspect="1"/>
          </p:cNvPicPr>
          <p:nvPr/>
        </p:nvPicPr>
        <p:blipFill>
          <a:blip r:embed="rId4"/>
          <a:stretch>
            <a:fillRect/>
          </a:stretch>
        </p:blipFill>
        <p:spPr>
          <a:xfrm>
            <a:off x="6248399" y="4457603"/>
            <a:ext cx="2767733" cy="2144694"/>
          </a:xfrm>
          <a:prstGeom prst="rect">
            <a:avLst/>
          </a:prstGeom>
        </p:spPr>
      </p:pic>
      <p:pic>
        <p:nvPicPr>
          <p:cNvPr id="6" name="Picture 5"/>
          <p:cNvPicPr>
            <a:picLocks noChangeAspect="1"/>
          </p:cNvPicPr>
          <p:nvPr/>
        </p:nvPicPr>
        <p:blipFill>
          <a:blip r:embed="rId5"/>
          <a:stretch>
            <a:fillRect/>
          </a:stretch>
        </p:blipFill>
        <p:spPr>
          <a:xfrm>
            <a:off x="307844" y="4460061"/>
            <a:ext cx="3165645" cy="1975222"/>
          </a:xfrm>
          <a:prstGeom prst="rect">
            <a:avLst/>
          </a:prstGeom>
        </p:spPr>
      </p:pic>
    </p:spTree>
    <p:extLst>
      <p:ext uri="{BB962C8B-B14F-4D97-AF65-F5344CB8AC3E}">
        <p14:creationId xmlns:p14="http://schemas.microsoft.com/office/powerpoint/2010/main" val="100941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rgbClr val="FFFF00"/>
                </a:solidFill>
              </a:rPr>
              <a:t>Factitious Disorder</a:t>
            </a:r>
            <a:endParaRPr lang="en-US" sz="4800" dirty="0">
              <a:solidFill>
                <a:srgbClr val="FFFF00"/>
              </a:solidFill>
            </a:endParaRPr>
          </a:p>
        </p:txBody>
      </p:sp>
      <p:sp>
        <p:nvSpPr>
          <p:cNvPr id="3" name="Content Placeholder 2"/>
          <p:cNvSpPr>
            <a:spLocks noGrp="1"/>
          </p:cNvSpPr>
          <p:nvPr>
            <p:ph idx="1"/>
          </p:nvPr>
        </p:nvSpPr>
        <p:spPr>
          <a:xfrm>
            <a:off x="76200" y="1463399"/>
            <a:ext cx="8915400" cy="4525963"/>
          </a:xfrm>
        </p:spPr>
        <p:txBody>
          <a:bodyPr/>
          <a:lstStyle/>
          <a:p>
            <a:r>
              <a:rPr lang="en-US" dirty="0" smtClean="0"/>
              <a:t>Umbrella </a:t>
            </a:r>
            <a:r>
              <a:rPr lang="en-US" dirty="0"/>
              <a:t>category that covers a group of mental disturbances in which patients intentionally act physically or mentally ill without obvious benefits</a:t>
            </a:r>
            <a:r>
              <a:rPr lang="en-US" dirty="0" smtClean="0"/>
              <a:t>. </a:t>
            </a:r>
          </a:p>
          <a:p>
            <a:pPr lvl="1"/>
            <a:r>
              <a:rPr lang="en-US" dirty="0" err="1"/>
              <a:t>Münchausen</a:t>
            </a:r>
            <a:r>
              <a:rPr lang="en-US" dirty="0"/>
              <a:t> </a:t>
            </a:r>
            <a:r>
              <a:rPr lang="en-US" dirty="0" smtClean="0"/>
              <a:t>syndrome</a:t>
            </a:r>
          </a:p>
          <a:p>
            <a:pPr lvl="1"/>
            <a:r>
              <a:rPr lang="en-US" dirty="0" err="1"/>
              <a:t>Münchausen</a:t>
            </a:r>
            <a:r>
              <a:rPr lang="en-US" dirty="0"/>
              <a:t> </a:t>
            </a:r>
            <a:r>
              <a:rPr lang="en-US" dirty="0" smtClean="0"/>
              <a:t>syndrome by proxy</a:t>
            </a:r>
          </a:p>
          <a:p>
            <a:endParaRPr lang="en-US" dirty="0"/>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35</a:t>
            </a:fld>
            <a:endParaRPr lang="en-US"/>
          </a:p>
        </p:txBody>
      </p:sp>
      <p:pic>
        <p:nvPicPr>
          <p:cNvPr id="6" name="Picture 5"/>
          <p:cNvPicPr>
            <a:picLocks noChangeAspect="1"/>
          </p:cNvPicPr>
          <p:nvPr/>
        </p:nvPicPr>
        <p:blipFill>
          <a:blip r:embed="rId3"/>
          <a:stretch>
            <a:fillRect/>
          </a:stretch>
        </p:blipFill>
        <p:spPr>
          <a:xfrm>
            <a:off x="2667000" y="4071257"/>
            <a:ext cx="3352800" cy="2568245"/>
          </a:xfrm>
          <a:prstGeom prst="rect">
            <a:avLst/>
          </a:prstGeom>
        </p:spPr>
      </p:pic>
    </p:spTree>
    <p:extLst>
      <p:ext uri="{BB962C8B-B14F-4D97-AF65-F5344CB8AC3E}">
        <p14:creationId xmlns:p14="http://schemas.microsoft.com/office/powerpoint/2010/main" val="2406558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286"/>
            <a:ext cx="8229600" cy="1143000"/>
          </a:xfrm>
        </p:spPr>
        <p:txBody>
          <a:bodyPr/>
          <a:lstStyle/>
          <a:p>
            <a:r>
              <a:rPr lang="en-US" dirty="0" smtClean="0"/>
              <a:t>Some explanations</a:t>
            </a:r>
            <a:endParaRPr lang="en-US" dirty="0"/>
          </a:p>
        </p:txBody>
      </p:sp>
      <p:sp>
        <p:nvSpPr>
          <p:cNvPr id="3" name="Content Placeholder 2"/>
          <p:cNvSpPr>
            <a:spLocks noGrp="1"/>
          </p:cNvSpPr>
          <p:nvPr>
            <p:ph idx="1"/>
          </p:nvPr>
        </p:nvSpPr>
        <p:spPr>
          <a:xfrm>
            <a:off x="3629" y="1143000"/>
            <a:ext cx="8991600" cy="4525963"/>
          </a:xfrm>
        </p:spPr>
        <p:txBody>
          <a:bodyPr/>
          <a:lstStyle/>
          <a:p>
            <a:r>
              <a:rPr lang="en-US" u="sng" dirty="0"/>
              <a:t>Psychoanalytic</a:t>
            </a:r>
            <a:r>
              <a:rPr lang="en-US" dirty="0"/>
              <a:t> explanations of conversion disorder </a:t>
            </a:r>
            <a:r>
              <a:rPr lang="en-US" dirty="0" smtClean="0"/>
              <a:t>emphasize </a:t>
            </a:r>
            <a:r>
              <a:rPr lang="en-US" dirty="0">
                <a:solidFill>
                  <a:srgbClr val="FFFF00"/>
                </a:solidFill>
              </a:rPr>
              <a:t>unconscious drives</a:t>
            </a:r>
            <a:r>
              <a:rPr lang="en-US" dirty="0"/>
              <a:t>, including sexuality, aggression or dependency, and the </a:t>
            </a:r>
            <a:r>
              <a:rPr lang="en-US" dirty="0" smtClean="0"/>
              <a:t>internalized </a:t>
            </a:r>
            <a:r>
              <a:rPr lang="en-US" dirty="0"/>
              <a:t>prohibition against their </a:t>
            </a:r>
            <a:r>
              <a:rPr lang="en-US" dirty="0" smtClean="0"/>
              <a:t>expression</a:t>
            </a:r>
          </a:p>
          <a:p>
            <a:r>
              <a:rPr lang="en-US" u="sng" dirty="0" smtClean="0"/>
              <a:t>Behaviorists</a:t>
            </a:r>
            <a:r>
              <a:rPr lang="en-US" dirty="0" smtClean="0"/>
              <a:t> would say that these are maladaptive behaviors that </a:t>
            </a:r>
            <a:r>
              <a:rPr lang="en-US" dirty="0"/>
              <a:t>act on the environment to </a:t>
            </a:r>
            <a:r>
              <a:rPr lang="en-US" dirty="0">
                <a:solidFill>
                  <a:srgbClr val="FFFF00"/>
                </a:solidFill>
              </a:rPr>
              <a:t>produce reinforcing </a:t>
            </a:r>
            <a:r>
              <a:rPr lang="en-US" dirty="0" smtClean="0">
                <a:solidFill>
                  <a:srgbClr val="FFFF00"/>
                </a:solidFill>
              </a:rPr>
              <a:t>consequences</a:t>
            </a:r>
          </a:p>
          <a:p>
            <a:r>
              <a:rPr lang="en-US" u="sng" dirty="0" smtClean="0"/>
              <a:t>Sociocultural</a:t>
            </a:r>
            <a:r>
              <a:rPr lang="en-US" dirty="0" smtClean="0"/>
              <a:t> would say </a:t>
            </a:r>
            <a:r>
              <a:rPr lang="en-US" dirty="0"/>
              <a:t>in some cultures the direct expression of intense emotions is </a:t>
            </a:r>
            <a:r>
              <a:rPr lang="en-US" dirty="0" smtClean="0"/>
              <a:t>prohibited, </a:t>
            </a:r>
            <a:r>
              <a:rPr lang="en-US" dirty="0"/>
              <a:t>represent </a:t>
            </a:r>
            <a:r>
              <a:rPr lang="en-US" dirty="0">
                <a:solidFill>
                  <a:srgbClr val="FFFF00"/>
                </a:solidFill>
              </a:rPr>
              <a:t>non-verbal communication of a forbidden idea </a:t>
            </a:r>
            <a:r>
              <a:rPr lang="en-US" dirty="0"/>
              <a:t>or feelings</a:t>
            </a:r>
          </a:p>
        </p:txBody>
      </p:sp>
    </p:spTree>
    <p:extLst>
      <p:ext uri="{BB962C8B-B14F-4D97-AF65-F5344CB8AC3E}">
        <p14:creationId xmlns:p14="http://schemas.microsoft.com/office/powerpoint/2010/main" val="90223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685800" y="11113"/>
            <a:ext cx="7681913" cy="1981200"/>
          </a:xfrm>
        </p:spPr>
        <p:txBody>
          <a:bodyPr/>
          <a:lstStyle/>
          <a:p>
            <a:pPr eaLnBrk="1" hangingPunct="1"/>
            <a:r>
              <a:rPr lang="en-US" sz="5400" dirty="0" smtClean="0">
                <a:latin typeface="Berlin Sans FB" pitchFamily="34" charset="0"/>
              </a:rPr>
              <a:t>Anxiety Disorders</a:t>
            </a:r>
            <a:r>
              <a:rPr lang="en-US" dirty="0" smtClean="0">
                <a:latin typeface="Berlin Sans FB" pitchFamily="34" charset="0"/>
              </a:rPr>
              <a:t/>
            </a:r>
            <a:br>
              <a:rPr lang="en-US" dirty="0" smtClean="0">
                <a:latin typeface="Berlin Sans FB" pitchFamily="34" charset="0"/>
              </a:rPr>
            </a:br>
            <a:endParaRPr lang="en-US" sz="3600" dirty="0" smtClean="0">
              <a:solidFill>
                <a:schemeClr val="tx1"/>
              </a:solidFill>
              <a:latin typeface="Berlin Sans FB" pitchFamily="34" charset="0"/>
              <a:cs typeface="Times" charset="0"/>
            </a:endParaRPr>
          </a:p>
        </p:txBody>
      </p:sp>
      <p:sp>
        <p:nvSpPr>
          <p:cNvPr id="3" name="Subtitle 2"/>
          <p:cNvSpPr>
            <a:spLocks noGrp="1"/>
          </p:cNvSpPr>
          <p:nvPr>
            <p:ph type="subTitle" idx="1"/>
          </p:nvPr>
        </p:nvSpPr>
        <p:spPr>
          <a:xfrm>
            <a:off x="-7144" y="2209800"/>
            <a:ext cx="9067800" cy="2362200"/>
          </a:xfrm>
        </p:spPr>
        <p:txBody>
          <a:bodyPr rtlCol="0">
            <a:normAutofit/>
          </a:bodyPr>
          <a:lstStyle/>
          <a:p>
            <a:pPr fontAlgn="auto">
              <a:spcAft>
                <a:spcPts val="0"/>
              </a:spcAft>
              <a:buFont typeface="Arial" pitchFamily="34" charset="0"/>
              <a:buNone/>
              <a:defRPr/>
            </a:pPr>
            <a:r>
              <a:rPr lang="en-US" dirty="0" smtClean="0"/>
              <a:t>Anxiety Disorders</a:t>
            </a:r>
          </a:p>
          <a:p>
            <a:pPr fontAlgn="auto">
              <a:spcAft>
                <a:spcPts val="0"/>
              </a:spcAft>
              <a:buFont typeface="Arial" pitchFamily="34" charset="0"/>
              <a:buNone/>
              <a:defRPr/>
            </a:pPr>
            <a:r>
              <a:rPr lang="en-US" dirty="0" smtClean="0"/>
              <a:t>Obsessive-Compulsive Disorder (OCD)</a:t>
            </a:r>
          </a:p>
          <a:p>
            <a:pPr fontAlgn="auto">
              <a:spcAft>
                <a:spcPts val="0"/>
              </a:spcAft>
              <a:buFont typeface="Arial" pitchFamily="34" charset="0"/>
              <a:buNone/>
              <a:defRPr/>
            </a:pPr>
            <a:r>
              <a:rPr lang="en-US" dirty="0" smtClean="0"/>
              <a:t>Trauma or Stressor Related Disorder (PTSD)</a:t>
            </a: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p:cNvSpPr>
            <a:spLocks noGrp="1" noChangeArrowheads="1"/>
          </p:cNvSpPr>
          <p:nvPr>
            <p:ph type="title"/>
          </p:nvPr>
        </p:nvSpPr>
        <p:spPr>
          <a:xfrm>
            <a:off x="0" y="0"/>
            <a:ext cx="4296697" cy="1143000"/>
          </a:xfrm>
        </p:spPr>
        <p:txBody>
          <a:bodyPr/>
          <a:lstStyle/>
          <a:p>
            <a:pPr eaLnBrk="1" hangingPunct="1"/>
            <a:r>
              <a:rPr lang="en-US" dirty="0" smtClean="0"/>
              <a:t>Anxiety Disorders</a:t>
            </a:r>
          </a:p>
        </p:txBody>
      </p:sp>
      <p:pic>
        <p:nvPicPr>
          <p:cNvPr id="2" name="Picture 1"/>
          <p:cNvPicPr>
            <a:picLocks noChangeAspect="1"/>
          </p:cNvPicPr>
          <p:nvPr/>
        </p:nvPicPr>
        <p:blipFill rotWithShape="1">
          <a:blip r:embed="rId2"/>
          <a:srcRect l="4445" t="37562" r="3703" b="43363"/>
          <a:stretch/>
        </p:blipFill>
        <p:spPr>
          <a:xfrm>
            <a:off x="4296697" y="354510"/>
            <a:ext cx="4724400" cy="6159449"/>
          </a:xfrm>
          <a:prstGeom prst="rect">
            <a:avLst/>
          </a:prstGeom>
        </p:spPr>
      </p:pic>
      <p:pic>
        <p:nvPicPr>
          <p:cNvPr id="3" name="Picture 2"/>
          <p:cNvPicPr>
            <a:picLocks noChangeAspect="1"/>
          </p:cNvPicPr>
          <p:nvPr/>
        </p:nvPicPr>
        <p:blipFill rotWithShape="1">
          <a:blip r:embed="rId3"/>
          <a:srcRect l="7756" t="129" r="33008" b="61327"/>
          <a:stretch/>
        </p:blipFill>
        <p:spPr>
          <a:xfrm>
            <a:off x="159774" y="1143000"/>
            <a:ext cx="4114800" cy="514235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Generalized Anxiety Disorder</a:t>
            </a:r>
          </a:p>
        </p:txBody>
      </p:sp>
      <p:sp>
        <p:nvSpPr>
          <p:cNvPr id="36867" name="Rectangle 3"/>
          <p:cNvSpPr>
            <a:spLocks noGrp="1" noChangeArrowheads="1"/>
          </p:cNvSpPr>
          <p:nvPr>
            <p:ph type="body" idx="1"/>
          </p:nvPr>
        </p:nvSpPr>
        <p:spPr>
          <a:xfrm>
            <a:off x="253181" y="1552832"/>
            <a:ext cx="6926344" cy="4525963"/>
          </a:xfrm>
        </p:spPr>
        <p:txBody>
          <a:bodyPr/>
          <a:lstStyle/>
          <a:p>
            <a:pPr eaLnBrk="1" hangingPunct="1"/>
            <a:r>
              <a:rPr lang="en-US" altLang="en-US" dirty="0" smtClean="0"/>
              <a:t>An anxiety disorder characterized by disruptive levels of persistent, unexplained feelings of apprehension and tenseness</a:t>
            </a:r>
          </a:p>
          <a:p>
            <a:pPr eaLnBrk="1" hangingPunct="1"/>
            <a:r>
              <a:rPr lang="en-US" altLang="en-US" dirty="0" smtClean="0"/>
              <a:t>2/3 women</a:t>
            </a:r>
          </a:p>
          <a:p>
            <a:pPr eaLnBrk="1" hangingPunct="1"/>
            <a:r>
              <a:rPr lang="en-US" altLang="en-US" dirty="0" smtClean="0"/>
              <a:t>Usually constant, low level anxiety</a:t>
            </a:r>
          </a:p>
          <a:p>
            <a:pPr eaLnBrk="1" hangingPunct="1"/>
            <a:r>
              <a:rPr lang="en-US" altLang="en-US" dirty="0" smtClean="0"/>
              <a:t>No specific trigger or stimulus</a:t>
            </a:r>
          </a:p>
          <a:p>
            <a:pPr eaLnBrk="1" hangingPunct="1"/>
            <a:r>
              <a:rPr lang="en-US" altLang="en-US" dirty="0" smtClean="0"/>
              <a:t>Freud referred to this as “free floating” anxiety</a:t>
            </a:r>
          </a:p>
        </p:txBody>
      </p:sp>
      <p:pic>
        <p:nvPicPr>
          <p:cNvPr id="2" name="Picture 1"/>
          <p:cNvPicPr>
            <a:picLocks noChangeAspect="1"/>
          </p:cNvPicPr>
          <p:nvPr/>
        </p:nvPicPr>
        <p:blipFill>
          <a:blip r:embed="rId3"/>
          <a:stretch>
            <a:fillRect/>
          </a:stretch>
        </p:blipFill>
        <p:spPr>
          <a:xfrm>
            <a:off x="6553200" y="4267200"/>
            <a:ext cx="2278748" cy="2278748"/>
          </a:xfrm>
          <a:prstGeom prst="rect">
            <a:avLst/>
          </a:prstGeom>
        </p:spPr>
      </p:pic>
      <p:pic>
        <p:nvPicPr>
          <p:cNvPr id="3" name="Picture 2"/>
          <p:cNvPicPr>
            <a:picLocks noChangeAspect="1"/>
          </p:cNvPicPr>
          <p:nvPr/>
        </p:nvPicPr>
        <p:blipFill>
          <a:blip r:embed="rId4"/>
          <a:stretch>
            <a:fillRect/>
          </a:stretch>
        </p:blipFill>
        <p:spPr>
          <a:xfrm>
            <a:off x="7118073" y="1807024"/>
            <a:ext cx="1677004" cy="2201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63062"/>
            <a:ext cx="9144000" cy="685800"/>
          </a:xfrm>
        </p:spPr>
        <p:txBody>
          <a:bodyPr/>
          <a:lstStyle/>
          <a:p>
            <a:pPr eaLnBrk="1" hangingPunct="1"/>
            <a:r>
              <a:rPr lang="en-US" sz="4000" u="sng" dirty="0" smtClean="0"/>
              <a:t>Who’s Normal?</a:t>
            </a:r>
          </a:p>
        </p:txBody>
      </p:sp>
      <p:sp>
        <p:nvSpPr>
          <p:cNvPr id="10243" name="Rectangle 3"/>
          <p:cNvSpPr>
            <a:spLocks noGrp="1" noChangeArrowheads="1"/>
          </p:cNvSpPr>
          <p:nvPr>
            <p:ph type="body" idx="1"/>
          </p:nvPr>
        </p:nvSpPr>
        <p:spPr>
          <a:xfrm>
            <a:off x="190500" y="838200"/>
            <a:ext cx="8763000" cy="5943600"/>
          </a:xfrm>
        </p:spPr>
        <p:txBody>
          <a:bodyPr/>
          <a:lstStyle/>
          <a:p>
            <a:pPr eaLnBrk="1" hangingPunct="1">
              <a:lnSpc>
                <a:spcPct val="90000"/>
              </a:lnSpc>
            </a:pPr>
            <a:r>
              <a:rPr lang="en-US" sz="2800" dirty="0" smtClean="0"/>
              <a:t>Your neighbor has physical complaints and sees several doctors weekly.</a:t>
            </a:r>
          </a:p>
          <a:p>
            <a:pPr eaLnBrk="1" hangingPunct="1">
              <a:lnSpc>
                <a:spcPct val="90000"/>
              </a:lnSpc>
            </a:pPr>
            <a:endParaRPr lang="en-US" sz="2800" dirty="0" smtClean="0"/>
          </a:p>
          <a:p>
            <a:pPr eaLnBrk="1" hangingPunct="1">
              <a:lnSpc>
                <a:spcPct val="90000"/>
              </a:lnSpc>
            </a:pPr>
            <a:r>
              <a:rPr lang="en-US" sz="2800" dirty="0" smtClean="0"/>
              <a:t>A 22 year-old college student smokes 4-5 marijuana joints per day, has a 3.8 GPA, has a part-time job and a solid long term relationship.</a:t>
            </a:r>
          </a:p>
          <a:p>
            <a:pPr eaLnBrk="1" hangingPunct="1">
              <a:lnSpc>
                <a:spcPct val="90000"/>
              </a:lnSpc>
            </a:pPr>
            <a:endParaRPr lang="en-US" sz="2800" dirty="0" smtClean="0"/>
          </a:p>
          <a:p>
            <a:pPr eaLnBrk="1" hangingPunct="1">
              <a:lnSpc>
                <a:spcPct val="90000"/>
              </a:lnSpc>
            </a:pPr>
            <a:r>
              <a:rPr lang="en-US" sz="2800" dirty="0" smtClean="0"/>
              <a:t>Rachel has been caught several times urinating in the corner.</a:t>
            </a:r>
          </a:p>
          <a:p>
            <a:pPr eaLnBrk="1" hangingPunct="1">
              <a:lnSpc>
                <a:spcPct val="90000"/>
              </a:lnSpc>
              <a:buFontTx/>
              <a:buNone/>
            </a:pPr>
            <a:endParaRPr lang="en-US" sz="2800" dirty="0" smtClean="0"/>
          </a:p>
          <a:p>
            <a:pPr eaLnBrk="1" hangingPunct="1">
              <a:lnSpc>
                <a:spcPct val="90000"/>
              </a:lnSpc>
            </a:pPr>
            <a:r>
              <a:rPr lang="en-US" sz="2800" dirty="0" smtClean="0"/>
              <a:t>A 35 year-old very happily married man enjoys wearing women’s clothes and underwear on the weekends when he and his wife go out on the town.</a:t>
            </a:r>
          </a:p>
          <a:p>
            <a:pPr eaLnBrk="1" hangingPunct="1">
              <a:lnSpc>
                <a:spcPct val="90000"/>
              </a:lnSpc>
            </a:pPr>
            <a:endParaRPr lang="en-US" sz="2800" dirty="0" smtClean="0"/>
          </a:p>
        </p:txBody>
      </p:sp>
    </p:spTree>
    <p:extLst>
      <p:ext uri="{BB962C8B-B14F-4D97-AF65-F5344CB8AC3E}">
        <p14:creationId xmlns:p14="http://schemas.microsoft.com/office/powerpoint/2010/main" val="184665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dirty="0" smtClean="0">
                <a:latin typeface="Berlin Sans FB" pitchFamily="34" charset="0"/>
              </a:rPr>
              <a:t>Symptoms of Generalized Anxiety</a:t>
            </a:r>
          </a:p>
        </p:txBody>
      </p:sp>
      <p:sp>
        <p:nvSpPr>
          <p:cNvPr id="37891" name="Rectangle 3"/>
          <p:cNvSpPr>
            <a:spLocks noGrp="1" noChangeArrowheads="1"/>
          </p:cNvSpPr>
          <p:nvPr>
            <p:ph type="body" idx="1"/>
          </p:nvPr>
        </p:nvSpPr>
        <p:spPr>
          <a:xfrm>
            <a:off x="457200" y="1524000"/>
            <a:ext cx="8229600" cy="4876800"/>
          </a:xfrm>
        </p:spPr>
        <p:txBody>
          <a:bodyPr/>
          <a:lstStyle/>
          <a:p>
            <a:pPr eaLnBrk="1" hangingPunct="1">
              <a:lnSpc>
                <a:spcPct val="90000"/>
              </a:lnSpc>
            </a:pPr>
            <a:r>
              <a:rPr lang="en-US" altLang="en-US" dirty="0" smtClean="0">
                <a:latin typeface="Berlin Sans FB" pitchFamily="34" charset="0"/>
              </a:rPr>
              <a:t>Must have displayed some of </a:t>
            </a:r>
            <a:r>
              <a:rPr lang="en-US" altLang="en-US" smtClean="0">
                <a:latin typeface="Berlin Sans FB" pitchFamily="34" charset="0"/>
              </a:rPr>
              <a:t>the following:</a:t>
            </a:r>
            <a:endParaRPr lang="en-US" altLang="en-US" dirty="0" smtClean="0">
              <a:latin typeface="Berlin Sans FB" pitchFamily="34" charset="0"/>
            </a:endParaRPr>
          </a:p>
          <a:p>
            <a:pPr lvl="1" eaLnBrk="1" hangingPunct="1">
              <a:lnSpc>
                <a:spcPct val="90000"/>
              </a:lnSpc>
            </a:pPr>
            <a:r>
              <a:rPr lang="en-US" altLang="en-US" sz="3200" dirty="0" smtClean="0">
                <a:latin typeface="Berlin Sans FB" pitchFamily="34" charset="0"/>
              </a:rPr>
              <a:t>Autonomic Arousal</a:t>
            </a:r>
          </a:p>
          <a:p>
            <a:pPr lvl="1" eaLnBrk="1" hangingPunct="1">
              <a:lnSpc>
                <a:spcPct val="90000"/>
              </a:lnSpc>
            </a:pPr>
            <a:r>
              <a:rPr lang="en-US" altLang="en-US" sz="3200" dirty="0" smtClean="0">
                <a:latin typeface="Berlin Sans FB" pitchFamily="34" charset="0"/>
              </a:rPr>
              <a:t>Restlessness</a:t>
            </a:r>
          </a:p>
          <a:p>
            <a:pPr lvl="1" eaLnBrk="1" hangingPunct="1">
              <a:lnSpc>
                <a:spcPct val="90000"/>
              </a:lnSpc>
            </a:pPr>
            <a:r>
              <a:rPr lang="en-US" altLang="en-US" sz="3200" dirty="0" smtClean="0">
                <a:latin typeface="Berlin Sans FB" pitchFamily="34" charset="0"/>
              </a:rPr>
              <a:t>Feeling on edge</a:t>
            </a:r>
          </a:p>
          <a:p>
            <a:pPr lvl="1" eaLnBrk="1" hangingPunct="1">
              <a:lnSpc>
                <a:spcPct val="90000"/>
              </a:lnSpc>
            </a:pPr>
            <a:r>
              <a:rPr lang="en-US" altLang="en-US" sz="3200" dirty="0" smtClean="0">
                <a:latin typeface="Berlin Sans FB" pitchFamily="34" charset="0"/>
              </a:rPr>
              <a:t>Difficulty concentrating/mind going blank</a:t>
            </a:r>
          </a:p>
          <a:p>
            <a:pPr lvl="1" eaLnBrk="1" hangingPunct="1">
              <a:lnSpc>
                <a:spcPct val="90000"/>
              </a:lnSpc>
            </a:pPr>
            <a:r>
              <a:rPr lang="en-US" altLang="en-US" sz="3200" dirty="0" smtClean="0">
                <a:latin typeface="Berlin Sans FB" pitchFamily="34" charset="0"/>
              </a:rPr>
              <a:t>Irritability</a:t>
            </a:r>
          </a:p>
          <a:p>
            <a:pPr lvl="1" eaLnBrk="1" hangingPunct="1">
              <a:lnSpc>
                <a:spcPct val="90000"/>
              </a:lnSpc>
            </a:pPr>
            <a:r>
              <a:rPr lang="en-US" altLang="en-US" sz="3200" dirty="0" smtClean="0">
                <a:latin typeface="Berlin Sans FB" pitchFamily="34" charset="0"/>
              </a:rPr>
              <a:t>Muscle Tension</a:t>
            </a:r>
          </a:p>
          <a:p>
            <a:pPr lvl="1" eaLnBrk="1" hangingPunct="1">
              <a:lnSpc>
                <a:spcPct val="90000"/>
              </a:lnSpc>
            </a:pPr>
            <a:r>
              <a:rPr lang="en-US" altLang="en-US" sz="3200" dirty="0" smtClean="0">
                <a:latin typeface="Berlin Sans FB" pitchFamily="34" charset="0"/>
              </a:rPr>
              <a:t>Sleep Disturbance</a:t>
            </a:r>
          </a:p>
          <a:p>
            <a:pPr lvl="1" eaLnBrk="1" hangingPunct="1">
              <a:lnSpc>
                <a:spcPct val="90000"/>
              </a:lnSpc>
              <a:buFontTx/>
              <a:buNone/>
            </a:pPr>
            <a:endParaRPr lang="en-US" altLang="en-US" sz="3200" dirty="0" smtClean="0">
              <a:latin typeface="Berlin Sans FB"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Panic Disorder</a:t>
            </a:r>
          </a:p>
        </p:txBody>
      </p:sp>
      <p:sp>
        <p:nvSpPr>
          <p:cNvPr id="38915" name="Rectangle 3"/>
          <p:cNvSpPr>
            <a:spLocks noGrp="1" noChangeArrowheads="1"/>
          </p:cNvSpPr>
          <p:nvPr>
            <p:ph type="body" idx="1"/>
          </p:nvPr>
        </p:nvSpPr>
        <p:spPr>
          <a:xfrm>
            <a:off x="304800" y="1219200"/>
            <a:ext cx="8382000" cy="5257800"/>
          </a:xfrm>
        </p:spPr>
        <p:txBody>
          <a:bodyPr/>
          <a:lstStyle/>
          <a:p>
            <a:pPr eaLnBrk="1" hangingPunct="1">
              <a:lnSpc>
                <a:spcPct val="90000"/>
              </a:lnSpc>
            </a:pPr>
            <a:r>
              <a:rPr lang="en-US" altLang="en-US" dirty="0" smtClean="0"/>
              <a:t>An anxiety disorder characterized by sudden bouts of intense, unexplained anxiety, fear, or discomfort</a:t>
            </a:r>
          </a:p>
          <a:p>
            <a:pPr eaLnBrk="1" hangingPunct="1">
              <a:lnSpc>
                <a:spcPct val="90000"/>
              </a:lnSpc>
            </a:pPr>
            <a:r>
              <a:rPr lang="en-US" altLang="en-US" dirty="0" smtClean="0"/>
              <a:t>Often associated with physical symptoms like choking sensations or shortness of breath</a:t>
            </a:r>
          </a:p>
          <a:p>
            <a:pPr eaLnBrk="1" hangingPunct="1">
              <a:lnSpc>
                <a:spcPct val="90000"/>
              </a:lnSpc>
            </a:pPr>
            <a:r>
              <a:rPr lang="en-US" altLang="en-US" dirty="0" smtClean="0"/>
              <a:t>Panic “attacks” may happen several times a day – start quickly, reach peak within 10 minutes.  Peak may last 5 – 10 minutes.</a:t>
            </a:r>
          </a:p>
          <a:p>
            <a:pPr eaLnBrk="1" hangingPunct="1">
              <a:lnSpc>
                <a:spcPct val="90000"/>
              </a:lnSpc>
            </a:pPr>
            <a:r>
              <a:rPr lang="en-US" altLang="en-US" dirty="0" smtClean="0"/>
              <a:t>Often suffer additional anxiety due to anticipating the attacks</a:t>
            </a:r>
          </a:p>
          <a:p>
            <a:pPr eaLnBrk="1" hangingPunct="1">
              <a:lnSpc>
                <a:spcPct val="90000"/>
              </a:lnSpc>
            </a:pP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Specific Phobias</a:t>
            </a:r>
          </a:p>
        </p:txBody>
      </p:sp>
      <p:sp>
        <p:nvSpPr>
          <p:cNvPr id="39939" name="Rectangle 3"/>
          <p:cNvSpPr>
            <a:spLocks noGrp="1" noChangeArrowheads="1"/>
          </p:cNvSpPr>
          <p:nvPr>
            <p:ph type="body" idx="1"/>
          </p:nvPr>
        </p:nvSpPr>
        <p:spPr>
          <a:xfrm>
            <a:off x="304800" y="1394618"/>
            <a:ext cx="8610600" cy="4525963"/>
          </a:xfrm>
        </p:spPr>
        <p:txBody>
          <a:bodyPr/>
          <a:lstStyle/>
          <a:p>
            <a:pPr eaLnBrk="1" hangingPunct="1"/>
            <a:r>
              <a:rPr lang="en-US" altLang="en-US" dirty="0" smtClean="0">
                <a:latin typeface="Berlin Sans FB" pitchFamily="34" charset="0"/>
              </a:rPr>
              <a:t>An anxiety disorder characterized by disruptive, persistent, and irrational fears of specific objects or situations</a:t>
            </a:r>
          </a:p>
          <a:p>
            <a:pPr eaLnBrk="1" hangingPunct="1"/>
            <a:r>
              <a:rPr lang="en-US" altLang="en-US" dirty="0" smtClean="0">
                <a:latin typeface="Berlin Sans FB" pitchFamily="34" charset="0"/>
              </a:rPr>
              <a:t>The fear must be both irrational and disruptive.</a:t>
            </a:r>
          </a:p>
        </p:txBody>
      </p:sp>
      <p:pic>
        <p:nvPicPr>
          <p:cNvPr id="2" name="Picture 1"/>
          <p:cNvPicPr>
            <a:picLocks noChangeAspect="1"/>
          </p:cNvPicPr>
          <p:nvPr/>
        </p:nvPicPr>
        <p:blipFill>
          <a:blip r:embed="rId2"/>
          <a:stretch>
            <a:fillRect/>
          </a:stretch>
        </p:blipFill>
        <p:spPr>
          <a:xfrm>
            <a:off x="721151" y="3650225"/>
            <a:ext cx="7965649" cy="29718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Blair-Broeker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076EA9B-EBFF-43F2-9AA9-020F820D5D8F}" type="slidenum">
              <a:rPr lang="en-US" smtClean="0"/>
              <a:pPr>
                <a:defRPr/>
              </a:pPr>
              <a:t>44</a:t>
            </a:fld>
            <a:endParaRPr lang="en-US"/>
          </a:p>
        </p:txBody>
      </p:sp>
      <p:pic>
        <p:nvPicPr>
          <p:cNvPr id="5" name="Picture 4"/>
          <p:cNvPicPr>
            <a:picLocks noChangeAspect="1"/>
          </p:cNvPicPr>
          <p:nvPr/>
        </p:nvPicPr>
        <p:blipFill>
          <a:blip r:embed="rId3"/>
          <a:stretch>
            <a:fillRect/>
          </a:stretch>
        </p:blipFill>
        <p:spPr>
          <a:xfrm>
            <a:off x="238975" y="152740"/>
            <a:ext cx="1497526" cy="1993582"/>
          </a:xfrm>
          <a:prstGeom prst="rect">
            <a:avLst/>
          </a:prstGeom>
        </p:spPr>
      </p:pic>
      <p:pic>
        <p:nvPicPr>
          <p:cNvPr id="6" name="Picture 5"/>
          <p:cNvPicPr>
            <a:picLocks noChangeAspect="1"/>
          </p:cNvPicPr>
          <p:nvPr/>
        </p:nvPicPr>
        <p:blipFill>
          <a:blip r:embed="rId4"/>
          <a:stretch>
            <a:fillRect/>
          </a:stretch>
        </p:blipFill>
        <p:spPr>
          <a:xfrm>
            <a:off x="4067864" y="2519381"/>
            <a:ext cx="2628413" cy="1724896"/>
          </a:xfrm>
          <a:prstGeom prst="rect">
            <a:avLst/>
          </a:prstGeom>
        </p:spPr>
      </p:pic>
      <p:pic>
        <p:nvPicPr>
          <p:cNvPr id="7" name="Picture 6"/>
          <p:cNvPicPr>
            <a:picLocks noChangeAspect="1"/>
          </p:cNvPicPr>
          <p:nvPr/>
        </p:nvPicPr>
        <p:blipFill>
          <a:blip r:embed="rId5"/>
          <a:stretch>
            <a:fillRect/>
          </a:stretch>
        </p:blipFill>
        <p:spPr>
          <a:xfrm>
            <a:off x="6879623" y="160199"/>
            <a:ext cx="1554129" cy="2337411"/>
          </a:xfrm>
          <a:prstGeom prst="rect">
            <a:avLst/>
          </a:prstGeom>
        </p:spPr>
      </p:pic>
      <p:pic>
        <p:nvPicPr>
          <p:cNvPr id="8" name="Picture 7"/>
          <p:cNvPicPr>
            <a:picLocks noChangeAspect="1"/>
          </p:cNvPicPr>
          <p:nvPr/>
        </p:nvPicPr>
        <p:blipFill>
          <a:blip r:embed="rId6"/>
          <a:stretch>
            <a:fillRect/>
          </a:stretch>
        </p:blipFill>
        <p:spPr>
          <a:xfrm>
            <a:off x="4323275" y="4430033"/>
            <a:ext cx="2019196" cy="2384205"/>
          </a:xfrm>
          <a:prstGeom prst="rect">
            <a:avLst/>
          </a:prstGeom>
        </p:spPr>
      </p:pic>
      <p:pic>
        <p:nvPicPr>
          <p:cNvPr id="9" name="Picture 8"/>
          <p:cNvPicPr>
            <a:picLocks noChangeAspect="1"/>
          </p:cNvPicPr>
          <p:nvPr/>
        </p:nvPicPr>
        <p:blipFill>
          <a:blip r:embed="rId7"/>
          <a:stretch>
            <a:fillRect/>
          </a:stretch>
        </p:blipFill>
        <p:spPr>
          <a:xfrm>
            <a:off x="4646896" y="96327"/>
            <a:ext cx="1759952" cy="2330176"/>
          </a:xfrm>
          <a:prstGeom prst="rect">
            <a:avLst/>
          </a:prstGeom>
        </p:spPr>
      </p:pic>
      <p:pic>
        <p:nvPicPr>
          <p:cNvPr id="10" name="Picture 9"/>
          <p:cNvPicPr>
            <a:picLocks noChangeAspect="1"/>
          </p:cNvPicPr>
          <p:nvPr/>
        </p:nvPicPr>
        <p:blipFill>
          <a:blip r:embed="rId8"/>
          <a:stretch>
            <a:fillRect/>
          </a:stretch>
        </p:blipFill>
        <p:spPr>
          <a:xfrm>
            <a:off x="2013729" y="174511"/>
            <a:ext cx="1516777" cy="1971811"/>
          </a:xfrm>
          <a:prstGeom prst="rect">
            <a:avLst/>
          </a:prstGeom>
        </p:spPr>
      </p:pic>
      <p:pic>
        <p:nvPicPr>
          <p:cNvPr id="11" name="Picture 10"/>
          <p:cNvPicPr>
            <a:picLocks noChangeAspect="1"/>
          </p:cNvPicPr>
          <p:nvPr/>
        </p:nvPicPr>
        <p:blipFill>
          <a:blip r:embed="rId9"/>
          <a:stretch>
            <a:fillRect/>
          </a:stretch>
        </p:blipFill>
        <p:spPr>
          <a:xfrm>
            <a:off x="1988251" y="2230677"/>
            <a:ext cx="1606838" cy="2165737"/>
          </a:xfrm>
          <a:prstGeom prst="rect">
            <a:avLst/>
          </a:prstGeom>
        </p:spPr>
      </p:pic>
      <p:pic>
        <p:nvPicPr>
          <p:cNvPr id="12" name="Picture 11"/>
          <p:cNvPicPr>
            <a:picLocks noChangeAspect="1"/>
          </p:cNvPicPr>
          <p:nvPr/>
        </p:nvPicPr>
        <p:blipFill>
          <a:blip r:embed="rId10"/>
          <a:stretch>
            <a:fillRect/>
          </a:stretch>
        </p:blipFill>
        <p:spPr>
          <a:xfrm>
            <a:off x="1995180" y="4465871"/>
            <a:ext cx="1852455" cy="2222947"/>
          </a:xfrm>
          <a:prstGeom prst="rect">
            <a:avLst/>
          </a:prstGeom>
        </p:spPr>
      </p:pic>
      <p:cxnSp>
        <p:nvCxnSpPr>
          <p:cNvPr id="14" name="Straight Arrow Connector 13"/>
          <p:cNvCxnSpPr/>
          <p:nvPr/>
        </p:nvCxnSpPr>
        <p:spPr>
          <a:xfrm>
            <a:off x="1200927" y="433214"/>
            <a:ext cx="4760945" cy="2444878"/>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3152580" y="797564"/>
            <a:ext cx="1981617" cy="422661"/>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3296662" y="3592351"/>
            <a:ext cx="1795222" cy="1894050"/>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V="1">
            <a:off x="3429808" y="1277257"/>
            <a:ext cx="4100012" cy="4318530"/>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pic>
        <p:nvPicPr>
          <p:cNvPr id="19" name="Picture 18"/>
          <p:cNvPicPr>
            <a:picLocks noChangeAspect="1"/>
          </p:cNvPicPr>
          <p:nvPr/>
        </p:nvPicPr>
        <p:blipFill>
          <a:blip r:embed="rId11"/>
          <a:stretch>
            <a:fillRect/>
          </a:stretch>
        </p:blipFill>
        <p:spPr>
          <a:xfrm>
            <a:off x="189099" y="2245345"/>
            <a:ext cx="1547402" cy="2065862"/>
          </a:xfrm>
          <a:prstGeom prst="rect">
            <a:avLst/>
          </a:prstGeom>
        </p:spPr>
      </p:pic>
      <p:pic>
        <p:nvPicPr>
          <p:cNvPr id="20" name="Picture 19"/>
          <p:cNvPicPr>
            <a:picLocks noChangeAspect="1"/>
          </p:cNvPicPr>
          <p:nvPr/>
        </p:nvPicPr>
        <p:blipFill>
          <a:blip r:embed="rId12"/>
          <a:stretch>
            <a:fillRect/>
          </a:stretch>
        </p:blipFill>
        <p:spPr>
          <a:xfrm>
            <a:off x="63566" y="4440733"/>
            <a:ext cx="1798468" cy="2248085"/>
          </a:xfrm>
          <a:prstGeom prst="rect">
            <a:avLst/>
          </a:prstGeom>
        </p:spPr>
      </p:pic>
      <p:pic>
        <p:nvPicPr>
          <p:cNvPr id="23" name="Picture 22"/>
          <p:cNvPicPr>
            <a:picLocks noChangeAspect="1"/>
          </p:cNvPicPr>
          <p:nvPr/>
        </p:nvPicPr>
        <p:blipFill>
          <a:blip r:embed="rId13"/>
          <a:stretch>
            <a:fillRect/>
          </a:stretch>
        </p:blipFill>
        <p:spPr>
          <a:xfrm>
            <a:off x="6879623" y="2601380"/>
            <a:ext cx="1699653" cy="2268605"/>
          </a:xfrm>
          <a:prstGeom prst="rect">
            <a:avLst/>
          </a:prstGeom>
        </p:spPr>
      </p:pic>
      <p:pic>
        <p:nvPicPr>
          <p:cNvPr id="26" name="Picture 25"/>
          <p:cNvPicPr>
            <a:picLocks noChangeAspect="1"/>
          </p:cNvPicPr>
          <p:nvPr/>
        </p:nvPicPr>
        <p:blipFill>
          <a:blip r:embed="rId14"/>
          <a:stretch>
            <a:fillRect/>
          </a:stretch>
        </p:blipFill>
        <p:spPr>
          <a:xfrm>
            <a:off x="6477678" y="5045852"/>
            <a:ext cx="2482726" cy="1309658"/>
          </a:xfrm>
          <a:prstGeom prst="rect">
            <a:avLst/>
          </a:prstGeom>
        </p:spPr>
      </p:pic>
      <p:cxnSp>
        <p:nvCxnSpPr>
          <p:cNvPr id="27" name="Straight Arrow Connector 26"/>
          <p:cNvCxnSpPr/>
          <p:nvPr/>
        </p:nvCxnSpPr>
        <p:spPr>
          <a:xfrm>
            <a:off x="1117819" y="6035468"/>
            <a:ext cx="5663981" cy="60532"/>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1423234" y="3808817"/>
            <a:ext cx="5968166" cy="5249"/>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3050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45</a:t>
            </a:fld>
            <a:endParaRPr lang="en-US"/>
          </a:p>
        </p:txBody>
      </p:sp>
      <p:pic>
        <p:nvPicPr>
          <p:cNvPr id="5" name="Picture 4"/>
          <p:cNvPicPr>
            <a:picLocks noChangeAspect="1"/>
          </p:cNvPicPr>
          <p:nvPr/>
        </p:nvPicPr>
        <p:blipFill>
          <a:blip r:embed="rId2"/>
          <a:stretch>
            <a:fillRect/>
          </a:stretch>
        </p:blipFill>
        <p:spPr>
          <a:xfrm>
            <a:off x="1270882" y="-152400"/>
            <a:ext cx="6602236" cy="8967604"/>
          </a:xfrm>
          <a:prstGeom prst="rect">
            <a:avLst/>
          </a:prstGeom>
        </p:spPr>
      </p:pic>
    </p:spTree>
    <p:extLst>
      <p:ext uri="{BB962C8B-B14F-4D97-AF65-F5344CB8AC3E}">
        <p14:creationId xmlns:p14="http://schemas.microsoft.com/office/powerpoint/2010/main" val="1638078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Social Anxiety Disorder </a:t>
            </a:r>
            <a:r>
              <a:rPr lang="en-US" altLang="en-US" dirty="0" smtClean="0">
                <a:latin typeface="Berlin Sans FB" pitchFamily="34" charset="0"/>
              </a:rPr>
              <a:t/>
            </a:r>
            <a:br>
              <a:rPr lang="en-US" altLang="en-US" dirty="0" smtClean="0">
                <a:latin typeface="Berlin Sans FB" pitchFamily="34" charset="0"/>
              </a:rPr>
            </a:br>
            <a:r>
              <a:rPr lang="en-US" altLang="en-US" dirty="0" smtClean="0">
                <a:latin typeface="Berlin Sans FB" pitchFamily="34" charset="0"/>
              </a:rPr>
              <a:t>(Social Phobia)</a:t>
            </a:r>
          </a:p>
        </p:txBody>
      </p:sp>
      <p:sp>
        <p:nvSpPr>
          <p:cNvPr id="43011"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latin typeface="Berlin Sans FB" pitchFamily="34" charset="0"/>
              </a:rPr>
              <a:t>Phobias which produce fear in social situations</a:t>
            </a:r>
          </a:p>
          <a:p>
            <a:pPr eaLnBrk="1" hangingPunct="1"/>
            <a:r>
              <a:rPr lang="en-US" altLang="en-US" sz="3600" dirty="0" smtClean="0">
                <a:latin typeface="Berlin Sans FB" pitchFamily="34" charset="0"/>
              </a:rPr>
              <a:t>Fear of speaking in public</a:t>
            </a:r>
          </a:p>
        </p:txBody>
      </p:sp>
      <p:pic>
        <p:nvPicPr>
          <p:cNvPr id="2" name="Picture 1">
            <a:hlinkClick r:id="rId3"/>
          </p:cNvPr>
          <p:cNvPicPr>
            <a:picLocks noChangeAspect="1"/>
          </p:cNvPicPr>
          <p:nvPr/>
        </p:nvPicPr>
        <p:blipFill>
          <a:blip r:embed="rId4"/>
          <a:stretch>
            <a:fillRect/>
          </a:stretch>
        </p:blipFill>
        <p:spPr>
          <a:xfrm>
            <a:off x="2362200" y="3810000"/>
            <a:ext cx="4007787" cy="2667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Agoraphobia</a:t>
            </a:r>
          </a:p>
        </p:txBody>
      </p:sp>
      <p:sp>
        <p:nvSpPr>
          <p:cNvPr id="44035" name="Rectangle 3"/>
          <p:cNvSpPr>
            <a:spLocks noGrp="1" noChangeArrowheads="1"/>
          </p:cNvSpPr>
          <p:nvPr>
            <p:ph type="body" idx="1"/>
          </p:nvPr>
        </p:nvSpPr>
        <p:spPr>
          <a:xfrm>
            <a:off x="228600" y="1242218"/>
            <a:ext cx="8686800" cy="4525963"/>
          </a:xfrm>
        </p:spPr>
        <p:txBody>
          <a:bodyPr/>
          <a:lstStyle/>
          <a:p>
            <a:pPr eaLnBrk="1" hangingPunct="1"/>
            <a:r>
              <a:rPr lang="en-US" dirty="0" smtClean="0"/>
              <a:t>Condition </a:t>
            </a:r>
            <a:r>
              <a:rPr lang="en-US" dirty="0"/>
              <a:t>which develops when a person begins to avoid spaces or situations associated with </a:t>
            </a:r>
            <a:r>
              <a:rPr lang="en-US" dirty="0" smtClean="0"/>
              <a:t>anxiety</a:t>
            </a:r>
          </a:p>
          <a:p>
            <a:pPr eaLnBrk="1" hangingPunct="1"/>
            <a:r>
              <a:rPr lang="en-US" dirty="0" smtClean="0"/>
              <a:t>Individual </a:t>
            </a:r>
            <a:r>
              <a:rPr lang="en-US" dirty="0"/>
              <a:t>fears going anywhere or doing anything where these feelings of panic have repeatedly occurred </a:t>
            </a:r>
            <a:r>
              <a:rPr lang="en-US" dirty="0" smtClean="0"/>
              <a:t>before</a:t>
            </a:r>
          </a:p>
          <a:p>
            <a:pPr eaLnBrk="1" hangingPunct="1"/>
            <a:endParaRPr lang="en-US" altLang="en-US" sz="3600" dirty="0" smtClean="0">
              <a:latin typeface="Berlin Sans FB" pitchFamily="34" charset="0"/>
            </a:endParaRPr>
          </a:p>
        </p:txBody>
      </p:sp>
      <p:pic>
        <p:nvPicPr>
          <p:cNvPr id="3" name="Picture 2"/>
          <p:cNvPicPr>
            <a:picLocks noChangeAspect="1"/>
          </p:cNvPicPr>
          <p:nvPr/>
        </p:nvPicPr>
        <p:blipFill>
          <a:blip r:embed="rId3"/>
          <a:stretch>
            <a:fillRect/>
          </a:stretch>
        </p:blipFill>
        <p:spPr>
          <a:xfrm>
            <a:off x="2905125" y="4419600"/>
            <a:ext cx="3333750" cy="222885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6027" y="3629"/>
            <a:ext cx="7772400" cy="1143000"/>
          </a:xfrm>
        </p:spPr>
        <p:txBody>
          <a:bodyPr/>
          <a:lstStyle/>
          <a:p>
            <a:pPr eaLnBrk="1" hangingPunct="1"/>
            <a:r>
              <a:rPr lang="en-US" sz="4000" dirty="0" smtClean="0">
                <a:latin typeface="Berlin Sans FB" pitchFamily="34" charset="0"/>
              </a:rPr>
              <a:t>Explaining Anxiety Disorders</a:t>
            </a:r>
          </a:p>
        </p:txBody>
      </p:sp>
      <p:sp>
        <p:nvSpPr>
          <p:cNvPr id="1964035" name="Rectangle 3"/>
          <p:cNvSpPr>
            <a:spLocks noChangeArrowheads="1"/>
          </p:cNvSpPr>
          <p:nvPr/>
        </p:nvSpPr>
        <p:spPr bwMode="auto">
          <a:xfrm>
            <a:off x="686027" y="1146629"/>
            <a:ext cx="7772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a:solidFill>
                  <a:schemeClr val="tx2"/>
                </a:solidFill>
                <a:latin typeface="Berlin Sans FB" pitchFamily="34" charset="0"/>
              </a:rPr>
              <a:t>Freud suggested that we repress our painful intolerable, ideas, feelings and thoughts resulting in anxiety.</a:t>
            </a:r>
          </a:p>
        </p:txBody>
      </p:sp>
      <p:pic>
        <p:nvPicPr>
          <p:cNvPr id="2050" name="Picture 2" descr="http://www.toothpastefordinner.com/062409/social-anxiety-part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727" y="2532743"/>
            <a:ext cx="5715000" cy="4162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71513" y="290513"/>
            <a:ext cx="7772400" cy="1143000"/>
          </a:xfrm>
        </p:spPr>
        <p:txBody>
          <a:bodyPr/>
          <a:lstStyle/>
          <a:p>
            <a:pPr eaLnBrk="1" hangingPunct="1"/>
            <a:r>
              <a:rPr lang="en-US" sz="4000" dirty="0" smtClean="0">
                <a:latin typeface="Berlin Sans FB" pitchFamily="34" charset="0"/>
              </a:rPr>
              <a:t>The Learning Perspective</a:t>
            </a:r>
          </a:p>
        </p:txBody>
      </p:sp>
      <p:sp>
        <p:nvSpPr>
          <p:cNvPr id="1966083" name="Rectangle 3"/>
          <p:cNvSpPr>
            <a:spLocks noChangeArrowheads="1"/>
          </p:cNvSpPr>
          <p:nvPr/>
        </p:nvSpPr>
        <p:spPr bwMode="auto">
          <a:xfrm>
            <a:off x="212726" y="1545431"/>
            <a:ext cx="4929187"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smtClean="0">
                <a:solidFill>
                  <a:schemeClr val="tx2"/>
                </a:solidFill>
                <a:latin typeface="Berlin Sans FB" pitchFamily="34" charset="0"/>
              </a:rPr>
              <a:t>Behaviorists suggest </a:t>
            </a:r>
            <a:r>
              <a:rPr lang="en-US" sz="2800" dirty="0">
                <a:solidFill>
                  <a:schemeClr val="tx2"/>
                </a:solidFill>
                <a:latin typeface="Berlin Sans FB" pitchFamily="34" charset="0"/>
              </a:rPr>
              <a:t>that </a:t>
            </a:r>
            <a:r>
              <a:rPr lang="en-US" sz="2800" dirty="0">
                <a:solidFill>
                  <a:srgbClr val="FFFF00"/>
                </a:solidFill>
                <a:latin typeface="Berlin Sans FB" pitchFamily="34" charset="0"/>
              </a:rPr>
              <a:t>fear conditioning</a:t>
            </a:r>
            <a:r>
              <a:rPr lang="en-US" sz="2800" dirty="0">
                <a:solidFill>
                  <a:schemeClr val="bg1"/>
                </a:solidFill>
                <a:latin typeface="Berlin Sans FB" pitchFamily="34" charset="0"/>
              </a:rPr>
              <a:t> </a:t>
            </a:r>
            <a:r>
              <a:rPr lang="en-US" sz="2800" dirty="0">
                <a:solidFill>
                  <a:schemeClr val="tx2"/>
                </a:solidFill>
                <a:latin typeface="Berlin Sans FB" pitchFamily="34" charset="0"/>
              </a:rPr>
              <a:t>leads to anxiety. This anxiety then gets associated with other objects or events (stimulus generalization) and gets reinforced.</a:t>
            </a:r>
          </a:p>
        </p:txBody>
      </p:sp>
      <p:pic>
        <p:nvPicPr>
          <p:cNvPr id="51204" name="Picture 4" descr="MyersPsy8e_16UN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86388" y="1600200"/>
            <a:ext cx="3057525"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5" name="Text Box 5"/>
          <p:cNvSpPr txBox="1">
            <a:spLocks noChangeArrowheads="1"/>
          </p:cNvSpPr>
          <p:nvPr/>
        </p:nvSpPr>
        <p:spPr bwMode="auto">
          <a:xfrm rot="5400000">
            <a:off x="7777163" y="5260975"/>
            <a:ext cx="1577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latin typeface="Berlin Sans FB" pitchFamily="34" charset="0"/>
              </a:rPr>
              <a:t>John </a:t>
            </a:r>
            <a:r>
              <a:rPr lang="en-US" sz="1000" dirty="0" err="1">
                <a:latin typeface="Berlin Sans FB" pitchFamily="34" charset="0"/>
              </a:rPr>
              <a:t>Coletti</a:t>
            </a:r>
            <a:r>
              <a:rPr lang="en-US" sz="1000" dirty="0">
                <a:latin typeface="Berlin Sans FB" pitchFamily="34" charset="0"/>
              </a:rPr>
              <a:t>/ Stock, Boston</a:t>
            </a:r>
          </a:p>
        </p:txBody>
      </p:sp>
      <p:sp>
        <p:nvSpPr>
          <p:cNvPr id="6" name="Rectangle 3"/>
          <p:cNvSpPr>
            <a:spLocks noChangeArrowheads="1"/>
          </p:cNvSpPr>
          <p:nvPr/>
        </p:nvSpPr>
        <p:spPr bwMode="auto">
          <a:xfrm>
            <a:off x="341313" y="4468812"/>
            <a:ext cx="4800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a:solidFill>
                  <a:schemeClr val="tx2"/>
                </a:solidFill>
                <a:latin typeface="Berlin Sans FB" pitchFamily="34" charset="0"/>
              </a:rPr>
              <a:t>Fear </a:t>
            </a:r>
            <a:r>
              <a:rPr lang="en-US" sz="2800" dirty="0" smtClean="0">
                <a:solidFill>
                  <a:schemeClr val="tx2"/>
                </a:solidFill>
                <a:latin typeface="Berlin Sans FB" pitchFamily="34" charset="0"/>
              </a:rPr>
              <a:t>responses can also be learned through </a:t>
            </a:r>
            <a:r>
              <a:rPr lang="en-US" sz="2800" dirty="0" smtClean="0">
                <a:solidFill>
                  <a:srgbClr val="FFFF00"/>
                </a:solidFill>
                <a:latin typeface="Berlin Sans FB" pitchFamily="34" charset="0"/>
              </a:rPr>
              <a:t>observational </a:t>
            </a:r>
            <a:r>
              <a:rPr lang="en-US" sz="2800" dirty="0">
                <a:solidFill>
                  <a:srgbClr val="FFFF00"/>
                </a:solidFill>
                <a:latin typeface="Berlin Sans FB" pitchFamily="34" charset="0"/>
              </a:rPr>
              <a:t>learning</a:t>
            </a:r>
            <a:r>
              <a:rPr lang="en-US" sz="2800" dirty="0">
                <a:solidFill>
                  <a:schemeClr val="tx2"/>
                </a:solidFill>
                <a:latin typeface="Berlin Sans FB" pitchFamily="34" charset="0"/>
              </a:rPr>
              <a:t>. </a:t>
            </a:r>
          </a:p>
          <a:p>
            <a:pPr algn="ctr"/>
            <a:endParaRPr lang="en-US" sz="2800" dirty="0">
              <a:solidFill>
                <a:schemeClr val="tx2"/>
              </a:solidFill>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76225"/>
            <a:ext cx="7772400" cy="1143000"/>
          </a:xfrm>
        </p:spPr>
        <p:txBody>
          <a:bodyPr/>
          <a:lstStyle/>
          <a:p>
            <a:pPr eaLnBrk="1" hangingPunct="1"/>
            <a:r>
              <a:rPr lang="en-US" sz="3600" dirty="0" smtClean="0">
                <a:latin typeface="Berlin Sans FB" pitchFamily="34" charset="0"/>
              </a:rPr>
              <a:t>Deviant, Distressful &amp; Dysfunctional</a:t>
            </a:r>
          </a:p>
        </p:txBody>
      </p:sp>
      <p:sp>
        <p:nvSpPr>
          <p:cNvPr id="16387" name="Rectangle 3"/>
          <p:cNvSpPr>
            <a:spLocks noGrp="1" noChangeArrowheads="1"/>
          </p:cNvSpPr>
          <p:nvPr>
            <p:ph type="body" sz="half" idx="1"/>
          </p:nvPr>
        </p:nvSpPr>
        <p:spPr>
          <a:xfrm>
            <a:off x="533400" y="1600200"/>
            <a:ext cx="8001000" cy="4572000"/>
          </a:xfrm>
        </p:spPr>
        <p:txBody>
          <a:bodyPr/>
          <a:lstStyle/>
          <a:p>
            <a:pPr marL="0" indent="0" eaLnBrk="1" hangingPunct="1">
              <a:lnSpc>
                <a:spcPct val="90000"/>
              </a:lnSpc>
              <a:buNone/>
            </a:pPr>
            <a:r>
              <a:rPr lang="en-US" altLang="en-US" sz="2600" dirty="0" smtClean="0">
                <a:latin typeface="Berlin Sans FB" pitchFamily="34" charset="0"/>
              </a:rPr>
              <a:t>1. </a:t>
            </a:r>
            <a:r>
              <a:rPr lang="en-US" altLang="en-US" sz="2600" dirty="0" smtClean="0">
                <a:solidFill>
                  <a:srgbClr val="FFFF00"/>
                </a:solidFill>
                <a:latin typeface="Berlin Sans FB" pitchFamily="34" charset="0"/>
              </a:rPr>
              <a:t>Deviant</a:t>
            </a:r>
            <a:r>
              <a:rPr lang="en-US" altLang="en-US" sz="2600" dirty="0" smtClean="0">
                <a:solidFill>
                  <a:schemeClr val="bg1"/>
                </a:solidFill>
                <a:latin typeface="Berlin Sans FB" pitchFamily="34" charset="0"/>
              </a:rPr>
              <a:t> </a:t>
            </a:r>
            <a:r>
              <a:rPr lang="en-US" altLang="en-US" sz="2600" dirty="0" smtClean="0">
                <a:latin typeface="Berlin Sans FB" pitchFamily="34" charset="0"/>
              </a:rPr>
              <a:t>behavior (going naked) in one culture may be considered normal while in others leads to arrest.</a:t>
            </a:r>
          </a:p>
          <a:p>
            <a:pPr marL="0" indent="0" eaLnBrk="1" hangingPunct="1">
              <a:lnSpc>
                <a:spcPct val="90000"/>
              </a:lnSpc>
              <a:buNone/>
            </a:pPr>
            <a:endParaRPr lang="en-US" altLang="en-US" sz="2600" dirty="0" smtClean="0">
              <a:latin typeface="Berlin Sans FB" pitchFamily="34" charset="0"/>
            </a:endParaRPr>
          </a:p>
          <a:p>
            <a:pPr marL="0" indent="0" eaLnBrk="1" hangingPunct="1">
              <a:lnSpc>
                <a:spcPct val="90000"/>
              </a:lnSpc>
              <a:buNone/>
            </a:pPr>
            <a:r>
              <a:rPr lang="en-US" sz="2600" dirty="0" smtClean="0">
                <a:latin typeface="Berlin Sans FB" pitchFamily="34" charset="0"/>
              </a:rPr>
              <a:t>2. Deviant behavior must accompany </a:t>
            </a:r>
            <a:r>
              <a:rPr lang="en-US" sz="2600" dirty="0" smtClean="0">
                <a:solidFill>
                  <a:srgbClr val="FFFF00"/>
                </a:solidFill>
                <a:latin typeface="Berlin Sans FB" pitchFamily="34" charset="0"/>
              </a:rPr>
              <a:t>distress</a:t>
            </a:r>
            <a:r>
              <a:rPr lang="en-US" sz="2600" dirty="0" smtClean="0">
                <a:latin typeface="Berlin Sans FB" pitchFamily="34" charset="0"/>
              </a:rPr>
              <a:t>.</a:t>
            </a:r>
          </a:p>
          <a:p>
            <a:pPr marL="0" indent="0" eaLnBrk="1" hangingPunct="1">
              <a:lnSpc>
                <a:spcPct val="90000"/>
              </a:lnSpc>
              <a:buNone/>
            </a:pPr>
            <a:endParaRPr lang="en-US" sz="2600" dirty="0" smtClean="0">
              <a:latin typeface="Berlin Sans FB" pitchFamily="34" charset="0"/>
            </a:endParaRPr>
          </a:p>
          <a:p>
            <a:pPr marL="0" indent="0" eaLnBrk="1" hangingPunct="1">
              <a:lnSpc>
                <a:spcPct val="90000"/>
              </a:lnSpc>
              <a:buNone/>
            </a:pPr>
            <a:endParaRPr lang="en-US" sz="2600" dirty="0" smtClean="0">
              <a:latin typeface="Berlin Sans FB" pitchFamily="34" charset="0"/>
            </a:endParaRPr>
          </a:p>
          <a:p>
            <a:pPr marL="0" indent="0" eaLnBrk="1" hangingPunct="1">
              <a:lnSpc>
                <a:spcPct val="90000"/>
              </a:lnSpc>
              <a:buNone/>
            </a:pPr>
            <a:r>
              <a:rPr lang="en-US" sz="2600" dirty="0" smtClean="0">
                <a:latin typeface="Berlin Sans FB" pitchFamily="34" charset="0"/>
              </a:rPr>
              <a:t>3. If a behavior is </a:t>
            </a:r>
            <a:r>
              <a:rPr lang="en-US" sz="2600" dirty="0" smtClean="0">
                <a:solidFill>
                  <a:srgbClr val="FFFF00"/>
                </a:solidFill>
                <a:latin typeface="Berlin Sans FB" pitchFamily="34" charset="0"/>
              </a:rPr>
              <a:t>dysfunctional</a:t>
            </a:r>
            <a:r>
              <a:rPr lang="en-US" sz="2600" dirty="0" smtClean="0">
                <a:latin typeface="Berlin Sans FB" pitchFamily="34" charset="0"/>
              </a:rPr>
              <a:t> it is clearly a disorder.</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71513" y="290513"/>
            <a:ext cx="7772400" cy="1143000"/>
          </a:xfrm>
        </p:spPr>
        <p:txBody>
          <a:bodyPr/>
          <a:lstStyle/>
          <a:p>
            <a:pPr eaLnBrk="1" hangingPunct="1"/>
            <a:r>
              <a:rPr lang="en-US" sz="4000" dirty="0" smtClean="0">
                <a:latin typeface="Berlin Sans FB" pitchFamily="34" charset="0"/>
              </a:rPr>
              <a:t>The Biological Perspective</a:t>
            </a:r>
          </a:p>
        </p:txBody>
      </p:sp>
      <p:sp>
        <p:nvSpPr>
          <p:cNvPr id="53251" name="Rectangle 3"/>
          <p:cNvSpPr>
            <a:spLocks noChangeArrowheads="1"/>
          </p:cNvSpPr>
          <p:nvPr/>
        </p:nvSpPr>
        <p:spPr bwMode="auto">
          <a:xfrm>
            <a:off x="609600" y="1600200"/>
            <a:ext cx="78343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a:solidFill>
                  <a:srgbClr val="FFFF00"/>
                </a:solidFill>
                <a:latin typeface="Berlin Sans FB" pitchFamily="34" charset="0"/>
              </a:rPr>
              <a:t>Natural Selection </a:t>
            </a:r>
            <a:r>
              <a:rPr lang="en-US" sz="2800" dirty="0">
                <a:solidFill>
                  <a:schemeClr val="tx2"/>
                </a:solidFill>
                <a:latin typeface="Berlin Sans FB" pitchFamily="34" charset="0"/>
              </a:rPr>
              <a:t>has led our ancestors to learn to fear snakes, spiders, and other animals. So fear preserves the species.</a:t>
            </a:r>
          </a:p>
        </p:txBody>
      </p:sp>
      <p:sp>
        <p:nvSpPr>
          <p:cNvPr id="1970180" name="Rectangle 4"/>
          <p:cNvSpPr>
            <a:spLocks noChangeArrowheads="1"/>
          </p:cNvSpPr>
          <p:nvPr/>
        </p:nvSpPr>
        <p:spPr bwMode="auto">
          <a:xfrm>
            <a:off x="609600" y="3962400"/>
            <a:ext cx="78343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a:solidFill>
                  <a:schemeClr val="tx2"/>
                </a:solidFill>
                <a:latin typeface="Berlin Sans FB" pitchFamily="34" charset="0"/>
              </a:rPr>
              <a:t>Twins studies suggest that our </a:t>
            </a:r>
            <a:r>
              <a:rPr lang="en-US" sz="2800" dirty="0">
                <a:solidFill>
                  <a:srgbClr val="FFFF00"/>
                </a:solidFill>
                <a:latin typeface="Berlin Sans FB" pitchFamily="34" charset="0"/>
              </a:rPr>
              <a:t>genes </a:t>
            </a:r>
            <a:r>
              <a:rPr lang="en-US" sz="2800" dirty="0">
                <a:solidFill>
                  <a:schemeClr val="tx2"/>
                </a:solidFill>
                <a:latin typeface="Berlin Sans FB" pitchFamily="34" charset="0"/>
              </a:rPr>
              <a:t>may be partly responsible for developing fears and anxiety. Twins are more likely to share </a:t>
            </a:r>
            <a:r>
              <a:rPr lang="en-US" sz="2800" dirty="0" smtClean="0">
                <a:solidFill>
                  <a:schemeClr val="tx2"/>
                </a:solidFill>
                <a:latin typeface="Berlin Sans FB" pitchFamily="34" charset="0"/>
              </a:rPr>
              <a:t>phobias</a:t>
            </a:r>
            <a:r>
              <a:rPr lang="en-US" sz="2800" dirty="0">
                <a:solidFill>
                  <a:schemeClr val="tx2"/>
                </a:solidFill>
                <a:latin typeface="Berlin Sans FB"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0180"/>
                                        </p:tgtEl>
                                        <p:attrNameLst>
                                          <p:attrName>style.visibility</p:attrName>
                                        </p:attrNameLst>
                                      </p:cBhvr>
                                      <p:to>
                                        <p:strVal val="visible"/>
                                      </p:to>
                                    </p:set>
                                    <p:animEffect transition="in" filter="dissolve">
                                      <p:cBhvr>
                                        <p:cTn id="7" dur="500"/>
                                        <p:tgtEl>
                                          <p:spTgt spid="197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018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71513" y="290513"/>
            <a:ext cx="7772400" cy="1143000"/>
          </a:xfrm>
        </p:spPr>
        <p:txBody>
          <a:bodyPr/>
          <a:lstStyle/>
          <a:p>
            <a:pPr eaLnBrk="1" hangingPunct="1"/>
            <a:r>
              <a:rPr lang="en-US" sz="4000" dirty="0" smtClean="0">
                <a:latin typeface="Berlin Sans FB" pitchFamily="34" charset="0"/>
              </a:rPr>
              <a:t>The Biological Perspective</a:t>
            </a:r>
          </a:p>
        </p:txBody>
      </p:sp>
      <p:sp>
        <p:nvSpPr>
          <p:cNvPr id="1972227" name="Rectangle 3"/>
          <p:cNvSpPr>
            <a:spLocks noChangeArrowheads="1"/>
          </p:cNvSpPr>
          <p:nvPr/>
        </p:nvSpPr>
        <p:spPr bwMode="auto">
          <a:xfrm>
            <a:off x="457200" y="1600200"/>
            <a:ext cx="390048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a:solidFill>
                  <a:schemeClr val="tx2"/>
                </a:solidFill>
                <a:latin typeface="Berlin Sans FB" pitchFamily="34" charset="0"/>
              </a:rPr>
              <a:t>Generalized anxiety, panic attacks, and even OCD is linked with </a:t>
            </a:r>
            <a:r>
              <a:rPr lang="en-US" sz="2800" dirty="0">
                <a:solidFill>
                  <a:srgbClr val="FFFF00"/>
                </a:solidFill>
                <a:latin typeface="Berlin Sans FB" pitchFamily="34" charset="0"/>
              </a:rPr>
              <a:t>brain</a:t>
            </a:r>
            <a:r>
              <a:rPr lang="en-US" sz="2800" dirty="0">
                <a:solidFill>
                  <a:schemeClr val="tx2"/>
                </a:solidFill>
                <a:latin typeface="Berlin Sans FB" pitchFamily="34" charset="0"/>
              </a:rPr>
              <a:t> circuits like the </a:t>
            </a:r>
            <a:r>
              <a:rPr lang="en-US" sz="2800" i="1" dirty="0">
                <a:solidFill>
                  <a:schemeClr val="tx2"/>
                </a:solidFill>
                <a:latin typeface="Berlin Sans FB" pitchFamily="34" charset="0"/>
              </a:rPr>
              <a:t>anterior cingulate cortex</a:t>
            </a:r>
            <a:r>
              <a:rPr lang="en-US" sz="2800" i="1" dirty="0" smtClean="0">
                <a:solidFill>
                  <a:schemeClr val="tx2"/>
                </a:solidFill>
                <a:latin typeface="Berlin Sans FB" pitchFamily="34" charset="0"/>
              </a:rPr>
              <a:t>.</a:t>
            </a:r>
          </a:p>
          <a:p>
            <a:pPr algn="ctr"/>
            <a:endParaRPr lang="en-US" sz="2800" i="1" dirty="0">
              <a:solidFill>
                <a:schemeClr val="tx2"/>
              </a:solidFill>
              <a:latin typeface="Berlin Sans FB" pitchFamily="34" charset="0"/>
            </a:endParaRPr>
          </a:p>
          <a:p>
            <a:pPr algn="ctr"/>
            <a:r>
              <a:rPr lang="en-US" sz="2800" dirty="0" smtClean="0">
                <a:solidFill>
                  <a:schemeClr val="tx2"/>
                </a:solidFill>
                <a:latin typeface="Berlin Sans FB" pitchFamily="34" charset="0"/>
              </a:rPr>
              <a:t>Person does not produce enough GABA (major inhibitory neurotransmitter)</a:t>
            </a:r>
            <a:endParaRPr lang="en-US" sz="2800" dirty="0">
              <a:solidFill>
                <a:schemeClr val="tx2"/>
              </a:solidFill>
              <a:latin typeface="Berlin Sans FB" pitchFamily="34" charset="0"/>
            </a:endParaRPr>
          </a:p>
        </p:txBody>
      </p:sp>
      <p:pic>
        <p:nvPicPr>
          <p:cNvPr id="54276"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1625600"/>
            <a:ext cx="4013200" cy="340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7" name="Text Box 5"/>
          <p:cNvSpPr txBox="1">
            <a:spLocks noChangeArrowheads="1"/>
          </p:cNvSpPr>
          <p:nvPr/>
        </p:nvSpPr>
        <p:spPr bwMode="auto">
          <a:xfrm>
            <a:off x="5370602" y="5051425"/>
            <a:ext cx="290335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latin typeface="Berlin Sans FB" pitchFamily="34" charset="0"/>
              </a:rPr>
              <a:t>Anterior Cingulate Cortex</a:t>
            </a:r>
          </a:p>
          <a:p>
            <a:pPr algn="ctr" eaLnBrk="1" hangingPunct="1"/>
            <a:r>
              <a:rPr lang="en-US" sz="2000" dirty="0">
                <a:latin typeface="Berlin Sans FB" pitchFamily="34" charset="0"/>
              </a:rPr>
              <a:t>of an OCD patient.</a:t>
            </a:r>
          </a:p>
        </p:txBody>
      </p:sp>
      <p:sp>
        <p:nvSpPr>
          <p:cNvPr id="54278" name="Text Box 6"/>
          <p:cNvSpPr txBox="1">
            <a:spLocks noChangeArrowheads="1"/>
          </p:cNvSpPr>
          <p:nvPr/>
        </p:nvSpPr>
        <p:spPr bwMode="auto">
          <a:xfrm rot="5400000">
            <a:off x="7064375" y="3165476"/>
            <a:ext cx="3800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latin typeface="Berlin Sans FB" pitchFamily="34" charset="0"/>
              </a:rPr>
              <a:t>S. </a:t>
            </a:r>
            <a:r>
              <a:rPr lang="en-US" sz="800" dirty="0" err="1">
                <a:latin typeface="Berlin Sans FB" pitchFamily="34" charset="0"/>
              </a:rPr>
              <a:t>Ursu</a:t>
            </a:r>
            <a:r>
              <a:rPr lang="en-US" sz="800" dirty="0">
                <a:latin typeface="Berlin Sans FB" pitchFamily="34" charset="0"/>
              </a:rPr>
              <a:t>, V.A. </a:t>
            </a:r>
            <a:r>
              <a:rPr lang="en-US" sz="800" dirty="0" err="1">
                <a:latin typeface="Berlin Sans FB" pitchFamily="34" charset="0"/>
              </a:rPr>
              <a:t>Stenger</a:t>
            </a:r>
            <a:r>
              <a:rPr lang="en-US" sz="800" dirty="0">
                <a:latin typeface="Berlin Sans FB" pitchFamily="34" charset="0"/>
              </a:rPr>
              <a:t>, M.K. Shear, M.R. Jones, &amp; C.S. Carter (2003). Overactive action </a:t>
            </a:r>
          </a:p>
          <a:p>
            <a:pPr eaLnBrk="1" hangingPunct="1"/>
            <a:r>
              <a:rPr lang="en-US" sz="800" dirty="0">
                <a:latin typeface="Berlin Sans FB" pitchFamily="34" charset="0"/>
              </a:rPr>
              <a:t>monitoring in obsessive-compulsive disorder. </a:t>
            </a:r>
            <a:r>
              <a:rPr lang="en-US" sz="800" i="1" dirty="0">
                <a:latin typeface="Berlin Sans FB" pitchFamily="34" charset="0"/>
              </a:rPr>
              <a:t>Psychological Science, 14, </a:t>
            </a:r>
            <a:r>
              <a:rPr lang="en-US" sz="800" dirty="0">
                <a:latin typeface="Berlin Sans FB" pitchFamily="34" charset="0"/>
              </a:rPr>
              <a:t> 347-353.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2227"/>
                                        </p:tgtEl>
                                        <p:attrNameLst>
                                          <p:attrName>style.visibility</p:attrName>
                                        </p:attrNameLst>
                                      </p:cBhvr>
                                      <p:to>
                                        <p:strVal val="visible"/>
                                      </p:to>
                                    </p:set>
                                    <p:animEffect transition="in" filter="dissolve">
                                      <p:cBhvr>
                                        <p:cTn id="7" dur="500"/>
                                        <p:tgtEl>
                                          <p:spTgt spid="197222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1972227">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22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scientists would say…</a:t>
            </a:r>
            <a:endParaRPr lang="en-US" dirty="0"/>
          </a:p>
        </p:txBody>
      </p:sp>
      <p:sp>
        <p:nvSpPr>
          <p:cNvPr id="3" name="Content Placeholder 2"/>
          <p:cNvSpPr>
            <a:spLocks noGrp="1"/>
          </p:cNvSpPr>
          <p:nvPr>
            <p:ph idx="1"/>
          </p:nvPr>
        </p:nvSpPr>
        <p:spPr/>
        <p:txBody>
          <a:bodyPr/>
          <a:lstStyle/>
          <a:p>
            <a:r>
              <a:rPr lang="en-US" dirty="0" smtClean="0"/>
              <a:t>Dysfunctional ways of thinking</a:t>
            </a:r>
          </a:p>
          <a:p>
            <a:r>
              <a:rPr lang="en-US" dirty="0" smtClean="0"/>
              <a:t>Anxiety could stem from unrealistic expectations about ourselves and others</a:t>
            </a:r>
          </a:p>
          <a:p>
            <a:r>
              <a:rPr lang="en-US" dirty="0" smtClean="0"/>
              <a:t>External locus of control</a:t>
            </a:r>
          </a:p>
          <a:p>
            <a:r>
              <a:rPr lang="en-US" dirty="0" smtClean="0"/>
              <a:t>Learned helplessness</a:t>
            </a:r>
            <a:endParaRPr lang="en-US" dirty="0"/>
          </a:p>
        </p:txBody>
      </p:sp>
    </p:spTree>
    <p:extLst>
      <p:ext uri="{BB962C8B-B14F-4D97-AF65-F5344CB8AC3E}">
        <p14:creationId xmlns:p14="http://schemas.microsoft.com/office/powerpoint/2010/main" val="7675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0"/>
            <a:ext cx="8229600" cy="1143000"/>
          </a:xfrm>
        </p:spPr>
        <p:txBody>
          <a:bodyPr/>
          <a:lstStyle/>
          <a:p>
            <a:pPr eaLnBrk="1" hangingPunct="1"/>
            <a:r>
              <a:rPr lang="en-US" altLang="en-US" dirty="0" smtClean="0">
                <a:solidFill>
                  <a:srgbClr val="FFFF00"/>
                </a:solidFill>
                <a:latin typeface="Berlin Sans FB" pitchFamily="34" charset="0"/>
              </a:rPr>
              <a:t>Obsessive-Compulsive Disorder</a:t>
            </a:r>
          </a:p>
        </p:txBody>
      </p:sp>
      <p:sp>
        <p:nvSpPr>
          <p:cNvPr id="46083" name="Rectangle 3"/>
          <p:cNvSpPr>
            <a:spLocks noGrp="1" noChangeArrowheads="1"/>
          </p:cNvSpPr>
          <p:nvPr>
            <p:ph type="body" idx="1"/>
          </p:nvPr>
        </p:nvSpPr>
        <p:spPr>
          <a:xfrm>
            <a:off x="228600" y="1143000"/>
            <a:ext cx="8763000" cy="4525963"/>
          </a:xfrm>
        </p:spPr>
        <p:txBody>
          <a:bodyPr/>
          <a:lstStyle/>
          <a:p>
            <a:pPr eaLnBrk="1" hangingPunct="1"/>
            <a:r>
              <a:rPr lang="en-US" altLang="en-US" dirty="0" smtClean="0"/>
              <a:t>An anxiety disorder characterized by unwanted, repetitive thoughts followed by actions</a:t>
            </a:r>
          </a:p>
          <a:p>
            <a:pPr eaLnBrk="1" hangingPunct="1"/>
            <a:r>
              <a:rPr lang="en-US" altLang="en-US" dirty="0" smtClean="0"/>
              <a:t>Obsessions – repetitive thoughts</a:t>
            </a:r>
          </a:p>
          <a:p>
            <a:pPr eaLnBrk="1" hangingPunct="1"/>
            <a:r>
              <a:rPr lang="en-US" altLang="en-US" dirty="0" smtClean="0"/>
              <a:t>Compulsions – repetitive actions</a:t>
            </a:r>
          </a:p>
          <a:p>
            <a:pPr eaLnBrk="1" hangingPunct="1"/>
            <a:r>
              <a:rPr lang="en-US" altLang="en-US" dirty="0" smtClean="0"/>
              <a:t>The obsessions/compulsions begin to take control of the person’s life, the person wants to stop-but can’t</a:t>
            </a:r>
          </a:p>
          <a:p>
            <a:pPr eaLnBrk="1" hangingPunct="1"/>
            <a:r>
              <a:rPr lang="en-US" altLang="en-US" dirty="0" smtClean="0"/>
              <a:t>High levels of serotonin, low levels of GABA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Obsessive-Compulsive </a:t>
            </a:r>
            <a:r>
              <a:rPr lang="en-US" dirty="0"/>
              <a:t>and Related Disorders</a:t>
            </a:r>
          </a:p>
        </p:txBody>
      </p:sp>
      <p:sp>
        <p:nvSpPr>
          <p:cNvPr id="3" name="Content Placeholder 2"/>
          <p:cNvSpPr>
            <a:spLocks noGrp="1"/>
          </p:cNvSpPr>
          <p:nvPr>
            <p:ph idx="1"/>
          </p:nvPr>
        </p:nvSpPr>
        <p:spPr>
          <a:xfrm>
            <a:off x="76200" y="1600200"/>
            <a:ext cx="8915400" cy="4525963"/>
          </a:xfrm>
        </p:spPr>
        <p:txBody>
          <a:bodyPr/>
          <a:lstStyle/>
          <a:p>
            <a:r>
              <a:rPr lang="en-US" dirty="0" smtClean="0"/>
              <a:t>Hoarding </a:t>
            </a:r>
            <a:r>
              <a:rPr lang="en-US" dirty="0"/>
              <a:t>Disorder </a:t>
            </a:r>
            <a:endParaRPr lang="en-US" dirty="0" smtClean="0"/>
          </a:p>
          <a:p>
            <a:r>
              <a:rPr lang="en-US" dirty="0" smtClean="0"/>
              <a:t>Excoriation </a:t>
            </a:r>
            <a:r>
              <a:rPr lang="en-US" dirty="0"/>
              <a:t>Disorder (skin picking) </a:t>
            </a:r>
            <a:endParaRPr lang="en-US" dirty="0" smtClean="0"/>
          </a:p>
          <a:p>
            <a:r>
              <a:rPr lang="en-US" dirty="0" smtClean="0"/>
              <a:t>Substance-medication </a:t>
            </a:r>
            <a:r>
              <a:rPr lang="en-US" dirty="0"/>
              <a:t>induced obsessive-compulsive and related disorder </a:t>
            </a:r>
            <a:endParaRPr lang="en-US" dirty="0" smtClean="0"/>
          </a:p>
          <a:p>
            <a:r>
              <a:rPr lang="en-US" dirty="0" smtClean="0"/>
              <a:t>Obsessive-compulsive </a:t>
            </a:r>
            <a:r>
              <a:rPr lang="en-US" dirty="0"/>
              <a:t>and related disorder due to another medical </a:t>
            </a:r>
            <a:r>
              <a:rPr lang="en-US" dirty="0" smtClean="0"/>
              <a:t>condition</a:t>
            </a:r>
          </a:p>
          <a:p>
            <a:r>
              <a:rPr lang="en-US" dirty="0"/>
              <a:t>Body Dysmorphic Disorder and Trichotillomania now fall under Obsessive-Compulsive and Related Disorder</a:t>
            </a:r>
          </a:p>
        </p:txBody>
      </p:sp>
    </p:spTree>
    <p:extLst>
      <p:ext uri="{BB962C8B-B14F-4D97-AF65-F5344CB8AC3E}">
        <p14:creationId xmlns:p14="http://schemas.microsoft.com/office/powerpoint/2010/main" val="33299988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sz="4800" dirty="0" smtClean="0">
                <a:solidFill>
                  <a:srgbClr val="FFFF00"/>
                </a:solidFill>
              </a:rPr>
              <a:t>Body Dysmorphic Disorder</a:t>
            </a:r>
          </a:p>
        </p:txBody>
      </p:sp>
      <p:sp>
        <p:nvSpPr>
          <p:cNvPr id="118787" name="Content Placeholder 2"/>
          <p:cNvSpPr>
            <a:spLocks noGrp="1"/>
          </p:cNvSpPr>
          <p:nvPr>
            <p:ph idx="1"/>
          </p:nvPr>
        </p:nvSpPr>
        <p:spPr>
          <a:xfrm>
            <a:off x="228600" y="1417638"/>
            <a:ext cx="8763000" cy="4525963"/>
          </a:xfrm>
        </p:spPr>
        <p:txBody>
          <a:bodyPr/>
          <a:lstStyle/>
          <a:p>
            <a:r>
              <a:rPr lang="en-US" sz="3600" dirty="0" smtClean="0"/>
              <a:t>Intense anxiety about a perceived physical deformity or defect</a:t>
            </a:r>
          </a:p>
          <a:p>
            <a:r>
              <a:rPr lang="en-US" sz="3600" dirty="0" smtClean="0"/>
              <a:t>Does Western culture contribute to  this?  (think models, what is considered attractive?)</a:t>
            </a:r>
          </a:p>
        </p:txBody>
      </p:sp>
      <p:pic>
        <p:nvPicPr>
          <p:cNvPr id="4" name="Picture 3"/>
          <p:cNvPicPr>
            <a:picLocks noChangeAspect="1"/>
          </p:cNvPicPr>
          <p:nvPr/>
        </p:nvPicPr>
        <p:blipFill>
          <a:blip r:embed="rId3"/>
          <a:stretch>
            <a:fillRect/>
          </a:stretch>
        </p:blipFill>
        <p:spPr>
          <a:xfrm>
            <a:off x="4539156" y="3962400"/>
            <a:ext cx="1781175" cy="2571750"/>
          </a:xfrm>
          <a:prstGeom prst="rect">
            <a:avLst/>
          </a:prstGeom>
        </p:spPr>
      </p:pic>
      <p:pic>
        <p:nvPicPr>
          <p:cNvPr id="5" name="Picture 4"/>
          <p:cNvPicPr>
            <a:picLocks noChangeAspect="1"/>
          </p:cNvPicPr>
          <p:nvPr/>
        </p:nvPicPr>
        <p:blipFill>
          <a:blip r:embed="rId4"/>
          <a:stretch>
            <a:fillRect/>
          </a:stretch>
        </p:blipFill>
        <p:spPr>
          <a:xfrm>
            <a:off x="6612548" y="3733800"/>
            <a:ext cx="2086835" cy="2939205"/>
          </a:xfrm>
          <a:prstGeom prst="rect">
            <a:avLst/>
          </a:prstGeom>
        </p:spPr>
      </p:pic>
      <p:pic>
        <p:nvPicPr>
          <p:cNvPr id="6" name="Picture 5"/>
          <p:cNvPicPr>
            <a:picLocks noChangeAspect="1"/>
          </p:cNvPicPr>
          <p:nvPr/>
        </p:nvPicPr>
        <p:blipFill>
          <a:blip r:embed="rId5"/>
          <a:stretch>
            <a:fillRect/>
          </a:stretch>
        </p:blipFill>
        <p:spPr>
          <a:xfrm>
            <a:off x="305142" y="4310106"/>
            <a:ext cx="4157472" cy="2362200"/>
          </a:xfrm>
          <a:prstGeom prst="rect">
            <a:avLst/>
          </a:prstGeom>
        </p:spPr>
      </p:pic>
    </p:spTree>
    <p:extLst>
      <p:ext uri="{BB962C8B-B14F-4D97-AF65-F5344CB8AC3E}">
        <p14:creationId xmlns:p14="http://schemas.microsoft.com/office/powerpoint/2010/main" val="37709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Blair-Broeker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0" y="1295400"/>
            <a:ext cx="9144000" cy="2071687"/>
          </a:xfrm>
        </p:spPr>
        <p:txBody>
          <a:bodyPr/>
          <a:lstStyle/>
          <a:p>
            <a:pPr marL="0" indent="0" algn="ctr" eaLnBrk="1" hangingPunct="1">
              <a:buFont typeface="Wingdings" pitchFamily="2" charset="2"/>
              <a:buNone/>
            </a:pPr>
            <a:r>
              <a:rPr lang="en-US" altLang="en-US" sz="2800" dirty="0" smtClean="0">
                <a:latin typeface="Berlin Sans FB" pitchFamily="34" charset="0"/>
              </a:rPr>
              <a:t>PET Scan of brain of person with Obsessive- Compulsive Disorder (OCD). High metabolic activity (red) in frontal lobe areas involved with directing attention.</a:t>
            </a:r>
          </a:p>
        </p:txBody>
      </p:sp>
      <p:sp>
        <p:nvSpPr>
          <p:cNvPr id="48131" name="Rectangle 4"/>
          <p:cNvSpPr>
            <a:spLocks noGrp="1" noChangeArrowheads="1"/>
          </p:cNvSpPr>
          <p:nvPr>
            <p:ph type="title"/>
          </p:nvPr>
        </p:nvSpPr>
        <p:spPr>
          <a:xfrm>
            <a:off x="685800" y="152400"/>
            <a:ext cx="7772400" cy="1143000"/>
          </a:xfrm>
        </p:spPr>
        <p:txBody>
          <a:bodyPr/>
          <a:lstStyle/>
          <a:p>
            <a:pPr eaLnBrk="1" hangingPunct="1"/>
            <a:r>
              <a:rPr lang="en-US" sz="4000" dirty="0" smtClean="0">
                <a:latin typeface="Berlin Sans FB" pitchFamily="34" charset="0"/>
              </a:rPr>
              <a:t>Brain Imaging</a:t>
            </a:r>
          </a:p>
        </p:txBody>
      </p:sp>
      <p:pic>
        <p:nvPicPr>
          <p:cNvPr id="48132" name="Picture 5"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743200"/>
            <a:ext cx="64008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58</a:t>
            </a:fld>
            <a:endParaRPr lang="en-US"/>
          </a:p>
        </p:txBody>
      </p:sp>
      <p:pic>
        <p:nvPicPr>
          <p:cNvPr id="5" name="Picture 4">
            <a:hlinkClick r:id="rId3"/>
          </p:cNvPr>
          <p:cNvPicPr>
            <a:picLocks noChangeAspect="1"/>
          </p:cNvPicPr>
          <p:nvPr/>
        </p:nvPicPr>
        <p:blipFill>
          <a:blip r:embed="rId4"/>
          <a:stretch>
            <a:fillRect/>
          </a:stretch>
        </p:blipFill>
        <p:spPr>
          <a:xfrm>
            <a:off x="3152314" y="381000"/>
            <a:ext cx="2714625" cy="3941636"/>
          </a:xfrm>
          <a:prstGeom prst="rect">
            <a:avLst/>
          </a:prstGeom>
        </p:spPr>
      </p:pic>
      <p:pic>
        <p:nvPicPr>
          <p:cNvPr id="6" name="Picture 5"/>
          <p:cNvPicPr>
            <a:picLocks noChangeAspect="1"/>
          </p:cNvPicPr>
          <p:nvPr/>
        </p:nvPicPr>
        <p:blipFill>
          <a:blip r:embed="rId5"/>
          <a:stretch>
            <a:fillRect/>
          </a:stretch>
        </p:blipFill>
        <p:spPr>
          <a:xfrm>
            <a:off x="228600" y="3276600"/>
            <a:ext cx="2818479" cy="3032125"/>
          </a:xfrm>
          <a:prstGeom prst="rect">
            <a:avLst/>
          </a:prstGeom>
        </p:spPr>
      </p:pic>
      <p:pic>
        <p:nvPicPr>
          <p:cNvPr id="7" name="Picture 6"/>
          <p:cNvPicPr>
            <a:picLocks noChangeAspect="1"/>
          </p:cNvPicPr>
          <p:nvPr/>
        </p:nvPicPr>
        <p:blipFill>
          <a:blip r:embed="rId6"/>
          <a:stretch>
            <a:fillRect/>
          </a:stretch>
        </p:blipFill>
        <p:spPr>
          <a:xfrm>
            <a:off x="6118922" y="3124200"/>
            <a:ext cx="2589929" cy="3001963"/>
          </a:xfrm>
          <a:prstGeom prst="rect">
            <a:avLst/>
          </a:prstGeom>
        </p:spPr>
      </p:pic>
    </p:spTree>
    <p:extLst>
      <p:ext uri="{BB962C8B-B14F-4D97-AF65-F5344CB8AC3E}">
        <p14:creationId xmlns:p14="http://schemas.microsoft.com/office/powerpoint/2010/main" val="14833762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763000" cy="1143000"/>
          </a:xfrm>
        </p:spPr>
        <p:txBody>
          <a:bodyPr/>
          <a:lstStyle/>
          <a:p>
            <a:r>
              <a:rPr lang="en-US" dirty="0" smtClean="0">
                <a:solidFill>
                  <a:srgbClr val="FFFF00"/>
                </a:solidFill>
              </a:rPr>
              <a:t>Trauma and Stressor related disorders</a:t>
            </a:r>
            <a:endParaRPr lang="en-US" dirty="0">
              <a:solidFill>
                <a:srgbClr val="FFFF00"/>
              </a:solidFill>
            </a:endParaRPr>
          </a:p>
        </p:txBody>
      </p:sp>
      <p:sp>
        <p:nvSpPr>
          <p:cNvPr id="3" name="Content Placeholder 2"/>
          <p:cNvSpPr>
            <a:spLocks noGrp="1"/>
          </p:cNvSpPr>
          <p:nvPr>
            <p:ph idx="1"/>
          </p:nvPr>
        </p:nvSpPr>
        <p:spPr>
          <a:xfrm>
            <a:off x="361950" y="1752600"/>
            <a:ext cx="8496300" cy="4525963"/>
          </a:xfrm>
        </p:spPr>
        <p:txBody>
          <a:bodyPr/>
          <a:lstStyle/>
          <a:p>
            <a:r>
              <a:rPr lang="en-US" dirty="0" smtClean="0"/>
              <a:t>Post traumatic stress disorder (PTSD):</a:t>
            </a:r>
          </a:p>
          <a:p>
            <a:pPr lvl="1"/>
            <a:r>
              <a:rPr lang="en-US" dirty="0"/>
              <a:t>Four or more weeks of the following symptoms constitute post-traumatic stress disorder (PTSD).</a:t>
            </a:r>
          </a:p>
          <a:p>
            <a:pPr lvl="2"/>
            <a:r>
              <a:rPr lang="en-US" dirty="0"/>
              <a:t>Haunting memories.</a:t>
            </a:r>
          </a:p>
          <a:p>
            <a:pPr lvl="2"/>
            <a:r>
              <a:rPr lang="en-US" dirty="0"/>
              <a:t>Nightmares.</a:t>
            </a:r>
          </a:p>
          <a:p>
            <a:pPr lvl="2"/>
            <a:r>
              <a:rPr lang="en-US" dirty="0"/>
              <a:t>Social withdrawal.</a:t>
            </a:r>
          </a:p>
          <a:p>
            <a:pPr lvl="2"/>
            <a:r>
              <a:rPr lang="en-US" dirty="0"/>
              <a:t>Jumpy anxiety.</a:t>
            </a:r>
          </a:p>
          <a:p>
            <a:pPr lvl="2"/>
            <a:r>
              <a:rPr lang="en-US" dirty="0"/>
              <a:t>Sleep problems.</a:t>
            </a:r>
          </a:p>
          <a:p>
            <a:r>
              <a:rPr lang="en-US" dirty="0" smtClean="0"/>
              <a:t>Reactive  attachment disorder</a:t>
            </a:r>
          </a:p>
          <a:p>
            <a:pPr lvl="1"/>
            <a:r>
              <a:rPr lang="en-US" dirty="0" smtClean="0"/>
              <a:t>No healthy attachment with parents or caregivers</a:t>
            </a:r>
          </a:p>
          <a:p>
            <a:pPr lvl="1"/>
            <a:endParaRPr lang="en-US" dirty="0"/>
          </a:p>
        </p:txBody>
      </p:sp>
      <p:pic>
        <p:nvPicPr>
          <p:cNvPr id="4" name="Picture 3"/>
          <p:cNvPicPr>
            <a:picLocks noChangeAspect="1"/>
          </p:cNvPicPr>
          <p:nvPr/>
        </p:nvPicPr>
        <p:blipFill>
          <a:blip r:embed="rId3"/>
          <a:stretch>
            <a:fillRect/>
          </a:stretch>
        </p:blipFill>
        <p:spPr>
          <a:xfrm>
            <a:off x="5410200" y="3428999"/>
            <a:ext cx="2514600" cy="2055937"/>
          </a:xfrm>
          <a:prstGeom prst="rect">
            <a:avLst/>
          </a:prstGeom>
        </p:spPr>
      </p:pic>
    </p:spTree>
    <p:extLst>
      <p:ext uri="{BB962C8B-B14F-4D97-AF65-F5344CB8AC3E}">
        <p14:creationId xmlns:p14="http://schemas.microsoft.com/office/powerpoint/2010/main" val="440036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latin typeface="Berlin Sans FB" pitchFamily="34" charset="0"/>
              </a:rPr>
              <a:t>Psychological Disorder</a:t>
            </a:r>
          </a:p>
        </p:txBody>
      </p:sp>
      <p:sp>
        <p:nvSpPr>
          <p:cNvPr id="17411" name="Rectangle 3"/>
          <p:cNvSpPr>
            <a:spLocks noGrp="1" noChangeArrowheads="1"/>
          </p:cNvSpPr>
          <p:nvPr>
            <p:ph type="body" idx="1"/>
          </p:nvPr>
        </p:nvSpPr>
        <p:spPr>
          <a:xfrm>
            <a:off x="457200" y="1524000"/>
            <a:ext cx="8001000" cy="4525963"/>
          </a:xfrm>
        </p:spPr>
        <p:txBody>
          <a:bodyPr/>
          <a:lstStyle/>
          <a:p>
            <a:pPr eaLnBrk="1" hangingPunct="1"/>
            <a:r>
              <a:rPr lang="en-US" altLang="en-US" sz="3600" dirty="0" smtClean="0">
                <a:latin typeface="Berlin Sans FB" pitchFamily="34" charset="0"/>
              </a:rPr>
              <a:t>A “harmful dysfunction” in which behaviors are maladaptive, unjustifiable, disturbing, and atypical</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731042" y="1371600"/>
            <a:ext cx="7681913" cy="1109662"/>
          </a:xfrm>
        </p:spPr>
        <p:txBody>
          <a:bodyPr/>
          <a:lstStyle/>
          <a:p>
            <a:pPr eaLnBrk="1" hangingPunct="1"/>
            <a:r>
              <a:rPr lang="en-US" sz="5400" dirty="0" smtClean="0">
                <a:latin typeface="Berlin Sans FB" pitchFamily="34" charset="0"/>
              </a:rPr>
              <a:t>Dissociative Disorders</a:t>
            </a:r>
            <a:endParaRPr lang="en-US" sz="3600" dirty="0" smtClean="0">
              <a:solidFill>
                <a:schemeClr val="tx1"/>
              </a:solidFill>
              <a:latin typeface="Berlin Sans FB" pitchFamily="34" charset="0"/>
              <a:cs typeface="Times" charset="0"/>
            </a:endParaRPr>
          </a:p>
        </p:txBody>
      </p:sp>
      <p:sp>
        <p:nvSpPr>
          <p:cNvPr id="3" name="Subtitle 2"/>
          <p:cNvSpPr>
            <a:spLocks noGrp="1"/>
          </p:cNvSpPr>
          <p:nvPr>
            <p:ph type="subTitle" idx="1"/>
          </p:nvPr>
        </p:nvSpPr>
        <p:spPr>
          <a:xfrm>
            <a:off x="152399" y="2895600"/>
            <a:ext cx="8839200" cy="2057400"/>
          </a:xfrm>
        </p:spPr>
        <p:txBody>
          <a:bodyPr rtlCol="0">
            <a:normAutofit/>
          </a:bodyPr>
          <a:lstStyle/>
          <a:p>
            <a:pPr lvl="1" eaLnBrk="1" hangingPunct="1">
              <a:lnSpc>
                <a:spcPct val="90000"/>
              </a:lnSpc>
            </a:pPr>
            <a:r>
              <a:rPr lang="en-US" altLang="en-US" sz="3200" dirty="0" smtClean="0"/>
              <a:t>Dissociative Amnesia</a:t>
            </a:r>
            <a:endParaRPr lang="en-US" altLang="en-US" sz="3200" dirty="0"/>
          </a:p>
          <a:p>
            <a:pPr lvl="1" eaLnBrk="1" hangingPunct="1">
              <a:lnSpc>
                <a:spcPct val="90000"/>
              </a:lnSpc>
            </a:pPr>
            <a:r>
              <a:rPr lang="en-US" altLang="en-US" sz="3200" dirty="0" smtClean="0"/>
              <a:t>Depersonalization Disorder</a:t>
            </a:r>
            <a:endParaRPr lang="en-US" altLang="en-US" sz="3200" dirty="0"/>
          </a:p>
          <a:p>
            <a:pPr lvl="1" eaLnBrk="1" hangingPunct="1">
              <a:lnSpc>
                <a:spcPct val="90000"/>
              </a:lnSpc>
            </a:pPr>
            <a:r>
              <a:rPr lang="en-US" altLang="en-US" sz="3200" dirty="0" smtClean="0"/>
              <a:t>Dissociative Identity Disorder</a:t>
            </a:r>
          </a:p>
          <a:p>
            <a:pPr lvl="1" eaLnBrk="1" hangingPunct="1">
              <a:lnSpc>
                <a:spcPct val="90000"/>
              </a:lnSpc>
            </a:pPr>
            <a:endParaRPr lang="en-US" altLang="en-US" sz="3200" dirty="0"/>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60400" y="228600"/>
            <a:ext cx="7772400" cy="914400"/>
          </a:xfrm>
        </p:spPr>
        <p:txBody>
          <a:bodyPr lIns="92075" tIns="46038" rIns="92075" bIns="46038"/>
          <a:lstStyle/>
          <a:p>
            <a:pPr eaLnBrk="1" hangingPunct="1"/>
            <a:r>
              <a:rPr lang="en-US" altLang="en-US" dirty="0" smtClean="0">
                <a:solidFill>
                  <a:srgbClr val="FFFF00"/>
                </a:solidFill>
              </a:rPr>
              <a:t>Dissociative Disorders</a:t>
            </a:r>
          </a:p>
        </p:txBody>
      </p:sp>
      <p:sp>
        <p:nvSpPr>
          <p:cNvPr id="56323" name="Rectangle 3"/>
          <p:cNvSpPr>
            <a:spLocks noGrp="1" noChangeArrowheads="1"/>
          </p:cNvSpPr>
          <p:nvPr>
            <p:ph type="body" idx="1"/>
          </p:nvPr>
        </p:nvSpPr>
        <p:spPr>
          <a:xfrm>
            <a:off x="457200" y="1143000"/>
            <a:ext cx="8178800" cy="5562600"/>
          </a:xfrm>
        </p:spPr>
        <p:txBody>
          <a:bodyPr lIns="92075" tIns="46038" rIns="92075" bIns="46038"/>
          <a:lstStyle/>
          <a:p>
            <a:pPr eaLnBrk="1" hangingPunct="1">
              <a:lnSpc>
                <a:spcPct val="90000"/>
              </a:lnSpc>
            </a:pPr>
            <a:r>
              <a:rPr lang="en-US" altLang="en-US" sz="3600" dirty="0" smtClean="0"/>
              <a:t> What is dissociation?</a:t>
            </a:r>
            <a:endParaRPr lang="en-US" altLang="en-US" dirty="0" smtClean="0"/>
          </a:p>
          <a:p>
            <a:pPr lvl="1" eaLnBrk="1" hangingPunct="1">
              <a:lnSpc>
                <a:spcPct val="90000"/>
              </a:lnSpc>
            </a:pPr>
            <a:r>
              <a:rPr lang="en-US" altLang="en-US" dirty="0" smtClean="0"/>
              <a:t>literally a “dis-association” of memory</a:t>
            </a:r>
          </a:p>
          <a:p>
            <a:pPr lvl="1" eaLnBrk="1" hangingPunct="1">
              <a:lnSpc>
                <a:spcPct val="90000"/>
              </a:lnSpc>
            </a:pPr>
            <a:r>
              <a:rPr lang="en-US" altLang="en-US" dirty="0" smtClean="0"/>
              <a:t>a “disconnection” between the mind and body</a:t>
            </a:r>
          </a:p>
          <a:p>
            <a:pPr lvl="1" eaLnBrk="1" hangingPunct="1">
              <a:lnSpc>
                <a:spcPct val="90000"/>
              </a:lnSpc>
            </a:pPr>
            <a:r>
              <a:rPr lang="en-US" altLang="en-US" dirty="0" smtClean="0"/>
              <a:t>person suddenly becomes unaware of some </a:t>
            </a:r>
            <a:br>
              <a:rPr lang="en-US" altLang="en-US" dirty="0" smtClean="0"/>
            </a:br>
            <a:r>
              <a:rPr lang="en-US" altLang="en-US" dirty="0" smtClean="0"/>
              <a:t>aspect of their identity or history</a:t>
            </a:r>
          </a:p>
          <a:p>
            <a:pPr lvl="1" eaLnBrk="1" hangingPunct="1">
              <a:lnSpc>
                <a:spcPct val="90000"/>
              </a:lnSpc>
            </a:pPr>
            <a:r>
              <a:rPr lang="en-US" altLang="en-US" dirty="0" smtClean="0"/>
              <a:t>unable to recall except under special circumstances (e.g., hypnosis)</a:t>
            </a:r>
            <a:endParaRPr lang="en-US" altLang="en-US" sz="3200" dirty="0" smtClean="0"/>
          </a:p>
          <a:p>
            <a:pPr eaLnBrk="1" hangingPunct="1">
              <a:lnSpc>
                <a:spcPct val="90000"/>
              </a:lnSpc>
            </a:pPr>
            <a:r>
              <a:rPr lang="en-US" altLang="en-US" sz="3600" dirty="0" smtClean="0"/>
              <a:t>Three types are recognized</a:t>
            </a:r>
          </a:p>
          <a:p>
            <a:pPr lvl="1" eaLnBrk="1" hangingPunct="1">
              <a:lnSpc>
                <a:spcPct val="90000"/>
              </a:lnSpc>
            </a:pPr>
            <a:r>
              <a:rPr lang="en-US" altLang="en-US" dirty="0" smtClean="0"/>
              <a:t>dissociative amnesia</a:t>
            </a:r>
          </a:p>
          <a:p>
            <a:pPr lvl="1" eaLnBrk="1" hangingPunct="1">
              <a:lnSpc>
                <a:spcPct val="90000"/>
              </a:lnSpc>
            </a:pPr>
            <a:r>
              <a:rPr lang="en-US" altLang="en-US" dirty="0" smtClean="0"/>
              <a:t>depersonalization</a:t>
            </a:r>
          </a:p>
          <a:p>
            <a:pPr lvl="1" eaLnBrk="1" hangingPunct="1">
              <a:lnSpc>
                <a:spcPct val="90000"/>
              </a:lnSpc>
            </a:pPr>
            <a:r>
              <a:rPr lang="en-US" altLang="en-US" dirty="0" smtClean="0"/>
              <a:t>dissociative identity disorder</a:t>
            </a:r>
            <a:endParaRPr lang="en-US" altLang="en-US" sz="3200" dirty="0" smtClean="0"/>
          </a:p>
        </p:txBody>
      </p:sp>
      <p:pic>
        <p:nvPicPr>
          <p:cNvPr id="2" name="Picture 1">
            <a:hlinkClick r:id="rId3"/>
          </p:cNvPr>
          <p:cNvPicPr>
            <a:picLocks noChangeAspect="1"/>
          </p:cNvPicPr>
          <p:nvPr/>
        </p:nvPicPr>
        <p:blipFill>
          <a:blip r:embed="rId4"/>
          <a:stretch>
            <a:fillRect/>
          </a:stretch>
        </p:blipFill>
        <p:spPr>
          <a:xfrm>
            <a:off x="6019800" y="4953000"/>
            <a:ext cx="2857500" cy="16002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3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32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32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32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3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mtClean="0"/>
              <a:t>Dissociative Amnesia</a:t>
            </a:r>
          </a:p>
        </p:txBody>
      </p:sp>
      <p:sp>
        <p:nvSpPr>
          <p:cNvPr id="57347" name="Rectangle 3"/>
          <p:cNvSpPr>
            <a:spLocks noGrp="1" noChangeArrowheads="1"/>
          </p:cNvSpPr>
          <p:nvPr>
            <p:ph type="body" idx="1"/>
          </p:nvPr>
        </p:nvSpPr>
        <p:spPr>
          <a:xfrm>
            <a:off x="584200" y="1885950"/>
            <a:ext cx="8178800" cy="4171950"/>
          </a:xfrm>
        </p:spPr>
        <p:txBody>
          <a:bodyPr/>
          <a:lstStyle/>
          <a:p>
            <a:pPr eaLnBrk="1" hangingPunct="1">
              <a:buFont typeface="Wingdings" pitchFamily="2" charset="2"/>
              <a:buNone/>
            </a:pPr>
            <a:r>
              <a:rPr lang="en-US" altLang="en-US" sz="3600" dirty="0" smtClean="0"/>
              <a:t>	Margie and her brother were recently victims of a robbery. Margie was not injured, but her brother was killed when he resisted the robbers. Margie was unable to recall any details from the time of the accident until four days later.</a:t>
            </a: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dirty="0" smtClean="0">
                <a:solidFill>
                  <a:srgbClr val="FFFF00"/>
                </a:solidFill>
              </a:rPr>
              <a:t>Dissociative Amnesia</a:t>
            </a:r>
          </a:p>
        </p:txBody>
      </p:sp>
      <p:sp>
        <p:nvSpPr>
          <p:cNvPr id="58371" name="Rectangle 3"/>
          <p:cNvSpPr>
            <a:spLocks noGrp="1" noChangeArrowheads="1"/>
          </p:cNvSpPr>
          <p:nvPr>
            <p:ph type="body" idx="1"/>
          </p:nvPr>
        </p:nvSpPr>
        <p:spPr>
          <a:xfrm>
            <a:off x="685800" y="1752600"/>
            <a:ext cx="8153400" cy="4191000"/>
          </a:xfrm>
        </p:spPr>
        <p:txBody>
          <a:bodyPr/>
          <a:lstStyle/>
          <a:p>
            <a:pPr eaLnBrk="1" hangingPunct="1"/>
            <a:r>
              <a:rPr lang="en-US" altLang="en-US" dirty="0" smtClean="0"/>
              <a:t>Also known as </a:t>
            </a:r>
            <a:r>
              <a:rPr lang="en-US" altLang="en-US" dirty="0" smtClean="0">
                <a:solidFill>
                  <a:srgbClr val="FFFF00"/>
                </a:solidFill>
              </a:rPr>
              <a:t>psychogenic amnesia</a:t>
            </a:r>
            <a:r>
              <a:rPr lang="en-US" altLang="en-US" dirty="0" smtClean="0"/>
              <a:t> </a:t>
            </a:r>
          </a:p>
          <a:p>
            <a:pPr eaLnBrk="1" hangingPunct="1"/>
            <a:r>
              <a:rPr lang="en-US" altLang="en-US" dirty="0" smtClean="0"/>
              <a:t>Memory loss the only symptom</a:t>
            </a:r>
          </a:p>
          <a:p>
            <a:pPr eaLnBrk="1" hangingPunct="1"/>
            <a:r>
              <a:rPr lang="en-US" altLang="en-US" dirty="0" smtClean="0"/>
              <a:t>Often selective loss surrounding traumatic events</a:t>
            </a:r>
          </a:p>
          <a:p>
            <a:pPr lvl="1" eaLnBrk="1" hangingPunct="1"/>
            <a:r>
              <a:rPr lang="en-US" altLang="en-US" sz="2400" dirty="0" smtClean="0"/>
              <a:t>person still knows identity and most of their past</a:t>
            </a:r>
            <a:endParaRPr lang="en-US" altLang="en-US" dirty="0" smtClean="0"/>
          </a:p>
          <a:p>
            <a:pPr eaLnBrk="1" hangingPunct="1"/>
            <a:r>
              <a:rPr lang="en-US" altLang="en-US" dirty="0" smtClean="0"/>
              <a:t>Can also be global</a:t>
            </a:r>
          </a:p>
          <a:p>
            <a:pPr lvl="1" eaLnBrk="1" hangingPunct="1"/>
            <a:r>
              <a:rPr lang="en-US" altLang="en-US" sz="2400" dirty="0" smtClean="0"/>
              <a:t>loss of identity without replacement with a new one</a:t>
            </a:r>
            <a:endParaRPr lang="en-US" altLang="en-US" dirty="0" smtClean="0"/>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dirty="0" smtClean="0"/>
              <a:t>Depersonalization Disorder</a:t>
            </a:r>
          </a:p>
        </p:txBody>
      </p:sp>
      <p:sp>
        <p:nvSpPr>
          <p:cNvPr id="59395" name="Rectangle 3"/>
          <p:cNvSpPr>
            <a:spLocks noGrp="1" noChangeArrowheads="1"/>
          </p:cNvSpPr>
          <p:nvPr>
            <p:ph type="body" idx="1"/>
          </p:nvPr>
        </p:nvSpPr>
        <p:spPr>
          <a:xfrm>
            <a:off x="228600" y="1295400"/>
            <a:ext cx="8686800" cy="4525963"/>
          </a:xfrm>
        </p:spPr>
        <p:txBody>
          <a:bodyPr/>
          <a:lstStyle/>
          <a:p>
            <a:pPr eaLnBrk="1" hangingPunct="1">
              <a:buFont typeface="Wingdings" pitchFamily="2" charset="2"/>
              <a:buNone/>
            </a:pPr>
            <a:r>
              <a:rPr lang="en-US" altLang="en-US" dirty="0" smtClean="0"/>
              <a:t> 	</a:t>
            </a:r>
            <a:r>
              <a:rPr lang="en-US" altLang="en-US" sz="2800" dirty="0" smtClean="0"/>
              <a:t>Angie, </a:t>
            </a:r>
            <a:r>
              <a:rPr lang="en-US" altLang="en-US" sz="2800" dirty="0"/>
              <a:t>age 23, </a:t>
            </a:r>
            <a:r>
              <a:rPr lang="en-US" altLang="en-US" sz="2800" dirty="0" smtClean="0"/>
              <a:t>has been feeling </a:t>
            </a:r>
            <a:r>
              <a:rPr lang="en-US" altLang="en-US" sz="2800" dirty="0"/>
              <a:t>detached for the past 4 years. She says she feels “fuzzy all the time, like I lost touch with reality 4 years ago and really miss it.” She complains of “confused thinking,” excessive tiredness and weakness, depression, and anxiety. She says, “It feels like I’m watching my life on television; I don’t feel any emotions.” These symptoms began immediately after a college party, which the police stopped because of underage drinking. She says, “I don’t know why, but that party set it off, and it feels like I am in a dream all the time.”</a:t>
            </a:r>
            <a:endParaRPr lang="en-US" altLang="en-US" sz="2800" dirty="0" smtClean="0"/>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dirty="0" smtClean="0">
                <a:solidFill>
                  <a:srgbClr val="FFFF00"/>
                </a:solidFill>
              </a:rPr>
              <a:t>Depersonalization Disorder</a:t>
            </a:r>
          </a:p>
        </p:txBody>
      </p:sp>
      <p:sp>
        <p:nvSpPr>
          <p:cNvPr id="60419" name="Rectangle 3"/>
          <p:cNvSpPr>
            <a:spLocks noGrp="1" noChangeArrowheads="1"/>
          </p:cNvSpPr>
          <p:nvPr>
            <p:ph type="body" idx="1"/>
          </p:nvPr>
        </p:nvSpPr>
        <p:spPr>
          <a:xfrm>
            <a:off x="330200" y="1295400"/>
            <a:ext cx="8483600" cy="4171950"/>
          </a:xfrm>
        </p:spPr>
        <p:txBody>
          <a:bodyPr/>
          <a:lstStyle/>
          <a:p>
            <a:pPr eaLnBrk="1" hangingPunct="1">
              <a:lnSpc>
                <a:spcPct val="90000"/>
              </a:lnSpc>
            </a:pPr>
            <a:r>
              <a:rPr lang="en-US" altLang="en-US" sz="2800" dirty="0" smtClean="0"/>
              <a:t>Also known as </a:t>
            </a:r>
            <a:r>
              <a:rPr lang="en-US" altLang="en-US" sz="2800" dirty="0">
                <a:solidFill>
                  <a:srgbClr val="FFFF00"/>
                </a:solidFill>
              </a:rPr>
              <a:t>depersonalization-</a:t>
            </a:r>
            <a:r>
              <a:rPr lang="en-US" altLang="en-US" sz="2800" dirty="0" err="1">
                <a:solidFill>
                  <a:srgbClr val="FFFF00"/>
                </a:solidFill>
              </a:rPr>
              <a:t>derealization</a:t>
            </a:r>
            <a:r>
              <a:rPr lang="en-US" altLang="en-US" sz="2800" dirty="0">
                <a:solidFill>
                  <a:srgbClr val="FFFF00"/>
                </a:solidFill>
              </a:rPr>
              <a:t> </a:t>
            </a:r>
            <a:r>
              <a:rPr lang="en-US" altLang="en-US" sz="2800" dirty="0" smtClean="0">
                <a:solidFill>
                  <a:srgbClr val="FFFF00"/>
                </a:solidFill>
              </a:rPr>
              <a:t>syndrome </a:t>
            </a:r>
          </a:p>
          <a:p>
            <a:pPr eaLnBrk="1" hangingPunct="1">
              <a:lnSpc>
                <a:spcPct val="90000"/>
              </a:lnSpc>
            </a:pPr>
            <a:r>
              <a:rPr lang="en-US" altLang="en-US" sz="2800" dirty="0"/>
              <a:t>Common descriptions of symptoms </a:t>
            </a:r>
          </a:p>
          <a:p>
            <a:pPr lvl="1" eaLnBrk="1" hangingPunct="1">
              <a:lnSpc>
                <a:spcPct val="90000"/>
              </a:lnSpc>
            </a:pPr>
            <a:r>
              <a:rPr lang="en-US" altLang="en-US" sz="2400" dirty="0" smtClean="0"/>
              <a:t>feeling </a:t>
            </a:r>
            <a:r>
              <a:rPr lang="en-US" altLang="en-US" sz="2400" dirty="0"/>
              <a:t>disconnected from one's </a:t>
            </a:r>
            <a:r>
              <a:rPr lang="en-US" altLang="en-US" sz="2400" dirty="0" smtClean="0"/>
              <a:t>body </a:t>
            </a:r>
          </a:p>
          <a:p>
            <a:pPr lvl="1" eaLnBrk="1" hangingPunct="1">
              <a:lnSpc>
                <a:spcPct val="90000"/>
              </a:lnSpc>
            </a:pPr>
            <a:r>
              <a:rPr lang="en-US" altLang="en-US" sz="2400" dirty="0" smtClean="0"/>
              <a:t>feeling </a:t>
            </a:r>
            <a:r>
              <a:rPr lang="en-US" altLang="en-US" sz="2400" dirty="0"/>
              <a:t>detached from one's own </a:t>
            </a:r>
            <a:r>
              <a:rPr lang="en-US" altLang="en-US" sz="2400" dirty="0" smtClean="0"/>
              <a:t>thoughts/emotions </a:t>
            </a:r>
          </a:p>
          <a:p>
            <a:pPr lvl="1" eaLnBrk="1" hangingPunct="1">
              <a:lnSpc>
                <a:spcPct val="90000"/>
              </a:lnSpc>
            </a:pPr>
            <a:r>
              <a:rPr lang="en-US" altLang="en-US" sz="2400" dirty="0" smtClean="0"/>
              <a:t>feeling </a:t>
            </a:r>
            <a:r>
              <a:rPr lang="en-US" altLang="en-US" sz="2400" dirty="0"/>
              <a:t>as if one is disconnected from </a:t>
            </a:r>
            <a:r>
              <a:rPr lang="en-US" altLang="en-US" sz="2400" dirty="0" smtClean="0"/>
              <a:t>self</a:t>
            </a:r>
          </a:p>
          <a:p>
            <a:pPr lvl="1" eaLnBrk="1" hangingPunct="1">
              <a:lnSpc>
                <a:spcPct val="90000"/>
              </a:lnSpc>
            </a:pPr>
            <a:r>
              <a:rPr lang="en-US" altLang="en-US" sz="2400" dirty="0" smtClean="0"/>
              <a:t>sense </a:t>
            </a:r>
            <a:r>
              <a:rPr lang="en-US" altLang="en-US" sz="2400" dirty="0"/>
              <a:t>of feeling as if one is dreaming or in a dreamlike state. </a:t>
            </a:r>
            <a:endParaRPr lang="en-US" altLang="en-US" sz="2400" dirty="0" smtClean="0"/>
          </a:p>
          <a:p>
            <a:pPr eaLnBrk="1" hangingPunct="1">
              <a:lnSpc>
                <a:spcPct val="90000"/>
              </a:lnSpc>
            </a:pPr>
            <a:r>
              <a:rPr lang="en-US" altLang="en-US" sz="2800" dirty="0" smtClean="0"/>
              <a:t>Thought to be caused by </a:t>
            </a:r>
            <a:r>
              <a:rPr lang="en-US" altLang="en-US" sz="2800" dirty="0"/>
              <a:t>severe traumatic lifetime events, including childhood abuse, accidents, natural disasters, war, torture, </a:t>
            </a:r>
            <a:r>
              <a:rPr lang="en-US" altLang="en-US" sz="2800" dirty="0" smtClean="0"/>
              <a:t>and </a:t>
            </a:r>
            <a:r>
              <a:rPr lang="en-US" altLang="en-US" sz="2800" dirty="0"/>
              <a:t>bad drug experiences</a:t>
            </a:r>
            <a:r>
              <a:rPr lang="en-US" altLang="en-US" sz="2800" dirty="0">
                <a:solidFill>
                  <a:srgbClr val="FFFF00"/>
                </a:solidFill>
              </a:rPr>
              <a:t>. </a:t>
            </a:r>
            <a:endParaRPr lang="en-US" altLang="en-US" sz="2800" dirty="0" smtClean="0">
              <a:solidFill>
                <a:srgbClr val="FFFF00"/>
              </a:solidFill>
            </a:endParaRP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06400" y="304800"/>
            <a:ext cx="7772400" cy="1143000"/>
          </a:xfrm>
        </p:spPr>
        <p:txBody>
          <a:bodyPr/>
          <a:lstStyle/>
          <a:p>
            <a:pPr eaLnBrk="1" hangingPunct="1"/>
            <a:r>
              <a:rPr lang="en-US" altLang="en-US" smtClean="0"/>
              <a:t>Dissociative Identity Disorder (DID)</a:t>
            </a:r>
          </a:p>
        </p:txBody>
      </p:sp>
      <p:sp>
        <p:nvSpPr>
          <p:cNvPr id="61443" name="Rectangle 3"/>
          <p:cNvSpPr>
            <a:spLocks noGrp="1" noChangeArrowheads="1"/>
          </p:cNvSpPr>
          <p:nvPr>
            <p:ph type="body" idx="1"/>
          </p:nvPr>
        </p:nvSpPr>
        <p:spPr/>
        <p:txBody>
          <a:bodyPr/>
          <a:lstStyle/>
          <a:p>
            <a:pPr eaLnBrk="1" hangingPunct="1">
              <a:buFont typeface="Wingdings" pitchFamily="2" charset="2"/>
              <a:buNone/>
            </a:pPr>
            <a:r>
              <a:rPr lang="en-US" altLang="en-US" sz="2800" dirty="0" smtClean="0"/>
              <a:t>	Norma has frequent memory gaps and cannot account for her whereabouts during certain periods of time. While being interviewed by a clinical psychologist, she began speaking in a childlike voice. She claimed that her name was Donna and that she was only six years old. Moments later, she seemed to revert to her adult voice and had no recollection of speaking in a childlike voice or claiming that her name was Donna.</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304800"/>
            <a:ext cx="7772400" cy="1143000"/>
          </a:xfrm>
        </p:spPr>
        <p:txBody>
          <a:bodyPr/>
          <a:lstStyle/>
          <a:p>
            <a:pPr eaLnBrk="1" hangingPunct="1"/>
            <a:r>
              <a:rPr lang="en-US" altLang="en-US" dirty="0" smtClean="0">
                <a:solidFill>
                  <a:srgbClr val="FFFF00"/>
                </a:solidFill>
              </a:rPr>
              <a:t>Dissociative Identity Disorder (DID)</a:t>
            </a:r>
          </a:p>
        </p:txBody>
      </p:sp>
      <p:sp>
        <p:nvSpPr>
          <p:cNvPr id="62467" name="Rectangle 3"/>
          <p:cNvSpPr>
            <a:spLocks noGrp="1" noChangeArrowheads="1"/>
          </p:cNvSpPr>
          <p:nvPr>
            <p:ph type="body" idx="1"/>
          </p:nvPr>
        </p:nvSpPr>
        <p:spPr>
          <a:xfrm>
            <a:off x="152400" y="1447800"/>
            <a:ext cx="7010400" cy="4876800"/>
          </a:xfrm>
        </p:spPr>
        <p:txBody>
          <a:bodyPr/>
          <a:lstStyle/>
          <a:p>
            <a:pPr eaLnBrk="1" hangingPunct="1"/>
            <a:r>
              <a:rPr lang="en-US" altLang="en-US" dirty="0" smtClean="0"/>
              <a:t>Originally known as “</a:t>
            </a:r>
            <a:r>
              <a:rPr lang="en-US" altLang="en-US" dirty="0" smtClean="0">
                <a:solidFill>
                  <a:srgbClr val="FFFF00"/>
                </a:solidFill>
              </a:rPr>
              <a:t>multiple personality disorder</a:t>
            </a:r>
            <a:r>
              <a:rPr lang="en-US" altLang="en-US" dirty="0" smtClean="0"/>
              <a:t>” </a:t>
            </a:r>
          </a:p>
          <a:p>
            <a:pPr eaLnBrk="1" hangingPunct="1"/>
            <a:r>
              <a:rPr lang="en-US" altLang="en-US" dirty="0" smtClean="0"/>
              <a:t>2 or more distinct personalities manifested by the same person at different times</a:t>
            </a:r>
          </a:p>
          <a:p>
            <a:pPr eaLnBrk="1" hangingPunct="1"/>
            <a:r>
              <a:rPr lang="en-US" altLang="en-US" dirty="0" smtClean="0"/>
              <a:t>VERY rare and controversial disorder </a:t>
            </a:r>
          </a:p>
          <a:p>
            <a:pPr eaLnBrk="1" hangingPunct="1"/>
            <a:r>
              <a:rPr lang="en-US" altLang="en-US" dirty="0" smtClean="0"/>
              <a:t>Examples include Sybil, </a:t>
            </a:r>
            <a:r>
              <a:rPr lang="en-US" altLang="en-US" dirty="0" err="1" smtClean="0"/>
              <a:t>Truddi</a:t>
            </a:r>
            <a:r>
              <a:rPr lang="en-US" altLang="en-US" dirty="0" smtClean="0"/>
              <a:t> Chase, Chris Sizemore (“Three Faces of Eve”)</a:t>
            </a:r>
          </a:p>
          <a:p>
            <a:pPr eaLnBrk="1" hangingPunct="1"/>
            <a:r>
              <a:rPr lang="en-US" altLang="en-US" dirty="0" smtClean="0"/>
              <a:t>Has been used as a criminal defense</a:t>
            </a:r>
          </a:p>
        </p:txBody>
      </p:sp>
      <p:pic>
        <p:nvPicPr>
          <p:cNvPr id="3" name="Picture 2"/>
          <p:cNvPicPr>
            <a:picLocks noChangeAspect="1"/>
          </p:cNvPicPr>
          <p:nvPr/>
        </p:nvPicPr>
        <p:blipFill>
          <a:blip r:embed="rId3"/>
          <a:stretch>
            <a:fillRect/>
          </a:stretch>
        </p:blipFill>
        <p:spPr>
          <a:xfrm>
            <a:off x="7555952" y="2286000"/>
            <a:ext cx="1371600" cy="2057400"/>
          </a:xfrm>
          <a:prstGeom prst="rect">
            <a:avLst/>
          </a:prstGeom>
        </p:spPr>
      </p:pic>
      <p:pic>
        <p:nvPicPr>
          <p:cNvPr id="4" name="Picture 3"/>
          <p:cNvPicPr>
            <a:picLocks noChangeAspect="1"/>
          </p:cNvPicPr>
          <p:nvPr/>
        </p:nvPicPr>
        <p:blipFill>
          <a:blip r:embed="rId4"/>
          <a:stretch>
            <a:fillRect/>
          </a:stretch>
        </p:blipFill>
        <p:spPr>
          <a:xfrm>
            <a:off x="6079577" y="1219200"/>
            <a:ext cx="1314450" cy="1666875"/>
          </a:xfrm>
          <a:prstGeom prst="rect">
            <a:avLst/>
          </a:prstGeom>
        </p:spPr>
      </p:pic>
      <p:pic>
        <p:nvPicPr>
          <p:cNvPr id="5" name="Picture 4"/>
          <p:cNvPicPr>
            <a:picLocks noChangeAspect="1"/>
          </p:cNvPicPr>
          <p:nvPr/>
        </p:nvPicPr>
        <p:blipFill>
          <a:blip r:embed="rId5"/>
          <a:stretch>
            <a:fillRect/>
          </a:stretch>
        </p:blipFill>
        <p:spPr>
          <a:xfrm>
            <a:off x="6858000" y="4495800"/>
            <a:ext cx="2143125" cy="2143125"/>
          </a:xfrm>
          <a:prstGeom prst="rect">
            <a:avLst/>
          </a:prstGeom>
        </p:spPr>
      </p:pic>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04800"/>
            <a:ext cx="7772400" cy="1143000"/>
          </a:xfrm>
        </p:spPr>
        <p:txBody>
          <a:bodyPr/>
          <a:lstStyle/>
          <a:p>
            <a:pPr eaLnBrk="1" hangingPunct="1"/>
            <a:r>
              <a:rPr lang="en-US" altLang="en-US" smtClean="0"/>
              <a:t>The DID Controversy</a:t>
            </a:r>
          </a:p>
        </p:txBody>
      </p:sp>
      <p:sp>
        <p:nvSpPr>
          <p:cNvPr id="64515" name="Rectangle 3"/>
          <p:cNvSpPr>
            <a:spLocks noGrp="1" noChangeArrowheads="1"/>
          </p:cNvSpPr>
          <p:nvPr>
            <p:ph type="body" idx="1"/>
          </p:nvPr>
        </p:nvSpPr>
        <p:spPr>
          <a:xfrm>
            <a:off x="152400" y="1447800"/>
            <a:ext cx="8686800" cy="4953000"/>
          </a:xfrm>
        </p:spPr>
        <p:txBody>
          <a:bodyPr/>
          <a:lstStyle/>
          <a:p>
            <a:pPr eaLnBrk="1" hangingPunct="1"/>
            <a:r>
              <a:rPr lang="en-US" altLang="en-US" sz="3600" dirty="0" smtClean="0"/>
              <a:t>Some curious statistics</a:t>
            </a:r>
            <a:endParaRPr lang="en-US" altLang="en-US" dirty="0" smtClean="0"/>
          </a:p>
          <a:p>
            <a:pPr lvl="1" eaLnBrk="1" hangingPunct="1"/>
            <a:r>
              <a:rPr lang="en-US" altLang="en-US" dirty="0" smtClean="0"/>
              <a:t>1930–60: 2 cases per decade in USA</a:t>
            </a:r>
          </a:p>
          <a:p>
            <a:pPr lvl="1" eaLnBrk="1" hangingPunct="1"/>
            <a:r>
              <a:rPr lang="en-US" altLang="en-US" dirty="0" smtClean="0"/>
              <a:t>1980s: 20,000 cases reported</a:t>
            </a:r>
          </a:p>
          <a:p>
            <a:pPr lvl="1" eaLnBrk="1" hangingPunct="1"/>
            <a:r>
              <a:rPr lang="en-US" altLang="en-US" dirty="0" smtClean="0"/>
              <a:t>many more cases in US than elsewhere</a:t>
            </a:r>
          </a:p>
          <a:p>
            <a:pPr lvl="1" eaLnBrk="1" hangingPunct="1"/>
            <a:r>
              <a:rPr lang="en-US" altLang="en-US" dirty="0" smtClean="0"/>
              <a:t>varies by therapist—some see none, others see a lot</a:t>
            </a:r>
          </a:p>
          <a:p>
            <a:pPr eaLnBrk="1" hangingPunct="1"/>
            <a:r>
              <a:rPr lang="en-US" altLang="en-US" sz="3600" dirty="0" smtClean="0"/>
              <a:t>Is DID the result of suggestion by therapist and acting by patient?</a:t>
            </a:r>
          </a:p>
          <a:p>
            <a:pPr lvl="1" eaLnBrk="1" hangingPunct="1"/>
            <a:r>
              <a:rPr lang="en-US" altLang="en-US" dirty="0" smtClean="0"/>
              <a:t>“Is there a part of you that feels…”</a:t>
            </a:r>
          </a:p>
          <a:p>
            <a:pPr lvl="1" eaLnBrk="1" hangingPunct="1"/>
            <a:r>
              <a:rPr lang="en-US" altLang="en-US" dirty="0" smtClean="0"/>
              <a:t>Could be similar to false memory syndrome</a:t>
            </a:r>
          </a:p>
        </p:txBody>
      </p:sp>
      <p:pic>
        <p:nvPicPr>
          <p:cNvPr id="2" name="Picture 1">
            <a:hlinkClick r:id="rId3"/>
          </p:cNvPr>
          <p:cNvPicPr>
            <a:picLocks noChangeAspect="1"/>
          </p:cNvPicPr>
          <p:nvPr/>
        </p:nvPicPr>
        <p:blipFill>
          <a:blip r:embed="rId4"/>
          <a:stretch>
            <a:fillRect/>
          </a:stretch>
        </p:blipFill>
        <p:spPr>
          <a:xfrm>
            <a:off x="6431058" y="1371600"/>
            <a:ext cx="2560542" cy="178018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5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51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09600" y="304800"/>
            <a:ext cx="7772400" cy="1143000"/>
          </a:xfrm>
        </p:spPr>
        <p:txBody>
          <a:bodyPr/>
          <a:lstStyle/>
          <a:p>
            <a:pPr eaLnBrk="1" hangingPunct="1"/>
            <a:r>
              <a:rPr lang="en-US" altLang="en-US" smtClean="0"/>
              <a:t>Causes of Dissociative Disorders?</a:t>
            </a:r>
          </a:p>
        </p:txBody>
      </p:sp>
      <p:sp>
        <p:nvSpPr>
          <p:cNvPr id="63491" name="Rectangle 3"/>
          <p:cNvSpPr>
            <a:spLocks noGrp="1" noChangeArrowheads="1"/>
          </p:cNvSpPr>
          <p:nvPr>
            <p:ph type="body" idx="1"/>
          </p:nvPr>
        </p:nvSpPr>
        <p:spPr>
          <a:xfrm>
            <a:off x="304800" y="1295400"/>
            <a:ext cx="8686800" cy="5029200"/>
          </a:xfrm>
        </p:spPr>
        <p:txBody>
          <a:bodyPr/>
          <a:lstStyle/>
          <a:p>
            <a:pPr eaLnBrk="1" hangingPunct="1"/>
            <a:r>
              <a:rPr lang="en-US" altLang="en-US" dirty="0" smtClean="0"/>
              <a:t>Biological--Traumatic head injury with memory loss, family member increases risk (</a:t>
            </a:r>
            <a:r>
              <a:rPr lang="en-US" altLang="en-US" u="sng" dirty="0" smtClean="0">
                <a:solidFill>
                  <a:srgbClr val="FFFF00"/>
                </a:solidFill>
              </a:rPr>
              <a:t>organic cause</a:t>
            </a:r>
            <a:r>
              <a:rPr lang="en-US" altLang="en-US" dirty="0" smtClean="0"/>
              <a:t>)</a:t>
            </a:r>
          </a:p>
          <a:p>
            <a:pPr eaLnBrk="1" hangingPunct="1"/>
            <a:r>
              <a:rPr lang="en-US" altLang="en-US" dirty="0" smtClean="0"/>
              <a:t>Behaviorists-actions are reinforced, attention</a:t>
            </a:r>
          </a:p>
          <a:p>
            <a:pPr eaLnBrk="1" hangingPunct="1"/>
            <a:r>
              <a:rPr lang="en-US" altLang="en-US" dirty="0" smtClean="0"/>
              <a:t>Psychoanalytic--Repeated, severe sexual or physical abuse may cause the development of alternates to cope with the past (</a:t>
            </a:r>
            <a:r>
              <a:rPr lang="en-US" altLang="en-US" u="sng" dirty="0" smtClean="0">
                <a:solidFill>
                  <a:srgbClr val="FFFF00"/>
                </a:solidFill>
              </a:rPr>
              <a:t>psychogenic cause</a:t>
            </a:r>
            <a:r>
              <a:rPr lang="en-US" altLang="en-US" u="sng" dirty="0" smtClean="0"/>
              <a:t>, defense mechanisms in play</a:t>
            </a:r>
            <a:r>
              <a:rPr lang="en-US" altLang="en-US" dirty="0" smtClean="0"/>
              <a:t>)</a:t>
            </a:r>
          </a:p>
          <a:p>
            <a:pPr lvl="1" eaLnBrk="1" hangingPunct="1"/>
            <a:r>
              <a:rPr lang="en-US" altLang="en-US" dirty="0" smtClean="0"/>
              <a:t>However, many abused people do not develop DID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smtClean="0">
                <a:latin typeface="Berlin Sans FB" pitchFamily="34" charset="0"/>
              </a:rPr>
              <a:t>Maladaptive</a:t>
            </a:r>
          </a:p>
        </p:txBody>
      </p:sp>
      <p:sp>
        <p:nvSpPr>
          <p:cNvPr id="18435"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latin typeface="Berlin Sans FB" pitchFamily="34" charset="0"/>
              </a:rPr>
              <a:t>An exaggeration of normal, acceptable behaviors</a:t>
            </a:r>
          </a:p>
          <a:p>
            <a:pPr eaLnBrk="1" hangingPunct="1"/>
            <a:r>
              <a:rPr lang="en-US" altLang="en-US" sz="3600" dirty="0" smtClean="0">
                <a:latin typeface="Berlin Sans FB" pitchFamily="34" charset="0"/>
              </a:rPr>
              <a:t>Destructive to oneself or others</a:t>
            </a:r>
          </a:p>
        </p:txBody>
      </p:sp>
      <p:pic>
        <p:nvPicPr>
          <p:cNvPr id="2" name="Picture 1"/>
          <p:cNvPicPr>
            <a:picLocks noChangeAspect="1"/>
          </p:cNvPicPr>
          <p:nvPr/>
        </p:nvPicPr>
        <p:blipFill>
          <a:blip r:embed="rId3"/>
          <a:stretch>
            <a:fillRect/>
          </a:stretch>
        </p:blipFill>
        <p:spPr>
          <a:xfrm>
            <a:off x="2819400" y="3489326"/>
            <a:ext cx="3124200" cy="31242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647700" y="1371600"/>
            <a:ext cx="7772400" cy="990600"/>
          </a:xfrm>
        </p:spPr>
        <p:txBody>
          <a:bodyPr/>
          <a:lstStyle/>
          <a:p>
            <a:pPr eaLnBrk="1" hangingPunct="1"/>
            <a:r>
              <a:rPr lang="en-US" altLang="en-US" sz="6600" dirty="0" smtClean="0">
                <a:latin typeface="Berlin Sans FB" pitchFamily="34" charset="0"/>
              </a:rPr>
              <a:t>Personality Disorders</a:t>
            </a:r>
          </a:p>
        </p:txBody>
      </p:sp>
      <p:sp>
        <p:nvSpPr>
          <p:cNvPr id="65539" name="Subtitle 1"/>
          <p:cNvSpPr>
            <a:spLocks noGrp="1"/>
          </p:cNvSpPr>
          <p:nvPr>
            <p:ph type="subTitle" idx="1"/>
          </p:nvPr>
        </p:nvSpPr>
        <p:spPr>
          <a:xfrm>
            <a:off x="685800" y="2971800"/>
            <a:ext cx="7696200" cy="1752600"/>
          </a:xfrm>
        </p:spPr>
        <p:txBody>
          <a:bodyPr/>
          <a:lstStyle/>
          <a:p>
            <a:pPr lvl="0" eaLnBrk="1" hangingPunct="1"/>
            <a:r>
              <a:rPr lang="en-US" dirty="0">
                <a:solidFill>
                  <a:prstClr val="white"/>
                </a:solidFill>
              </a:rPr>
              <a:t>Related to Odd or Eccentric Behaviors</a:t>
            </a:r>
          </a:p>
          <a:p>
            <a:pPr lvl="0" eaLnBrk="1" hangingPunct="1"/>
            <a:r>
              <a:rPr lang="en-US" dirty="0">
                <a:solidFill>
                  <a:prstClr val="white"/>
                </a:solidFill>
              </a:rPr>
              <a:t>Related to Dramatic or Impulsive Behaviors</a:t>
            </a:r>
          </a:p>
          <a:p>
            <a:pPr eaLnBrk="1" hangingPunct="1"/>
            <a:r>
              <a:rPr lang="en-US" dirty="0" smtClean="0"/>
              <a:t>Related to Anxiety</a:t>
            </a:r>
          </a:p>
          <a:p>
            <a:pPr eaLnBrk="1" hangingPunct="1"/>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71513" y="290513"/>
            <a:ext cx="7772400" cy="1143000"/>
          </a:xfrm>
        </p:spPr>
        <p:txBody>
          <a:bodyPr/>
          <a:lstStyle/>
          <a:p>
            <a:pPr eaLnBrk="1" hangingPunct="1"/>
            <a:r>
              <a:rPr lang="en-US" altLang="en-US" sz="4000" dirty="0" smtClean="0">
                <a:solidFill>
                  <a:schemeClr val="tx1"/>
                </a:solidFill>
                <a:latin typeface="Berlin Sans FB" pitchFamily="34" charset="0"/>
              </a:rPr>
              <a:t>Personality Disorders</a:t>
            </a:r>
            <a:endParaRPr lang="en-US" sz="4000" dirty="0" smtClean="0">
              <a:solidFill>
                <a:schemeClr val="tx1"/>
              </a:solidFill>
              <a:latin typeface="Berlin Sans FB" pitchFamily="34" charset="0"/>
            </a:endParaRPr>
          </a:p>
        </p:txBody>
      </p:sp>
      <p:sp>
        <p:nvSpPr>
          <p:cNvPr id="66563" name="Rectangle 3"/>
          <p:cNvSpPr>
            <a:spLocks noGrp="1" noChangeArrowheads="1"/>
          </p:cNvSpPr>
          <p:nvPr>
            <p:ph type="body" sz="half" idx="1"/>
          </p:nvPr>
        </p:nvSpPr>
        <p:spPr>
          <a:xfrm>
            <a:off x="408781" y="1670832"/>
            <a:ext cx="4495800" cy="2816249"/>
          </a:xfrm>
        </p:spPr>
        <p:txBody>
          <a:bodyPr/>
          <a:lstStyle/>
          <a:p>
            <a:pPr marL="0" indent="0" algn="ctr" eaLnBrk="1" hangingPunct="1">
              <a:buFont typeface="Wingdings" pitchFamily="2" charset="2"/>
              <a:buNone/>
            </a:pPr>
            <a:r>
              <a:rPr lang="en-US" altLang="en-US" sz="2800" dirty="0" smtClean="0">
                <a:latin typeface="Berlin Sans FB" pitchFamily="34" charset="0"/>
              </a:rPr>
              <a:t>Characterized by inflexible and enduring behavior patterns that impair social functioning. Usually without anxiety, depression, or delusions.</a:t>
            </a:r>
            <a:endParaRPr lang="en-US" sz="2800" dirty="0" smtClean="0">
              <a:latin typeface="Berlin Sans FB" pitchFamily="34" charset="0"/>
            </a:endParaRPr>
          </a:p>
        </p:txBody>
      </p:sp>
      <p:pic>
        <p:nvPicPr>
          <p:cNvPr id="66564" name="Picture 4" descr="MyersPsy8e_16UN2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57800" y="1694676"/>
            <a:ext cx="3511550" cy="44013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52400" y="4724400"/>
            <a:ext cx="5105400" cy="1569660"/>
          </a:xfrm>
          <a:prstGeom prst="rect">
            <a:avLst/>
          </a:prstGeom>
        </p:spPr>
        <p:txBody>
          <a:bodyPr wrap="square">
            <a:spAutoFit/>
          </a:bodyPr>
          <a:lstStyle/>
          <a:p>
            <a:pPr algn="ctr"/>
            <a:r>
              <a:rPr lang="en-US" sz="2400" dirty="0">
                <a:latin typeface="Berlin Sans FB" panose="020E0602020502020306" pitchFamily="34" charset="0"/>
              </a:rPr>
              <a:t>Divided into three clusters:</a:t>
            </a:r>
          </a:p>
          <a:p>
            <a:pPr algn="ctr"/>
            <a:r>
              <a:rPr lang="en-US" sz="2400" dirty="0" smtClean="0">
                <a:latin typeface="Berlin Sans FB" panose="020E0602020502020306" pitchFamily="34" charset="0"/>
              </a:rPr>
              <a:t>-With </a:t>
            </a:r>
            <a:r>
              <a:rPr lang="en-US" sz="2400" dirty="0">
                <a:latin typeface="Berlin Sans FB" panose="020E0602020502020306" pitchFamily="34" charset="0"/>
              </a:rPr>
              <a:t>odd and eccentric behaviors</a:t>
            </a:r>
          </a:p>
          <a:p>
            <a:pPr algn="ctr"/>
            <a:r>
              <a:rPr lang="en-US" sz="2400" dirty="0" smtClean="0">
                <a:latin typeface="Berlin Sans FB" panose="020E0602020502020306" pitchFamily="34" charset="0"/>
              </a:rPr>
              <a:t>-With </a:t>
            </a:r>
            <a:r>
              <a:rPr lang="en-US" sz="2400" dirty="0">
                <a:latin typeface="Berlin Sans FB" panose="020E0602020502020306" pitchFamily="34" charset="0"/>
              </a:rPr>
              <a:t>dramatic or impulsive behaviors</a:t>
            </a:r>
          </a:p>
          <a:p>
            <a:pPr algn="ctr"/>
            <a:r>
              <a:rPr lang="en-US" sz="2400" dirty="0" smtClean="0">
                <a:latin typeface="Berlin Sans FB" panose="020E0602020502020306" pitchFamily="34" charset="0"/>
              </a:rPr>
              <a:t>-Related </a:t>
            </a:r>
            <a:r>
              <a:rPr lang="en-US" sz="2400" dirty="0">
                <a:latin typeface="Berlin Sans FB" panose="020E0602020502020306" pitchFamily="34" charset="0"/>
              </a:rPr>
              <a:t>to anxiety</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title"/>
          </p:nvPr>
        </p:nvSpPr>
        <p:spPr/>
        <p:txBody>
          <a:bodyPr/>
          <a:lstStyle/>
          <a:p>
            <a:pPr eaLnBrk="1" hangingPunct="1"/>
            <a:r>
              <a:rPr lang="en-US" smtClean="0"/>
              <a:t>Personality Disorders</a:t>
            </a:r>
          </a:p>
        </p:txBody>
      </p:sp>
      <p:pic>
        <p:nvPicPr>
          <p:cNvPr id="68611" name="Picture 5" descr="Blair-Broeker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1775"/>
            <a:ext cx="91440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609600" y="0"/>
            <a:ext cx="7772400" cy="6858000"/>
          </a:xfrm>
        </p:spPr>
        <p:txBody>
          <a:bodyPr/>
          <a:lstStyle/>
          <a:p>
            <a:pPr eaLnBrk="1" hangingPunct="1"/>
            <a:r>
              <a:rPr lang="en-US" altLang="en-US" sz="6600" dirty="0" smtClean="0">
                <a:latin typeface="Berlin Sans FB" pitchFamily="34" charset="0"/>
              </a:rPr>
              <a:t>Cluster A:</a:t>
            </a:r>
            <a:br>
              <a:rPr lang="en-US" altLang="en-US" sz="6600" dirty="0" smtClean="0">
                <a:latin typeface="Berlin Sans FB" pitchFamily="34" charset="0"/>
              </a:rPr>
            </a:br>
            <a:r>
              <a:rPr lang="en-US" altLang="en-US" sz="6600" dirty="0" smtClean="0">
                <a:latin typeface="Berlin Sans FB" pitchFamily="34" charset="0"/>
              </a:rPr>
              <a:t>Personality Disorders with Odd or Eccentric Behaviors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Paranoid Personality Disorder</a:t>
            </a:r>
          </a:p>
        </p:txBody>
      </p:sp>
      <p:sp>
        <p:nvSpPr>
          <p:cNvPr id="73731" name="Rectangle 3"/>
          <p:cNvSpPr>
            <a:spLocks noGrp="1" noChangeArrowheads="1"/>
          </p:cNvSpPr>
          <p:nvPr>
            <p:ph type="body" idx="1"/>
          </p:nvPr>
        </p:nvSpPr>
        <p:spPr>
          <a:xfrm>
            <a:off x="228600" y="1219200"/>
            <a:ext cx="8915400" cy="4525963"/>
          </a:xfrm>
        </p:spPr>
        <p:txBody>
          <a:bodyPr/>
          <a:lstStyle/>
          <a:p>
            <a:pPr eaLnBrk="1" hangingPunct="1"/>
            <a:r>
              <a:rPr lang="en-US" altLang="en-US" sz="3600" dirty="0" smtClean="0">
                <a:latin typeface="Berlin Sans FB" pitchFamily="34" charset="0"/>
              </a:rPr>
              <a:t>Chronic sense of being observed and persecuted</a:t>
            </a:r>
          </a:p>
          <a:p>
            <a:pPr eaLnBrk="1" hangingPunct="1"/>
            <a:r>
              <a:rPr lang="en-US" altLang="en-US" sz="3600" dirty="0" smtClean="0">
                <a:latin typeface="Berlin Sans FB" pitchFamily="34" charset="0"/>
              </a:rPr>
              <a:t>Shows deep distrust of other people, which gets in the way of personal relationships</a:t>
            </a:r>
          </a:p>
          <a:p>
            <a:pPr eaLnBrk="1" hangingPunct="1"/>
            <a:r>
              <a:rPr lang="en-US" altLang="en-US" sz="3600" dirty="0" smtClean="0">
                <a:latin typeface="Berlin Sans FB" pitchFamily="34" charset="0"/>
              </a:rPr>
              <a:t>Different than paranoid schizophrenia</a:t>
            </a:r>
          </a:p>
        </p:txBody>
      </p:sp>
      <p:pic>
        <p:nvPicPr>
          <p:cNvPr id="2" name="Picture 1">
            <a:hlinkClick r:id="rId3"/>
          </p:cNvPr>
          <p:cNvPicPr>
            <a:picLocks noChangeAspect="1"/>
          </p:cNvPicPr>
          <p:nvPr/>
        </p:nvPicPr>
        <p:blipFill>
          <a:blip r:embed="rId4"/>
          <a:stretch>
            <a:fillRect/>
          </a:stretch>
        </p:blipFill>
        <p:spPr>
          <a:xfrm>
            <a:off x="2981325" y="4280263"/>
            <a:ext cx="3181350" cy="2545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Schizoid Personality Disorder</a:t>
            </a:r>
          </a:p>
        </p:txBody>
      </p:sp>
      <p:sp>
        <p:nvSpPr>
          <p:cNvPr id="74755"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latin typeface="Berlin Sans FB" pitchFamily="34" charset="0"/>
              </a:rPr>
              <a:t>Is detached from social relationships</a:t>
            </a:r>
          </a:p>
          <a:p>
            <a:pPr eaLnBrk="1" hangingPunct="1"/>
            <a:r>
              <a:rPr lang="en-US" altLang="en-US" sz="3600" dirty="0" smtClean="0">
                <a:latin typeface="Berlin Sans FB" pitchFamily="34" charset="0"/>
              </a:rPr>
              <a:t>Are true hermits, preferring life alone and avoiding intimate interactions at all costs</a:t>
            </a:r>
          </a:p>
          <a:p>
            <a:pPr eaLnBrk="1" hangingPunct="1"/>
            <a:r>
              <a:rPr lang="en-US" altLang="en-US" sz="3600" dirty="0" smtClean="0"/>
              <a:t>Loners</a:t>
            </a:r>
            <a:endParaRPr lang="en-US" altLang="en-US" sz="3600" dirty="0" smtClean="0">
              <a:latin typeface="Berlin Sans FB" pitchFamily="34" charset="0"/>
            </a:endParaRPr>
          </a:p>
        </p:txBody>
      </p:sp>
      <p:pic>
        <p:nvPicPr>
          <p:cNvPr id="2" name="Picture 1"/>
          <p:cNvPicPr>
            <a:picLocks noChangeAspect="1"/>
          </p:cNvPicPr>
          <p:nvPr/>
        </p:nvPicPr>
        <p:blipFill>
          <a:blip r:embed="rId3"/>
          <a:stretch>
            <a:fillRect/>
          </a:stretch>
        </p:blipFill>
        <p:spPr>
          <a:xfrm>
            <a:off x="2514600" y="3581400"/>
            <a:ext cx="54864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Schizotypal Personality Disorder</a:t>
            </a:r>
            <a:endParaRPr lang="en-US" dirty="0">
              <a:solidFill>
                <a:srgbClr val="FFFF00"/>
              </a:solidFill>
            </a:endParaRPr>
          </a:p>
        </p:txBody>
      </p:sp>
      <p:sp>
        <p:nvSpPr>
          <p:cNvPr id="3" name="Content Placeholder 2"/>
          <p:cNvSpPr>
            <a:spLocks noGrp="1"/>
          </p:cNvSpPr>
          <p:nvPr>
            <p:ph sz="half" idx="1"/>
          </p:nvPr>
        </p:nvSpPr>
        <p:spPr>
          <a:xfrm>
            <a:off x="342900" y="1373549"/>
            <a:ext cx="8458200" cy="1842726"/>
          </a:xfrm>
        </p:spPr>
        <p:txBody>
          <a:bodyPr/>
          <a:lstStyle/>
          <a:p>
            <a:r>
              <a:rPr lang="en-US" dirty="0" smtClean="0"/>
              <a:t>Characterized </a:t>
            </a:r>
            <a:r>
              <a:rPr lang="en-US" dirty="0"/>
              <a:t>by a need for social isolation, odd behavior and thinking, and often unconventional beliefs such as being convinced of having extra sensory abilities. </a:t>
            </a:r>
          </a:p>
        </p:txBody>
      </p:sp>
      <p:sp>
        <p:nvSpPr>
          <p:cNvPr id="6" name="Content Placeholder 5"/>
          <p:cNvSpPr>
            <a:spLocks noGrp="1"/>
          </p:cNvSpPr>
          <p:nvPr>
            <p:ph sz="half" idx="2"/>
          </p:nvPr>
        </p:nvSpPr>
        <p:spPr>
          <a:xfrm>
            <a:off x="342900" y="3216275"/>
            <a:ext cx="4381500" cy="4525963"/>
          </a:xfrm>
        </p:spPr>
        <p:txBody>
          <a:bodyPr/>
          <a:lstStyle/>
          <a:p>
            <a:r>
              <a:rPr lang="en-US" dirty="0"/>
              <a:t>Some people believe that schizotypal personality disorder is a mild form of schizophrenia. </a:t>
            </a:r>
          </a:p>
          <a:p>
            <a:r>
              <a:rPr lang="en-US" dirty="0"/>
              <a:t>Sometimes called “Latent Schizophrenia”</a:t>
            </a:r>
          </a:p>
          <a:p>
            <a:endParaRPr lang="en-US" dirty="0"/>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76</a:t>
            </a:fld>
            <a:endParaRPr lang="en-US"/>
          </a:p>
        </p:txBody>
      </p:sp>
      <p:pic>
        <p:nvPicPr>
          <p:cNvPr id="5" name="Picture 4"/>
          <p:cNvPicPr>
            <a:picLocks noChangeAspect="1"/>
          </p:cNvPicPr>
          <p:nvPr/>
        </p:nvPicPr>
        <p:blipFill>
          <a:blip r:embed="rId3"/>
          <a:stretch>
            <a:fillRect/>
          </a:stretch>
        </p:blipFill>
        <p:spPr>
          <a:xfrm>
            <a:off x="4724400" y="3216275"/>
            <a:ext cx="4231757" cy="2877594"/>
          </a:xfrm>
          <a:prstGeom prst="rect">
            <a:avLst/>
          </a:prstGeom>
        </p:spPr>
      </p:pic>
    </p:spTree>
    <p:extLst>
      <p:ext uri="{BB962C8B-B14F-4D97-AF65-F5344CB8AC3E}">
        <p14:creationId xmlns:p14="http://schemas.microsoft.com/office/powerpoint/2010/main" val="24916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09600" y="0"/>
            <a:ext cx="7772400" cy="6858000"/>
          </a:xfrm>
        </p:spPr>
        <p:txBody>
          <a:bodyPr/>
          <a:lstStyle/>
          <a:p>
            <a:pPr eaLnBrk="1" hangingPunct="1"/>
            <a:r>
              <a:rPr lang="en-US" altLang="en-US" sz="6600" dirty="0" smtClean="0">
                <a:latin typeface="Berlin Sans FB" pitchFamily="34" charset="0"/>
              </a:rPr>
              <a:t>Cluster B:</a:t>
            </a:r>
            <a:br>
              <a:rPr lang="en-US" altLang="en-US" sz="6600" dirty="0" smtClean="0">
                <a:latin typeface="Berlin Sans FB" pitchFamily="34" charset="0"/>
              </a:rPr>
            </a:br>
            <a:r>
              <a:rPr lang="en-US" altLang="en-US" sz="6600" dirty="0" smtClean="0">
                <a:latin typeface="Berlin Sans FB" pitchFamily="34" charset="0"/>
              </a:rPr>
              <a:t>Personality Disorders with Dramatic or Impulsive Behaviors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Borderline Personality Disorder</a:t>
            </a:r>
          </a:p>
        </p:txBody>
      </p:sp>
      <p:sp>
        <p:nvSpPr>
          <p:cNvPr id="76803" name="Rectangle 3"/>
          <p:cNvSpPr>
            <a:spLocks noGrp="1" noChangeArrowheads="1"/>
          </p:cNvSpPr>
          <p:nvPr>
            <p:ph type="body" idx="1"/>
          </p:nvPr>
        </p:nvSpPr>
        <p:spPr>
          <a:xfrm>
            <a:off x="457200" y="1600200"/>
            <a:ext cx="4419600" cy="4525963"/>
          </a:xfrm>
        </p:spPr>
        <p:txBody>
          <a:bodyPr/>
          <a:lstStyle/>
          <a:p>
            <a:pPr eaLnBrk="1" hangingPunct="1"/>
            <a:r>
              <a:rPr lang="en-US" altLang="en-US" sz="3600" dirty="0" smtClean="0">
                <a:latin typeface="Berlin Sans FB" pitchFamily="34" charset="0"/>
              </a:rPr>
              <a:t>Exhibit </a:t>
            </a:r>
            <a:r>
              <a:rPr lang="en-US" altLang="en-US" sz="3600" u="sng" dirty="0" smtClean="0">
                <a:latin typeface="Berlin Sans FB" pitchFamily="34" charset="0"/>
              </a:rPr>
              <a:t>instability</a:t>
            </a:r>
            <a:r>
              <a:rPr lang="en-US" altLang="en-US" sz="3600" dirty="0" smtClean="0">
                <a:latin typeface="Berlin Sans FB" pitchFamily="34" charset="0"/>
              </a:rPr>
              <a:t> of emotions, self-image, behavior, and relationships</a:t>
            </a:r>
          </a:p>
          <a:p>
            <a:pPr eaLnBrk="1" hangingPunct="1"/>
            <a:r>
              <a:rPr lang="en-US" altLang="en-US" sz="3600" dirty="0" smtClean="0"/>
              <a:t>Sudden intense rages, deep insecurity</a:t>
            </a:r>
            <a:endParaRPr lang="en-US" altLang="en-US" sz="3600" dirty="0" smtClean="0">
              <a:latin typeface="Berlin Sans FB" pitchFamily="34" charset="0"/>
            </a:endParaRPr>
          </a:p>
        </p:txBody>
      </p:sp>
      <p:pic>
        <p:nvPicPr>
          <p:cNvPr id="2" name="Picture 1">
            <a:hlinkClick r:id="rId3"/>
          </p:cNvPr>
          <p:cNvPicPr>
            <a:picLocks noChangeAspect="1"/>
          </p:cNvPicPr>
          <p:nvPr/>
        </p:nvPicPr>
        <p:blipFill>
          <a:blip r:embed="rId4"/>
          <a:stretch>
            <a:fillRect/>
          </a:stretch>
        </p:blipFill>
        <p:spPr>
          <a:xfrm>
            <a:off x="4939862" y="1524000"/>
            <a:ext cx="3746938" cy="3749281"/>
          </a:xfrm>
          <a:prstGeom prst="rect">
            <a:avLst/>
          </a:prstGeom>
        </p:spPr>
      </p:pic>
      <p:pic>
        <p:nvPicPr>
          <p:cNvPr id="3" name="Picture 2"/>
          <p:cNvPicPr>
            <a:picLocks noChangeAspect="1"/>
          </p:cNvPicPr>
          <p:nvPr/>
        </p:nvPicPr>
        <p:blipFill>
          <a:blip r:embed="rId5"/>
          <a:stretch>
            <a:fillRect/>
          </a:stretch>
        </p:blipFill>
        <p:spPr>
          <a:xfrm>
            <a:off x="3886200" y="4800600"/>
            <a:ext cx="2619375" cy="174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Histrionic Personality </a:t>
            </a:r>
            <a:r>
              <a:rPr lang="en-US" dirty="0">
                <a:solidFill>
                  <a:srgbClr val="FFFF00"/>
                </a:solidFill>
              </a:rPr>
              <a:t>D</a:t>
            </a:r>
            <a:r>
              <a:rPr lang="en-US" dirty="0" smtClean="0">
                <a:solidFill>
                  <a:srgbClr val="FFFF00"/>
                </a:solidFill>
              </a:rPr>
              <a:t>isorder</a:t>
            </a:r>
            <a:endParaRPr lang="en-US" dirty="0">
              <a:solidFill>
                <a:srgbClr val="FFFF00"/>
              </a:solidFill>
            </a:endParaRPr>
          </a:p>
        </p:txBody>
      </p:sp>
      <p:sp>
        <p:nvSpPr>
          <p:cNvPr id="3" name="Content Placeholder 2"/>
          <p:cNvSpPr>
            <a:spLocks noGrp="1"/>
          </p:cNvSpPr>
          <p:nvPr>
            <p:ph idx="1"/>
          </p:nvPr>
        </p:nvSpPr>
        <p:spPr>
          <a:xfrm>
            <a:off x="620110" y="1600199"/>
            <a:ext cx="4343400" cy="4525963"/>
          </a:xfrm>
        </p:spPr>
        <p:txBody>
          <a:bodyPr/>
          <a:lstStyle/>
          <a:p>
            <a:r>
              <a:rPr lang="en-US" dirty="0" smtClean="0"/>
              <a:t>Excessive emotionality and attempt to get attention</a:t>
            </a:r>
          </a:p>
          <a:p>
            <a:r>
              <a:rPr lang="en-US" dirty="0" smtClean="0"/>
              <a:t>Bizarre appearance</a:t>
            </a:r>
          </a:p>
          <a:p>
            <a:r>
              <a:rPr lang="en-US" dirty="0" smtClean="0"/>
              <a:t>Bizarre speech</a:t>
            </a:r>
          </a:p>
          <a:p>
            <a:r>
              <a:rPr lang="en-US" dirty="0" smtClean="0"/>
              <a:t>Rapidly shifting and shallow emotions</a:t>
            </a:r>
          </a:p>
          <a:p>
            <a:r>
              <a:rPr lang="en-US" dirty="0" smtClean="0"/>
              <a:t>Need to be the center of attention</a:t>
            </a:r>
          </a:p>
        </p:txBody>
      </p:sp>
      <p:pic>
        <p:nvPicPr>
          <p:cNvPr id="5" name="Picture 4"/>
          <p:cNvPicPr>
            <a:picLocks noChangeAspect="1"/>
          </p:cNvPicPr>
          <p:nvPr/>
        </p:nvPicPr>
        <p:blipFill>
          <a:blip r:embed="rId3"/>
          <a:stretch>
            <a:fillRect/>
          </a:stretch>
        </p:blipFill>
        <p:spPr>
          <a:xfrm>
            <a:off x="5486400" y="1415329"/>
            <a:ext cx="2283959" cy="3661051"/>
          </a:xfrm>
          <a:prstGeom prst="rect">
            <a:avLst/>
          </a:prstGeom>
        </p:spPr>
      </p:pic>
      <p:pic>
        <p:nvPicPr>
          <p:cNvPr id="4" name="Picture 3"/>
          <p:cNvPicPr>
            <a:picLocks noChangeAspect="1"/>
          </p:cNvPicPr>
          <p:nvPr/>
        </p:nvPicPr>
        <p:blipFill>
          <a:blip r:embed="rId4"/>
          <a:stretch>
            <a:fillRect/>
          </a:stretch>
        </p:blipFill>
        <p:spPr>
          <a:xfrm>
            <a:off x="5029200" y="4800600"/>
            <a:ext cx="3810000" cy="1911009"/>
          </a:xfrm>
          <a:prstGeom prst="rect">
            <a:avLst/>
          </a:prstGeom>
        </p:spPr>
      </p:pic>
    </p:spTree>
    <p:extLst>
      <p:ext uri="{BB962C8B-B14F-4D97-AF65-F5344CB8AC3E}">
        <p14:creationId xmlns:p14="http://schemas.microsoft.com/office/powerpoint/2010/main" val="417842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smtClean="0">
                <a:latin typeface="Berlin Sans FB" pitchFamily="34" charset="0"/>
              </a:rPr>
              <a:t>Unjustifiable</a:t>
            </a:r>
          </a:p>
        </p:txBody>
      </p:sp>
      <p:sp>
        <p:nvSpPr>
          <p:cNvPr id="19459"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latin typeface="Berlin Sans FB" pitchFamily="34" charset="0"/>
              </a:rPr>
              <a:t>A behavior which does not have a rational basis</a:t>
            </a:r>
          </a:p>
          <a:p>
            <a:pPr eaLnBrk="1" hangingPunct="1"/>
            <a:endParaRPr lang="en-US" altLang="en-US" sz="3600" dirty="0" smtClean="0">
              <a:latin typeface="Berlin Sans FB" pitchFamily="34" charset="0"/>
            </a:endParaRPr>
          </a:p>
        </p:txBody>
      </p:sp>
      <p:pic>
        <p:nvPicPr>
          <p:cNvPr id="3" name="Picture 2"/>
          <p:cNvPicPr>
            <a:picLocks noChangeAspect="1"/>
          </p:cNvPicPr>
          <p:nvPr/>
        </p:nvPicPr>
        <p:blipFill>
          <a:blip r:embed="rId3"/>
          <a:stretch>
            <a:fillRect/>
          </a:stretch>
        </p:blipFill>
        <p:spPr>
          <a:xfrm>
            <a:off x="2209800" y="3048000"/>
            <a:ext cx="4566505" cy="3000375"/>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Narcissistic Personality Disorder</a:t>
            </a:r>
            <a:endParaRPr lang="en-US" dirty="0">
              <a:solidFill>
                <a:srgbClr val="FFFF00"/>
              </a:solidFill>
            </a:endParaRPr>
          </a:p>
        </p:txBody>
      </p:sp>
      <p:sp>
        <p:nvSpPr>
          <p:cNvPr id="3" name="Content Placeholder 2"/>
          <p:cNvSpPr>
            <a:spLocks noGrp="1"/>
          </p:cNvSpPr>
          <p:nvPr>
            <p:ph idx="1"/>
          </p:nvPr>
        </p:nvSpPr>
        <p:spPr>
          <a:xfrm>
            <a:off x="345812" y="1580600"/>
            <a:ext cx="3981965" cy="4525963"/>
          </a:xfrm>
        </p:spPr>
        <p:txBody>
          <a:bodyPr/>
          <a:lstStyle/>
          <a:p>
            <a:r>
              <a:rPr lang="en-US" dirty="0" smtClean="0"/>
              <a:t>Grandiosity, need for admiration</a:t>
            </a:r>
          </a:p>
          <a:p>
            <a:r>
              <a:rPr lang="en-US" dirty="0" smtClean="0"/>
              <a:t>Extremely self-absorbed</a:t>
            </a:r>
          </a:p>
          <a:p>
            <a:r>
              <a:rPr lang="en-US" dirty="0" smtClean="0"/>
              <a:t>Intolerant of others</a:t>
            </a:r>
          </a:p>
          <a:p>
            <a:r>
              <a:rPr lang="en-US" dirty="0" smtClean="0"/>
              <a:t>Indifferent to the effect of their own behavior</a:t>
            </a:r>
            <a:endParaRPr lang="en-US" dirty="0"/>
          </a:p>
        </p:txBody>
      </p:sp>
      <p:pic>
        <p:nvPicPr>
          <p:cNvPr id="6" name="Picture 5"/>
          <p:cNvPicPr>
            <a:picLocks noChangeAspect="1"/>
          </p:cNvPicPr>
          <p:nvPr/>
        </p:nvPicPr>
        <p:blipFill>
          <a:blip r:embed="rId3"/>
          <a:stretch>
            <a:fillRect/>
          </a:stretch>
        </p:blipFill>
        <p:spPr>
          <a:xfrm>
            <a:off x="4114800" y="3193937"/>
            <a:ext cx="3810000" cy="3631406"/>
          </a:xfrm>
          <a:prstGeom prst="rect">
            <a:avLst/>
          </a:prstGeom>
        </p:spPr>
      </p:pic>
      <p:pic>
        <p:nvPicPr>
          <p:cNvPr id="7" name="Picture 6"/>
          <p:cNvPicPr>
            <a:picLocks noChangeAspect="1"/>
          </p:cNvPicPr>
          <p:nvPr/>
        </p:nvPicPr>
        <p:blipFill>
          <a:blip r:embed="rId4"/>
          <a:stretch>
            <a:fillRect/>
          </a:stretch>
        </p:blipFill>
        <p:spPr>
          <a:xfrm>
            <a:off x="6599706" y="1295400"/>
            <a:ext cx="2171818" cy="2171818"/>
          </a:xfrm>
          <a:prstGeom prst="rect">
            <a:avLst/>
          </a:prstGeom>
        </p:spPr>
      </p:pic>
      <p:pic>
        <p:nvPicPr>
          <p:cNvPr id="8" name="Picture 7"/>
          <p:cNvPicPr>
            <a:picLocks noChangeAspect="1"/>
          </p:cNvPicPr>
          <p:nvPr/>
        </p:nvPicPr>
        <p:blipFill>
          <a:blip r:embed="rId5"/>
          <a:stretch>
            <a:fillRect/>
          </a:stretch>
        </p:blipFill>
        <p:spPr>
          <a:xfrm>
            <a:off x="4114800" y="1741032"/>
            <a:ext cx="4786225" cy="3778295"/>
          </a:xfrm>
          <a:prstGeom prst="rect">
            <a:avLst/>
          </a:prstGeom>
        </p:spPr>
      </p:pic>
    </p:spTree>
    <p:extLst>
      <p:ext uri="{BB962C8B-B14F-4D97-AF65-F5344CB8AC3E}">
        <p14:creationId xmlns:p14="http://schemas.microsoft.com/office/powerpoint/2010/main" val="302251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Antisocial Personality Disorder</a:t>
            </a:r>
          </a:p>
        </p:txBody>
      </p:sp>
      <p:sp>
        <p:nvSpPr>
          <p:cNvPr id="77827" name="Rectangle 3"/>
          <p:cNvSpPr>
            <a:spLocks noGrp="1" noChangeArrowheads="1"/>
          </p:cNvSpPr>
          <p:nvPr>
            <p:ph type="body" idx="1"/>
          </p:nvPr>
        </p:nvSpPr>
        <p:spPr>
          <a:xfrm>
            <a:off x="304800" y="1295400"/>
            <a:ext cx="6457950" cy="4525963"/>
          </a:xfrm>
        </p:spPr>
        <p:txBody>
          <a:bodyPr/>
          <a:lstStyle/>
          <a:p>
            <a:pPr eaLnBrk="1" hangingPunct="1"/>
            <a:r>
              <a:rPr lang="en-US" altLang="en-US" sz="3600" dirty="0" smtClean="0">
                <a:latin typeface="Berlin Sans FB" pitchFamily="34" charset="0"/>
              </a:rPr>
              <a:t>Not a person who is “shy”</a:t>
            </a:r>
          </a:p>
          <a:p>
            <a:pPr eaLnBrk="1" hangingPunct="1"/>
            <a:r>
              <a:rPr lang="en-US" altLang="en-US" sz="3600" dirty="0" smtClean="0">
                <a:latin typeface="Berlin Sans FB" pitchFamily="34" charset="0"/>
              </a:rPr>
              <a:t>Personality disorder in which the person shows a lack of conscience for wrongdoing</a:t>
            </a:r>
          </a:p>
          <a:p>
            <a:pPr eaLnBrk="1" hangingPunct="1"/>
            <a:r>
              <a:rPr lang="en-US" altLang="en-US" sz="3600" dirty="0" smtClean="0">
                <a:latin typeface="Berlin Sans FB" pitchFamily="34" charset="0"/>
              </a:rPr>
              <a:t>Shows no respect for the rights others</a:t>
            </a:r>
          </a:p>
          <a:p>
            <a:pPr eaLnBrk="1" hangingPunct="1"/>
            <a:r>
              <a:rPr lang="en-US" altLang="en-US" sz="3600" dirty="0" smtClean="0">
                <a:latin typeface="Berlin Sans FB" pitchFamily="34" charset="0"/>
              </a:rPr>
              <a:t>Usually male</a:t>
            </a:r>
          </a:p>
          <a:p>
            <a:pPr eaLnBrk="1" hangingPunct="1"/>
            <a:r>
              <a:rPr lang="en-US" altLang="en-US" sz="3600" dirty="0" smtClean="0">
                <a:latin typeface="Berlin Sans FB" pitchFamily="34" charset="0"/>
              </a:rPr>
              <a:t>Also known as psychopathic or sociopathic personality disorder</a:t>
            </a:r>
          </a:p>
        </p:txBody>
      </p:sp>
      <p:pic>
        <p:nvPicPr>
          <p:cNvPr id="2" name="Picture 1">
            <a:hlinkClick r:id="rId3"/>
          </p:cNvPr>
          <p:cNvPicPr>
            <a:picLocks noChangeAspect="1"/>
          </p:cNvPicPr>
          <p:nvPr/>
        </p:nvPicPr>
        <p:blipFill>
          <a:blip r:embed="rId4"/>
          <a:stretch>
            <a:fillRect/>
          </a:stretch>
        </p:blipFill>
        <p:spPr>
          <a:xfrm>
            <a:off x="6762750" y="3962400"/>
            <a:ext cx="1924050" cy="2381250"/>
          </a:xfrm>
          <a:prstGeom prst="rect">
            <a:avLst/>
          </a:prstGeom>
        </p:spPr>
      </p:pic>
      <p:pic>
        <p:nvPicPr>
          <p:cNvPr id="3" name="Picture 2"/>
          <p:cNvPicPr>
            <a:picLocks noChangeAspect="1"/>
          </p:cNvPicPr>
          <p:nvPr/>
        </p:nvPicPr>
        <p:blipFill>
          <a:blip r:embed="rId5"/>
          <a:stretch>
            <a:fillRect/>
          </a:stretch>
        </p:blipFill>
        <p:spPr>
          <a:xfrm>
            <a:off x="6580967" y="1600200"/>
            <a:ext cx="2105833" cy="20905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82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71513" y="290513"/>
            <a:ext cx="7772400" cy="1143000"/>
          </a:xfrm>
        </p:spPr>
        <p:txBody>
          <a:bodyPr/>
          <a:lstStyle/>
          <a:p>
            <a:pPr eaLnBrk="1" hangingPunct="1"/>
            <a:r>
              <a:rPr lang="en-US" altLang="en-US" sz="3600" dirty="0" smtClean="0">
                <a:solidFill>
                  <a:schemeClr val="tx1"/>
                </a:solidFill>
                <a:latin typeface="Berlin Sans FB" pitchFamily="34" charset="0"/>
              </a:rPr>
              <a:t>Understanding Antisocial Personality Disorder</a:t>
            </a:r>
            <a:endParaRPr lang="en-US" sz="3600" dirty="0" smtClean="0">
              <a:solidFill>
                <a:schemeClr val="tx1"/>
              </a:solidFill>
              <a:latin typeface="Berlin Sans FB" pitchFamily="34" charset="0"/>
            </a:endParaRPr>
          </a:p>
        </p:txBody>
      </p:sp>
      <p:sp>
        <p:nvSpPr>
          <p:cNvPr id="78851" name="Rectangle 3"/>
          <p:cNvSpPr>
            <a:spLocks noGrp="1" noChangeArrowheads="1"/>
          </p:cNvSpPr>
          <p:nvPr>
            <p:ph type="body" sz="half" idx="1"/>
          </p:nvPr>
        </p:nvSpPr>
        <p:spPr>
          <a:xfrm>
            <a:off x="457200" y="1600200"/>
            <a:ext cx="4114800" cy="4572000"/>
          </a:xfrm>
        </p:spPr>
        <p:txBody>
          <a:bodyPr/>
          <a:lstStyle/>
          <a:p>
            <a:pPr marL="0" indent="0" algn="ctr" eaLnBrk="1" hangingPunct="1">
              <a:buFont typeface="Wingdings" pitchFamily="2" charset="2"/>
              <a:buNone/>
            </a:pPr>
            <a:r>
              <a:rPr lang="en-US" altLang="en-US" sz="2800" dirty="0" smtClean="0">
                <a:latin typeface="Berlin Sans FB" pitchFamily="34" charset="0"/>
              </a:rPr>
              <a:t>Like mood disorders and schizophrenia, antisocial personality disorder has biological and psychological reasons. Youngsters before committing crime respond with lower levels of stress hormones than do others their age.</a:t>
            </a:r>
            <a:endParaRPr lang="en-US" sz="2800" dirty="0" smtClean="0">
              <a:latin typeface="Berlin Sans FB" pitchFamily="34" charset="0"/>
            </a:endParaRPr>
          </a:p>
        </p:txBody>
      </p:sp>
      <p:pic>
        <p:nvPicPr>
          <p:cNvPr id="78852" name="Picture 4" descr="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912938"/>
            <a:ext cx="4114800" cy="4030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71513" y="290513"/>
            <a:ext cx="7772400" cy="1143000"/>
          </a:xfrm>
        </p:spPr>
        <p:txBody>
          <a:bodyPr/>
          <a:lstStyle/>
          <a:p>
            <a:pPr eaLnBrk="1" hangingPunct="1"/>
            <a:r>
              <a:rPr lang="en-US" altLang="en-US" sz="3600" dirty="0" smtClean="0">
                <a:solidFill>
                  <a:schemeClr val="tx1"/>
                </a:solidFill>
                <a:latin typeface="Berlin Sans FB" pitchFamily="34" charset="0"/>
              </a:rPr>
              <a:t>Understanding Antisocial Personality Disorder</a:t>
            </a:r>
            <a:endParaRPr lang="en-US" sz="3600" dirty="0" smtClean="0">
              <a:solidFill>
                <a:schemeClr val="tx1"/>
              </a:solidFill>
              <a:latin typeface="Berlin Sans FB" pitchFamily="34" charset="0"/>
            </a:endParaRPr>
          </a:p>
        </p:txBody>
      </p:sp>
      <p:sp>
        <p:nvSpPr>
          <p:cNvPr id="79875" name="Rectangle 3"/>
          <p:cNvSpPr>
            <a:spLocks noGrp="1" noChangeArrowheads="1"/>
          </p:cNvSpPr>
          <p:nvPr>
            <p:ph type="body" sz="half" idx="1"/>
          </p:nvPr>
        </p:nvSpPr>
        <p:spPr>
          <a:xfrm>
            <a:off x="457200" y="1600200"/>
            <a:ext cx="8229600" cy="2133600"/>
          </a:xfrm>
        </p:spPr>
        <p:txBody>
          <a:bodyPr/>
          <a:lstStyle/>
          <a:p>
            <a:pPr marL="0" indent="0" algn="ctr" eaLnBrk="1" hangingPunct="1">
              <a:buFont typeface="Wingdings" pitchFamily="2" charset="2"/>
              <a:buNone/>
            </a:pPr>
            <a:r>
              <a:rPr lang="en-US" altLang="en-US" sz="2800" dirty="0" smtClean="0">
                <a:latin typeface="Berlin Sans FB" pitchFamily="34" charset="0"/>
              </a:rPr>
              <a:t>PET scans of 41 murderers revealed reduced activity in the frontal lobes. In a follow-up study repeat offenders had 11% less frontal lobe compared to </a:t>
            </a:r>
            <a:r>
              <a:rPr lang="en-US" altLang="en-US" sz="2800" dirty="0" err="1" smtClean="0">
                <a:latin typeface="Berlin Sans FB" pitchFamily="34" charset="0"/>
              </a:rPr>
              <a:t>normals</a:t>
            </a:r>
            <a:r>
              <a:rPr lang="en-US" altLang="en-US" sz="2800" dirty="0" smtClean="0">
                <a:latin typeface="Berlin Sans FB" pitchFamily="34" charset="0"/>
              </a:rPr>
              <a:t> (</a:t>
            </a:r>
            <a:r>
              <a:rPr lang="en-US" altLang="en-US" sz="2800" dirty="0" err="1" smtClean="0">
                <a:latin typeface="Berlin Sans FB" pitchFamily="34" charset="0"/>
              </a:rPr>
              <a:t>Raine</a:t>
            </a:r>
            <a:r>
              <a:rPr lang="en-US" altLang="en-US" sz="2800" dirty="0" smtClean="0">
                <a:latin typeface="Berlin Sans FB" pitchFamily="34" charset="0"/>
              </a:rPr>
              <a:t> et al., 1999; 2000).</a:t>
            </a:r>
            <a:endParaRPr lang="en-US" sz="2800" dirty="0" smtClean="0">
              <a:latin typeface="Berlin Sans FB" pitchFamily="34" charset="0"/>
            </a:endParaRPr>
          </a:p>
        </p:txBody>
      </p:sp>
      <p:pic>
        <p:nvPicPr>
          <p:cNvPr id="798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3721100"/>
            <a:ext cx="5376863"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7" name="Text Box 5"/>
          <p:cNvSpPr txBox="1">
            <a:spLocks noChangeArrowheads="1"/>
          </p:cNvSpPr>
          <p:nvPr/>
        </p:nvSpPr>
        <p:spPr bwMode="auto">
          <a:xfrm>
            <a:off x="2603500" y="6456363"/>
            <a:ext cx="11079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dirty="0">
                <a:latin typeface="Berlin Sans FB" pitchFamily="34" charset="0"/>
              </a:rPr>
              <a:t>Normal</a:t>
            </a:r>
          </a:p>
        </p:txBody>
      </p:sp>
      <p:sp>
        <p:nvSpPr>
          <p:cNvPr id="79878" name="Text Box 6"/>
          <p:cNvSpPr txBox="1">
            <a:spLocks noChangeArrowheads="1"/>
          </p:cNvSpPr>
          <p:nvPr/>
        </p:nvSpPr>
        <p:spPr bwMode="auto">
          <a:xfrm>
            <a:off x="5364163" y="6461125"/>
            <a:ext cx="13227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000" b="1" dirty="0">
                <a:latin typeface="Berlin Sans FB" pitchFamily="34" charset="0"/>
              </a:rPr>
              <a:t>Murderer</a:t>
            </a:r>
          </a:p>
        </p:txBody>
      </p:sp>
      <p:sp>
        <p:nvSpPr>
          <p:cNvPr id="79879" name="Text Box 7"/>
          <p:cNvSpPr txBox="1">
            <a:spLocks noChangeArrowheads="1"/>
          </p:cNvSpPr>
          <p:nvPr/>
        </p:nvSpPr>
        <p:spPr bwMode="auto">
          <a:xfrm rot="5400000">
            <a:off x="6493670" y="5371306"/>
            <a:ext cx="1897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latin typeface="Berlin Sans FB" pitchFamily="34" charset="0"/>
              </a:rPr>
              <a:t>Courtesy of Adrian </a:t>
            </a:r>
            <a:r>
              <a:rPr lang="en-US" sz="1000" dirty="0" err="1">
                <a:latin typeface="Berlin Sans FB" pitchFamily="34" charset="0"/>
              </a:rPr>
              <a:t>Raine</a:t>
            </a:r>
            <a:r>
              <a:rPr lang="en-US" sz="1000" dirty="0">
                <a:latin typeface="Berlin Sans FB" pitchFamily="34" charset="0"/>
              </a:rPr>
              <a:t>, </a:t>
            </a:r>
          </a:p>
          <a:p>
            <a:pPr eaLnBrk="1" hangingPunct="1"/>
            <a:r>
              <a:rPr lang="en-US" sz="1000" dirty="0">
                <a:latin typeface="Berlin Sans FB" pitchFamily="34" charset="0"/>
              </a:rPr>
              <a:t>University of Southern California</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71513" y="290513"/>
            <a:ext cx="7772400" cy="1143000"/>
          </a:xfrm>
        </p:spPr>
        <p:txBody>
          <a:bodyPr/>
          <a:lstStyle/>
          <a:p>
            <a:pPr eaLnBrk="1" hangingPunct="1"/>
            <a:r>
              <a:rPr lang="en-US" altLang="en-US" sz="3600" dirty="0" smtClean="0">
                <a:solidFill>
                  <a:schemeClr val="tx1"/>
                </a:solidFill>
                <a:latin typeface="Berlin Sans FB" pitchFamily="34" charset="0"/>
              </a:rPr>
              <a:t>Understanding Antisocial Personality Disorder</a:t>
            </a:r>
            <a:endParaRPr lang="en-US" sz="3600" dirty="0" smtClean="0">
              <a:solidFill>
                <a:schemeClr val="tx1"/>
              </a:solidFill>
              <a:latin typeface="Berlin Sans FB" pitchFamily="34" charset="0"/>
            </a:endParaRPr>
          </a:p>
        </p:txBody>
      </p:sp>
      <p:sp>
        <p:nvSpPr>
          <p:cNvPr id="80899" name="Rectangle 3"/>
          <p:cNvSpPr>
            <a:spLocks noGrp="1" noChangeArrowheads="1"/>
          </p:cNvSpPr>
          <p:nvPr>
            <p:ph type="body" sz="half" idx="1"/>
          </p:nvPr>
        </p:nvSpPr>
        <p:spPr>
          <a:xfrm>
            <a:off x="457200" y="1600200"/>
            <a:ext cx="8229600" cy="1524000"/>
          </a:xfrm>
        </p:spPr>
        <p:txBody>
          <a:bodyPr/>
          <a:lstStyle/>
          <a:p>
            <a:pPr marL="0" indent="0" algn="ctr" eaLnBrk="1" hangingPunct="1">
              <a:buFont typeface="Wingdings" pitchFamily="2" charset="2"/>
              <a:buNone/>
            </a:pPr>
            <a:r>
              <a:rPr lang="en-US" altLang="en-US" sz="2800" dirty="0" smtClean="0">
                <a:latin typeface="Berlin Sans FB" pitchFamily="34" charset="0"/>
              </a:rPr>
              <a:t>Probability of crime increases twice as much when childhood poverty is compounded with obstetrical complications (</a:t>
            </a:r>
            <a:r>
              <a:rPr lang="en-US" altLang="en-US" sz="2800" dirty="0" err="1" smtClean="0">
                <a:latin typeface="Berlin Sans FB" pitchFamily="34" charset="0"/>
              </a:rPr>
              <a:t>Raine</a:t>
            </a:r>
            <a:r>
              <a:rPr lang="en-US" altLang="en-US" sz="2800" dirty="0" smtClean="0">
                <a:latin typeface="Berlin Sans FB" pitchFamily="34" charset="0"/>
              </a:rPr>
              <a:t> et al., 1999; 2000).</a:t>
            </a:r>
            <a:endParaRPr lang="en-US" sz="2800" dirty="0" smtClean="0">
              <a:latin typeface="Berlin Sans FB" pitchFamily="34" charset="0"/>
            </a:endParaRPr>
          </a:p>
        </p:txBody>
      </p:sp>
      <p:pic>
        <p:nvPicPr>
          <p:cNvPr id="80900" name="Picture 4" descr="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95500" y="3124200"/>
            <a:ext cx="4953000" cy="337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609600" y="0"/>
            <a:ext cx="7772400" cy="6858000"/>
          </a:xfrm>
        </p:spPr>
        <p:txBody>
          <a:bodyPr/>
          <a:lstStyle/>
          <a:p>
            <a:pPr eaLnBrk="1" hangingPunct="1"/>
            <a:r>
              <a:rPr lang="en-US" altLang="en-US" sz="6600" dirty="0" smtClean="0">
                <a:latin typeface="Berlin Sans FB" pitchFamily="34" charset="0"/>
              </a:rPr>
              <a:t>Cluster C:</a:t>
            </a:r>
            <a:br>
              <a:rPr lang="en-US" altLang="en-US" sz="6600" dirty="0" smtClean="0">
                <a:latin typeface="Berlin Sans FB" pitchFamily="34" charset="0"/>
              </a:rPr>
            </a:br>
            <a:r>
              <a:rPr lang="en-US" altLang="en-US" sz="6600" dirty="0" smtClean="0">
                <a:latin typeface="Berlin Sans FB" pitchFamily="34" charset="0"/>
              </a:rPr>
              <a:t>Personality Disorders Related to Anxiety</a:t>
            </a:r>
          </a:p>
        </p:txBody>
      </p:sp>
    </p:spTree>
    <p:extLst>
      <p:ext uri="{BB962C8B-B14F-4D97-AF65-F5344CB8AC3E}">
        <p14:creationId xmlns:p14="http://schemas.microsoft.com/office/powerpoint/2010/main" val="29568283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Avoidant Personality Disorder</a:t>
            </a:r>
          </a:p>
        </p:txBody>
      </p:sp>
      <p:sp>
        <p:nvSpPr>
          <p:cNvPr id="70659"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latin typeface="Berlin Sans FB" pitchFamily="34" charset="0"/>
              </a:rPr>
              <a:t>So sensitive about being rejected that personal relationships become difficult</a:t>
            </a:r>
          </a:p>
        </p:txBody>
      </p:sp>
      <p:pic>
        <p:nvPicPr>
          <p:cNvPr id="2" name="Picture 1"/>
          <p:cNvPicPr>
            <a:picLocks noChangeAspect="1"/>
          </p:cNvPicPr>
          <p:nvPr/>
        </p:nvPicPr>
        <p:blipFill>
          <a:blip r:embed="rId3"/>
          <a:stretch>
            <a:fillRect/>
          </a:stretch>
        </p:blipFill>
        <p:spPr>
          <a:xfrm>
            <a:off x="2928078" y="3151352"/>
            <a:ext cx="3287843" cy="3133725"/>
          </a:xfrm>
          <a:prstGeom prst="rect">
            <a:avLst/>
          </a:prstGeom>
        </p:spPr>
      </p:pic>
    </p:spTree>
    <p:extLst>
      <p:ext uri="{BB962C8B-B14F-4D97-AF65-F5344CB8AC3E}">
        <p14:creationId xmlns:p14="http://schemas.microsoft.com/office/powerpoint/2010/main" val="2330050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dirty="0" smtClean="0">
                <a:solidFill>
                  <a:srgbClr val="FFFF00"/>
                </a:solidFill>
                <a:latin typeface="Berlin Sans FB" pitchFamily="34" charset="0"/>
              </a:rPr>
              <a:t>Dependent Personality Disorder</a:t>
            </a:r>
          </a:p>
        </p:txBody>
      </p:sp>
      <p:sp>
        <p:nvSpPr>
          <p:cNvPr id="71683" name="Rectangle 3"/>
          <p:cNvSpPr>
            <a:spLocks noGrp="1" noChangeArrowheads="1"/>
          </p:cNvSpPr>
          <p:nvPr>
            <p:ph type="body" idx="1"/>
          </p:nvPr>
        </p:nvSpPr>
        <p:spPr>
          <a:xfrm>
            <a:off x="457200" y="1600200"/>
            <a:ext cx="8610600" cy="4525963"/>
          </a:xfrm>
        </p:spPr>
        <p:txBody>
          <a:bodyPr/>
          <a:lstStyle/>
          <a:p>
            <a:pPr eaLnBrk="1" hangingPunct="1"/>
            <a:r>
              <a:rPr lang="en-US" altLang="en-US" sz="3600" dirty="0" smtClean="0">
                <a:latin typeface="Berlin Sans FB" pitchFamily="34" charset="0"/>
              </a:rPr>
              <a:t>Behave in clingy, submissive ways and displays a strong need to have others take care of them</a:t>
            </a:r>
          </a:p>
          <a:p>
            <a:pPr eaLnBrk="1" hangingPunct="1"/>
            <a:r>
              <a:rPr lang="en-US" altLang="en-US" sz="3600" dirty="0"/>
              <a:t>Rely too much on the attention and help of others.</a:t>
            </a:r>
          </a:p>
          <a:p>
            <a:pPr marL="0" indent="0" eaLnBrk="1" hangingPunct="1">
              <a:buNone/>
            </a:pPr>
            <a:endParaRPr lang="en-US" altLang="en-US" sz="3600" dirty="0" smtClean="0">
              <a:latin typeface="Berlin Sans FB" pitchFamily="34" charset="0"/>
            </a:endParaRPr>
          </a:p>
        </p:txBody>
      </p:sp>
      <p:pic>
        <p:nvPicPr>
          <p:cNvPr id="2" name="Picture 1"/>
          <p:cNvPicPr>
            <a:picLocks noChangeAspect="1"/>
          </p:cNvPicPr>
          <p:nvPr/>
        </p:nvPicPr>
        <p:blipFill>
          <a:blip r:embed="rId3"/>
          <a:stretch>
            <a:fillRect/>
          </a:stretch>
        </p:blipFill>
        <p:spPr>
          <a:xfrm>
            <a:off x="3124200" y="4038600"/>
            <a:ext cx="4941888" cy="2695575"/>
          </a:xfrm>
          <a:prstGeom prst="rect">
            <a:avLst/>
          </a:prstGeom>
        </p:spPr>
      </p:pic>
    </p:spTree>
    <p:extLst>
      <p:ext uri="{BB962C8B-B14F-4D97-AF65-F5344CB8AC3E}">
        <p14:creationId xmlns:p14="http://schemas.microsoft.com/office/powerpoint/2010/main" val="263596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Obsessive-Compulsive Personality  Disorder</a:t>
            </a:r>
            <a:endParaRPr lang="en-US" dirty="0">
              <a:solidFill>
                <a:srgbClr val="FFFF00"/>
              </a:solidFill>
            </a:endParaRPr>
          </a:p>
        </p:txBody>
      </p:sp>
      <p:sp>
        <p:nvSpPr>
          <p:cNvPr id="3" name="Content Placeholder 2"/>
          <p:cNvSpPr>
            <a:spLocks noGrp="1"/>
          </p:cNvSpPr>
          <p:nvPr>
            <p:ph idx="1"/>
          </p:nvPr>
        </p:nvSpPr>
        <p:spPr>
          <a:xfrm>
            <a:off x="152400" y="1417638"/>
            <a:ext cx="8839200" cy="4525963"/>
          </a:xfrm>
        </p:spPr>
        <p:txBody>
          <a:bodyPr/>
          <a:lstStyle/>
          <a:p>
            <a:r>
              <a:rPr lang="en-US" dirty="0" smtClean="0"/>
              <a:t>Characterized </a:t>
            </a:r>
            <a:r>
              <a:rPr lang="en-US" dirty="0"/>
              <a:t>by a general psychological inflexibility, rigid conformity to rules and procedures, perfectionism, and excessive </a:t>
            </a:r>
            <a:r>
              <a:rPr lang="en-US" dirty="0" smtClean="0"/>
              <a:t>orderliness.</a:t>
            </a:r>
          </a:p>
          <a:p>
            <a:r>
              <a:rPr lang="en-US" dirty="0" smtClean="0"/>
              <a:t>Tend </a:t>
            </a:r>
            <a:r>
              <a:rPr lang="en-US" dirty="0"/>
              <a:t>to stress perfectionism above all else, and feel anxious when they perceive that things aren't "right". </a:t>
            </a:r>
          </a:p>
          <a:p>
            <a:endParaRPr lang="en-US" dirty="0"/>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88</a:t>
            </a:fld>
            <a:endParaRPr lang="en-US"/>
          </a:p>
        </p:txBody>
      </p:sp>
      <p:pic>
        <p:nvPicPr>
          <p:cNvPr id="5" name="Picture 4"/>
          <p:cNvPicPr>
            <a:picLocks noChangeAspect="1"/>
          </p:cNvPicPr>
          <p:nvPr/>
        </p:nvPicPr>
        <p:blipFill rotWithShape="1">
          <a:blip r:embed="rId3"/>
          <a:srcRect l="1" r="1"/>
          <a:stretch/>
        </p:blipFill>
        <p:spPr>
          <a:xfrm>
            <a:off x="2123786" y="4579298"/>
            <a:ext cx="5496214" cy="2142177"/>
          </a:xfrm>
          <a:prstGeom prst="rect">
            <a:avLst/>
          </a:prstGeom>
        </p:spPr>
      </p:pic>
    </p:spTree>
    <p:extLst>
      <p:ext uri="{BB962C8B-B14F-4D97-AF65-F5344CB8AC3E}">
        <p14:creationId xmlns:p14="http://schemas.microsoft.com/office/powerpoint/2010/main" val="24686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Etiology of personality disorders</a:t>
            </a:r>
            <a:endParaRPr lang="en-US" dirty="0"/>
          </a:p>
        </p:txBody>
      </p:sp>
      <p:sp>
        <p:nvSpPr>
          <p:cNvPr id="7" name="Content Placeholder 6"/>
          <p:cNvSpPr>
            <a:spLocks noGrp="1"/>
          </p:cNvSpPr>
          <p:nvPr>
            <p:ph idx="1"/>
          </p:nvPr>
        </p:nvSpPr>
        <p:spPr>
          <a:xfrm>
            <a:off x="457200" y="2286000"/>
            <a:ext cx="8229600" cy="3352800"/>
          </a:xfrm>
        </p:spPr>
        <p:txBody>
          <a:bodyPr/>
          <a:lstStyle/>
          <a:p>
            <a:r>
              <a:rPr lang="en-US" dirty="0" smtClean="0"/>
              <a:t>Physiological differences in brain activity (most notably antisocial with regard to arousal levels)</a:t>
            </a:r>
          </a:p>
          <a:p>
            <a:r>
              <a:rPr lang="en-US" dirty="0" smtClean="0"/>
              <a:t>Behaviorists and </a:t>
            </a:r>
            <a:r>
              <a:rPr lang="en-US" dirty="0" err="1" smtClean="0"/>
              <a:t>socioculturalists</a:t>
            </a:r>
            <a:r>
              <a:rPr lang="en-US" dirty="0" smtClean="0"/>
              <a:t> would want to examine the home environment, were inappropriate behaviors reinforced, </a:t>
            </a:r>
            <a:r>
              <a:rPr lang="en-US" dirty="0" err="1" smtClean="0"/>
              <a:t>etc</a:t>
            </a:r>
            <a:endParaRPr lang="en-US" dirty="0" smtClean="0"/>
          </a:p>
        </p:txBody>
      </p:sp>
    </p:spTree>
    <p:extLst>
      <p:ext uri="{BB962C8B-B14F-4D97-AF65-F5344CB8AC3E}">
        <p14:creationId xmlns:p14="http://schemas.microsoft.com/office/powerpoint/2010/main" val="312020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smtClean="0">
                <a:latin typeface="Berlin Sans FB" pitchFamily="34" charset="0"/>
              </a:rPr>
              <a:t>Disturbing</a:t>
            </a:r>
          </a:p>
        </p:txBody>
      </p:sp>
      <p:sp>
        <p:nvSpPr>
          <p:cNvPr id="20483"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latin typeface="Berlin Sans FB" pitchFamily="34" charset="0"/>
              </a:rPr>
              <a:t>A behavior which is troublesome.  Can cause a feeling of hopelessness and guilt.  </a:t>
            </a:r>
          </a:p>
        </p:txBody>
      </p:sp>
      <p:pic>
        <p:nvPicPr>
          <p:cNvPr id="2" name="Picture 1"/>
          <p:cNvPicPr>
            <a:picLocks noChangeAspect="1"/>
          </p:cNvPicPr>
          <p:nvPr/>
        </p:nvPicPr>
        <p:blipFill>
          <a:blip r:embed="rId3"/>
          <a:stretch>
            <a:fillRect/>
          </a:stretch>
        </p:blipFill>
        <p:spPr>
          <a:xfrm>
            <a:off x="4565073" y="3204874"/>
            <a:ext cx="3873500" cy="2905125"/>
          </a:xfrm>
          <a:prstGeom prst="rect">
            <a:avLst/>
          </a:prstGeom>
        </p:spPr>
      </p:pic>
      <p:pic>
        <p:nvPicPr>
          <p:cNvPr id="3" name="Picture 2"/>
          <p:cNvPicPr>
            <a:picLocks noChangeAspect="1"/>
          </p:cNvPicPr>
          <p:nvPr/>
        </p:nvPicPr>
        <p:blipFill>
          <a:blip r:embed="rId4"/>
          <a:stretch>
            <a:fillRect/>
          </a:stretch>
        </p:blipFill>
        <p:spPr>
          <a:xfrm>
            <a:off x="914400" y="3514436"/>
            <a:ext cx="3432906" cy="2286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807243" y="1066800"/>
            <a:ext cx="7681913" cy="1600200"/>
          </a:xfrm>
        </p:spPr>
        <p:txBody>
          <a:bodyPr/>
          <a:lstStyle/>
          <a:p>
            <a:pPr eaLnBrk="1" hangingPunct="1"/>
            <a:r>
              <a:rPr lang="en-US" sz="5400" dirty="0" smtClean="0">
                <a:latin typeface="Berlin Sans FB" pitchFamily="34" charset="0"/>
              </a:rPr>
              <a:t>Depressive and Bipolar Disorders</a:t>
            </a:r>
            <a:endParaRPr lang="en-US" sz="3600" dirty="0" smtClean="0">
              <a:solidFill>
                <a:schemeClr val="tx1"/>
              </a:solidFill>
              <a:latin typeface="Berlin Sans FB" pitchFamily="34" charset="0"/>
              <a:cs typeface="Times" charset="0"/>
            </a:endParaRPr>
          </a:p>
        </p:txBody>
      </p:sp>
      <p:sp>
        <p:nvSpPr>
          <p:cNvPr id="2" name="Rectangle 1"/>
          <p:cNvSpPr/>
          <p:nvPr/>
        </p:nvSpPr>
        <p:spPr>
          <a:xfrm>
            <a:off x="1371600" y="3429000"/>
            <a:ext cx="7010400" cy="1865126"/>
          </a:xfrm>
          <a:prstGeom prst="rect">
            <a:avLst/>
          </a:prstGeom>
        </p:spPr>
        <p:txBody>
          <a:bodyPr wrap="square">
            <a:spAutoFit/>
          </a:bodyPr>
          <a:lstStyle/>
          <a:p>
            <a:pPr>
              <a:lnSpc>
                <a:spcPct val="120000"/>
              </a:lnSpc>
            </a:pPr>
            <a:r>
              <a:rPr lang="en-US" sz="3200" dirty="0">
                <a:solidFill>
                  <a:schemeClr val="tx2"/>
                </a:solidFill>
                <a:latin typeface="Berlin Sans FB" pitchFamily="34" charset="0"/>
              </a:rPr>
              <a:t>Major </a:t>
            </a:r>
            <a:r>
              <a:rPr lang="en-US" sz="3200" dirty="0" smtClean="0">
                <a:solidFill>
                  <a:schemeClr val="tx2"/>
                </a:solidFill>
                <a:latin typeface="Berlin Sans FB" pitchFamily="34" charset="0"/>
              </a:rPr>
              <a:t>Depressive Disorder</a:t>
            </a:r>
            <a:endParaRPr lang="en-US" sz="3200" dirty="0">
              <a:solidFill>
                <a:schemeClr val="tx2"/>
              </a:solidFill>
              <a:latin typeface="Berlin Sans FB" pitchFamily="34" charset="0"/>
            </a:endParaRPr>
          </a:p>
          <a:p>
            <a:pPr>
              <a:lnSpc>
                <a:spcPct val="120000"/>
              </a:lnSpc>
            </a:pPr>
            <a:r>
              <a:rPr lang="en-US" sz="3200" dirty="0" smtClean="0">
                <a:solidFill>
                  <a:schemeClr val="tx2"/>
                </a:solidFill>
                <a:latin typeface="Berlin Sans FB" pitchFamily="34" charset="0"/>
              </a:rPr>
              <a:t>Bipolar Disorder</a:t>
            </a:r>
          </a:p>
          <a:p>
            <a:pPr>
              <a:lnSpc>
                <a:spcPct val="120000"/>
              </a:lnSpc>
            </a:pPr>
            <a:endParaRPr lang="en-US" sz="3200" dirty="0" smtClean="0">
              <a:solidFill>
                <a:schemeClr val="tx2"/>
              </a:solidFill>
              <a:latin typeface="Berlin Sans FB"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71513" y="261938"/>
            <a:ext cx="7772400" cy="1143000"/>
          </a:xfrm>
        </p:spPr>
        <p:txBody>
          <a:bodyPr/>
          <a:lstStyle/>
          <a:p>
            <a:pPr eaLnBrk="1" hangingPunct="1"/>
            <a:r>
              <a:rPr lang="en-US" sz="4000" dirty="0" smtClean="0">
                <a:latin typeface="Berlin Sans FB" pitchFamily="34" charset="0"/>
              </a:rPr>
              <a:t>Depressive and Bipolar Disorders</a:t>
            </a:r>
          </a:p>
        </p:txBody>
      </p:sp>
      <p:sp>
        <p:nvSpPr>
          <p:cNvPr id="82947" name="Rectangle 3"/>
          <p:cNvSpPr>
            <a:spLocks noGrp="1" noChangeArrowheads="1"/>
          </p:cNvSpPr>
          <p:nvPr>
            <p:ph type="body" idx="1"/>
          </p:nvPr>
        </p:nvSpPr>
        <p:spPr>
          <a:xfrm>
            <a:off x="304800" y="1508012"/>
            <a:ext cx="4472940" cy="4054588"/>
          </a:xfrm>
          <a:noFill/>
        </p:spPr>
        <p:txBody>
          <a:bodyPr/>
          <a:lstStyle/>
          <a:p>
            <a:pPr marL="0" indent="0" algn="ctr" eaLnBrk="1" hangingPunct="1">
              <a:spcBef>
                <a:spcPct val="0"/>
              </a:spcBef>
              <a:buFontTx/>
              <a:buNone/>
            </a:pPr>
            <a:r>
              <a:rPr lang="en-US" dirty="0" smtClean="0">
                <a:solidFill>
                  <a:schemeClr val="tx2"/>
                </a:solidFill>
              </a:rPr>
              <a:t>Emotional extremes of </a:t>
            </a:r>
            <a:r>
              <a:rPr lang="en-US" dirty="0" smtClean="0">
                <a:solidFill>
                  <a:srgbClr val="FFFF00"/>
                </a:solidFill>
              </a:rPr>
              <a:t>depressive and bipolar disorders </a:t>
            </a:r>
            <a:r>
              <a:rPr lang="en-US" dirty="0" smtClean="0">
                <a:solidFill>
                  <a:schemeClr val="tx2"/>
                </a:solidFill>
              </a:rPr>
              <a:t>come in a few principal forms.  These are not the same as feeling “down” or being in a bad mood.  These extremes are pervasive and damage healthy functioning.</a:t>
            </a:r>
          </a:p>
        </p:txBody>
      </p:sp>
      <p:sp>
        <p:nvSpPr>
          <p:cNvPr id="82948" name="Rectangle 4"/>
          <p:cNvSpPr>
            <a:spLocks noChangeArrowheads="1"/>
          </p:cNvSpPr>
          <p:nvPr/>
        </p:nvSpPr>
        <p:spPr bwMode="auto">
          <a:xfrm>
            <a:off x="952500" y="4876800"/>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120000"/>
              </a:lnSpc>
              <a:buFontTx/>
              <a:buAutoNum type="arabicPeriod"/>
            </a:pPr>
            <a:endParaRPr lang="en-US" sz="2400" dirty="0">
              <a:solidFill>
                <a:schemeClr val="tx2"/>
              </a:solidFill>
              <a:latin typeface="Berlin Sans FB" pitchFamily="34" charset="0"/>
            </a:endParaRPr>
          </a:p>
        </p:txBody>
      </p:sp>
      <p:pic>
        <p:nvPicPr>
          <p:cNvPr id="2" name="Picture 1"/>
          <p:cNvPicPr>
            <a:picLocks noChangeAspect="1"/>
          </p:cNvPicPr>
          <p:nvPr/>
        </p:nvPicPr>
        <p:blipFill>
          <a:blip r:embed="rId3"/>
          <a:stretch>
            <a:fillRect/>
          </a:stretch>
        </p:blipFill>
        <p:spPr>
          <a:xfrm>
            <a:off x="5051924" y="1752600"/>
            <a:ext cx="341376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829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71513" y="276225"/>
            <a:ext cx="7772400" cy="1143000"/>
          </a:xfrm>
        </p:spPr>
        <p:txBody>
          <a:bodyPr/>
          <a:lstStyle/>
          <a:p>
            <a:pPr eaLnBrk="1" hangingPunct="1"/>
            <a:r>
              <a:rPr lang="en-US" sz="4000" dirty="0" smtClean="0">
                <a:solidFill>
                  <a:srgbClr val="FFFF00"/>
                </a:solidFill>
                <a:latin typeface="Berlin Sans FB" pitchFamily="34" charset="0"/>
              </a:rPr>
              <a:t>Major Depressive Disorder</a:t>
            </a:r>
          </a:p>
        </p:txBody>
      </p:sp>
      <p:sp>
        <p:nvSpPr>
          <p:cNvPr id="84995" name="Rectangle 3"/>
          <p:cNvSpPr>
            <a:spLocks noGrp="1" noChangeArrowheads="1"/>
          </p:cNvSpPr>
          <p:nvPr>
            <p:ph type="body" idx="1"/>
          </p:nvPr>
        </p:nvSpPr>
        <p:spPr>
          <a:xfrm>
            <a:off x="138113" y="1219200"/>
            <a:ext cx="8839200" cy="2019300"/>
          </a:xfrm>
          <a:noFill/>
        </p:spPr>
        <p:txBody>
          <a:bodyPr/>
          <a:lstStyle/>
          <a:p>
            <a:pPr marL="0" lvl="0" indent="0" algn="ctr" eaLnBrk="1" hangingPunct="1">
              <a:spcBef>
                <a:spcPct val="0"/>
              </a:spcBef>
              <a:buNone/>
            </a:pPr>
            <a:r>
              <a:rPr lang="en-US" sz="2800" dirty="0" smtClean="0">
                <a:solidFill>
                  <a:schemeClr val="tx2"/>
                </a:solidFill>
                <a:latin typeface="Berlin Sans FB" pitchFamily="34" charset="0"/>
              </a:rPr>
              <a:t>Sometimes called unipolar or clinical depression.  Occurs when </a:t>
            </a:r>
            <a:r>
              <a:rPr lang="en-US" sz="2800" dirty="0" smtClean="0">
                <a:latin typeface="Berlin Sans FB" pitchFamily="34" charset="0"/>
              </a:rPr>
              <a:t>signs</a:t>
            </a:r>
            <a:r>
              <a:rPr lang="en-US" sz="2800" dirty="0" smtClean="0">
                <a:solidFill>
                  <a:schemeClr val="tx2"/>
                </a:solidFill>
                <a:latin typeface="Berlin Sans FB" pitchFamily="34" charset="0"/>
              </a:rPr>
              <a:t> of depression last two weeks or more and are not caused by drugs or medical conditions and cannot be explained by </a:t>
            </a:r>
            <a:r>
              <a:rPr lang="en-US" sz="2800" dirty="0" smtClean="0">
                <a:solidFill>
                  <a:schemeClr val="tx2"/>
                </a:solidFill>
              </a:rPr>
              <a:t>a single </a:t>
            </a:r>
            <a:r>
              <a:rPr lang="en-US" sz="2800" dirty="0" smtClean="0">
                <a:solidFill>
                  <a:schemeClr val="tx2"/>
                </a:solidFill>
                <a:latin typeface="Berlin Sans FB" pitchFamily="34" charset="0"/>
              </a:rPr>
              <a:t>stimulus.</a:t>
            </a:r>
            <a:r>
              <a:rPr lang="en-US" sz="2800" dirty="0">
                <a:solidFill>
                  <a:srgbClr val="FFFF00"/>
                </a:solidFill>
              </a:rPr>
              <a:t> DSM 5 removed bereavement exclusion </a:t>
            </a:r>
            <a:r>
              <a:rPr lang="en-US" sz="2800" dirty="0" smtClean="0">
                <a:solidFill>
                  <a:srgbClr val="FFFF00"/>
                </a:solidFill>
              </a:rPr>
              <a:t>(this is not “normal</a:t>
            </a:r>
            <a:r>
              <a:rPr lang="en-US" sz="2800" dirty="0">
                <a:solidFill>
                  <a:srgbClr val="FFFF00"/>
                </a:solidFill>
              </a:rPr>
              <a:t>” grief)</a:t>
            </a:r>
          </a:p>
          <a:p>
            <a:pPr marL="0" indent="0" algn="ctr" eaLnBrk="1" hangingPunct="1">
              <a:spcBef>
                <a:spcPct val="0"/>
              </a:spcBef>
              <a:buFontTx/>
              <a:buNone/>
            </a:pPr>
            <a:r>
              <a:rPr lang="en-US" sz="2800" dirty="0" smtClean="0">
                <a:solidFill>
                  <a:schemeClr val="tx2"/>
                </a:solidFill>
                <a:latin typeface="Berlin Sans FB" pitchFamily="34" charset="0"/>
              </a:rPr>
              <a:t>  </a:t>
            </a:r>
          </a:p>
        </p:txBody>
      </p:sp>
      <p:sp>
        <p:nvSpPr>
          <p:cNvPr id="84996" name="Rectangle 4"/>
          <p:cNvSpPr>
            <a:spLocks noChangeArrowheads="1"/>
          </p:cNvSpPr>
          <p:nvPr/>
        </p:nvSpPr>
        <p:spPr bwMode="auto">
          <a:xfrm>
            <a:off x="2667000" y="3924300"/>
            <a:ext cx="44767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120000"/>
              </a:lnSpc>
              <a:buFontTx/>
              <a:buAutoNum type="arabicPeriod"/>
            </a:pPr>
            <a:r>
              <a:rPr lang="en-US" sz="2400" dirty="0">
                <a:solidFill>
                  <a:schemeClr val="tx2"/>
                </a:solidFill>
                <a:latin typeface="Berlin Sans FB" pitchFamily="34" charset="0"/>
              </a:rPr>
              <a:t>Lethargy and tiredness</a:t>
            </a:r>
          </a:p>
          <a:p>
            <a:pPr marL="609600" indent="-609600">
              <a:lnSpc>
                <a:spcPct val="120000"/>
              </a:lnSpc>
              <a:buFontTx/>
              <a:buAutoNum type="arabicPeriod"/>
            </a:pPr>
            <a:r>
              <a:rPr lang="en-US" sz="2400" dirty="0">
                <a:solidFill>
                  <a:schemeClr val="tx2"/>
                </a:solidFill>
                <a:latin typeface="Berlin Sans FB" pitchFamily="34" charset="0"/>
              </a:rPr>
              <a:t>Feelings of worthlessness</a:t>
            </a:r>
          </a:p>
          <a:p>
            <a:pPr marL="609600" indent="-609600">
              <a:lnSpc>
                <a:spcPct val="120000"/>
              </a:lnSpc>
              <a:buFontTx/>
              <a:buAutoNum type="arabicPeriod"/>
            </a:pPr>
            <a:r>
              <a:rPr lang="en-US" sz="2400" dirty="0">
                <a:solidFill>
                  <a:schemeClr val="tx2"/>
                </a:solidFill>
                <a:latin typeface="Berlin Sans FB" pitchFamily="34" charset="0"/>
              </a:rPr>
              <a:t>Loss of interest in family &amp; friends</a:t>
            </a:r>
          </a:p>
          <a:p>
            <a:pPr marL="609600" indent="-609600">
              <a:lnSpc>
                <a:spcPct val="120000"/>
              </a:lnSpc>
              <a:buFontTx/>
              <a:buAutoNum type="arabicPeriod"/>
            </a:pPr>
            <a:r>
              <a:rPr lang="en-US" sz="2400" dirty="0">
                <a:solidFill>
                  <a:schemeClr val="tx2"/>
                </a:solidFill>
                <a:latin typeface="Berlin Sans FB" pitchFamily="34" charset="0"/>
              </a:rPr>
              <a:t>Loss of interest in </a:t>
            </a:r>
            <a:r>
              <a:rPr lang="en-US" sz="2400" dirty="0" smtClean="0">
                <a:solidFill>
                  <a:schemeClr val="tx2"/>
                </a:solidFill>
                <a:latin typeface="Berlin Sans FB" pitchFamily="34" charset="0"/>
              </a:rPr>
              <a:t>activities</a:t>
            </a:r>
          </a:p>
          <a:p>
            <a:pPr marL="609600" indent="-609600">
              <a:lnSpc>
                <a:spcPct val="120000"/>
              </a:lnSpc>
              <a:buFontTx/>
              <a:buAutoNum type="arabicPeriod"/>
            </a:pPr>
            <a:r>
              <a:rPr lang="en-US" sz="2400" dirty="0" smtClean="0">
                <a:solidFill>
                  <a:schemeClr val="tx2"/>
                </a:solidFill>
                <a:latin typeface="Berlin Sans FB" pitchFamily="34" charset="0"/>
              </a:rPr>
              <a:t>Suicidal thoughts</a:t>
            </a:r>
            <a:endParaRPr lang="en-US" sz="2400" dirty="0">
              <a:solidFill>
                <a:schemeClr val="tx2"/>
              </a:solidFill>
              <a:latin typeface="Berlin Sans FB" pitchFamily="34" charset="0"/>
            </a:endParaRPr>
          </a:p>
        </p:txBody>
      </p:sp>
      <p:sp>
        <p:nvSpPr>
          <p:cNvPr id="84997" name="Rectangle 5"/>
          <p:cNvSpPr>
            <a:spLocks noChangeArrowheads="1"/>
          </p:cNvSpPr>
          <p:nvPr/>
        </p:nvSpPr>
        <p:spPr bwMode="auto">
          <a:xfrm>
            <a:off x="2906599" y="3543300"/>
            <a:ext cx="37417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dirty="0">
                <a:solidFill>
                  <a:schemeClr val="tx2"/>
                </a:solidFill>
                <a:latin typeface="Berlin Sans FB" pitchFamily="34" charset="0"/>
              </a:rPr>
              <a:t>Signs include:</a:t>
            </a:r>
          </a:p>
        </p:txBody>
      </p:sp>
      <p:pic>
        <p:nvPicPr>
          <p:cNvPr id="2" name="Picture 1"/>
          <p:cNvPicPr>
            <a:picLocks noChangeAspect="1"/>
          </p:cNvPicPr>
          <p:nvPr/>
        </p:nvPicPr>
        <p:blipFill>
          <a:blip r:embed="rId3"/>
          <a:stretch>
            <a:fillRect/>
          </a:stretch>
        </p:blipFill>
        <p:spPr>
          <a:xfrm>
            <a:off x="7143750" y="3886200"/>
            <a:ext cx="1847850" cy="2476500"/>
          </a:xfrm>
          <a:prstGeom prst="rect">
            <a:avLst/>
          </a:prstGeom>
        </p:spPr>
      </p:pic>
      <p:pic>
        <p:nvPicPr>
          <p:cNvPr id="3" name="Picture 2"/>
          <p:cNvPicPr>
            <a:picLocks noChangeAspect="1"/>
          </p:cNvPicPr>
          <p:nvPr/>
        </p:nvPicPr>
        <p:blipFill>
          <a:blip r:embed="rId4"/>
          <a:stretch>
            <a:fillRect/>
          </a:stretch>
        </p:blipFill>
        <p:spPr>
          <a:xfrm>
            <a:off x="163286" y="3886200"/>
            <a:ext cx="2247900" cy="224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99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99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99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9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removal of the </a:t>
            </a:r>
            <a:r>
              <a:rPr lang="en-US" dirty="0" smtClean="0">
                <a:solidFill>
                  <a:srgbClr val="FFFF00"/>
                </a:solidFill>
              </a:rPr>
              <a:t>bereavement exclusion</a:t>
            </a:r>
            <a:r>
              <a:rPr lang="en-US" dirty="0" smtClean="0"/>
              <a:t>??</a:t>
            </a:r>
            <a:endParaRPr lang="en-US" dirty="0"/>
          </a:p>
        </p:txBody>
      </p:sp>
      <p:sp>
        <p:nvSpPr>
          <p:cNvPr id="3" name="Content Placeholder 2"/>
          <p:cNvSpPr>
            <a:spLocks noGrp="1"/>
          </p:cNvSpPr>
          <p:nvPr>
            <p:ph idx="1"/>
          </p:nvPr>
        </p:nvSpPr>
        <p:spPr>
          <a:xfrm>
            <a:off x="152400" y="1752600"/>
            <a:ext cx="8763000" cy="4525963"/>
          </a:xfrm>
        </p:spPr>
        <p:txBody>
          <a:bodyPr/>
          <a:lstStyle/>
          <a:p>
            <a:r>
              <a:rPr lang="en-US" sz="2800" dirty="0"/>
              <a:t>I</a:t>
            </a:r>
            <a:r>
              <a:rPr lang="en-US" sz="2800" dirty="0" smtClean="0"/>
              <a:t>n </a:t>
            </a:r>
            <a:r>
              <a:rPr lang="en-US" sz="2800" b="1" dirty="0"/>
              <a:t>normal</a:t>
            </a:r>
            <a:r>
              <a:rPr lang="en-US" sz="2800" dirty="0"/>
              <a:t> bereavement, emotional connection with significant others is preserved, self-esteem is preserved, suicidal ideation is uncommon, grief is mixed with positive feelings, the person is consolable, and the dysphoria is often experienced in waves triggered by memories of the deceased person. </a:t>
            </a:r>
            <a:endParaRPr lang="en-US" sz="2800" dirty="0" smtClean="0"/>
          </a:p>
          <a:p>
            <a:r>
              <a:rPr lang="en-US" sz="2800" dirty="0" smtClean="0"/>
              <a:t>Depression </a:t>
            </a:r>
            <a:r>
              <a:rPr lang="en-US" sz="2800" dirty="0"/>
              <a:t>is intensely self-focused, whereas bereavement tends to involve focus on the deceased</a:t>
            </a:r>
            <a:r>
              <a:rPr lang="en-US" sz="2800" dirty="0" smtClean="0"/>
              <a:t>.</a:t>
            </a:r>
          </a:p>
          <a:p>
            <a:r>
              <a:rPr lang="en-US" sz="2800" dirty="0" smtClean="0"/>
              <a:t>Important to receive treatment asap</a:t>
            </a:r>
            <a:endParaRPr lang="en-US" sz="2800" dirty="0"/>
          </a:p>
        </p:txBody>
      </p:sp>
    </p:spTree>
    <p:extLst>
      <p:ext uri="{BB962C8B-B14F-4D97-AF65-F5344CB8AC3E}">
        <p14:creationId xmlns:p14="http://schemas.microsoft.com/office/powerpoint/2010/main" val="20012102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FF00"/>
                </a:solidFill>
              </a:rPr>
              <a:t>Persistent Depressive Disorder (Dysthymia)</a:t>
            </a:r>
            <a:endParaRPr lang="en-US" sz="4000" dirty="0">
              <a:solidFill>
                <a:srgbClr val="FFFF00"/>
              </a:solidFill>
            </a:endParaRPr>
          </a:p>
        </p:txBody>
      </p:sp>
      <p:sp>
        <p:nvSpPr>
          <p:cNvPr id="3" name="Content Placeholder 2"/>
          <p:cNvSpPr>
            <a:spLocks noGrp="1"/>
          </p:cNvSpPr>
          <p:nvPr>
            <p:ph idx="1"/>
          </p:nvPr>
        </p:nvSpPr>
        <p:spPr/>
        <p:txBody>
          <a:bodyPr/>
          <a:lstStyle/>
          <a:p>
            <a:r>
              <a:rPr lang="en-US" dirty="0"/>
              <a:t>The symptoms of dysthymia are the same as those of major depression but fewer in number and not as intense. </a:t>
            </a:r>
            <a:endParaRPr lang="en-US" dirty="0" smtClean="0"/>
          </a:p>
          <a:p>
            <a:r>
              <a:rPr lang="en-US" dirty="0" smtClean="0"/>
              <a:t>This </a:t>
            </a:r>
            <a:r>
              <a:rPr lang="en-US" dirty="0"/>
              <a:t>low, dark mood -- sometimes described  as a "veil of sadness" -- occurs nearly every day and can sometimes persist for many years. </a:t>
            </a:r>
            <a:endParaRPr lang="en-US" dirty="0" smtClean="0"/>
          </a:p>
          <a:p>
            <a:r>
              <a:rPr lang="en-US" dirty="0" smtClean="0"/>
              <a:t>Some </a:t>
            </a:r>
            <a:r>
              <a:rPr lang="en-US" dirty="0"/>
              <a:t>people may have </a:t>
            </a:r>
            <a:r>
              <a:rPr lang="en-US" dirty="0" smtClean="0"/>
              <a:t>this mood disorder for </a:t>
            </a:r>
            <a:r>
              <a:rPr lang="en-US" dirty="0"/>
              <a:t>10 to 20 years or even more before seeking treatment.</a:t>
            </a:r>
          </a:p>
        </p:txBody>
      </p:sp>
      <p:sp>
        <p:nvSpPr>
          <p:cNvPr id="4" name="Slide Number Placeholder 3"/>
          <p:cNvSpPr>
            <a:spLocks noGrp="1"/>
          </p:cNvSpPr>
          <p:nvPr>
            <p:ph type="sldNum" sz="quarter" idx="12"/>
          </p:nvPr>
        </p:nvSpPr>
        <p:spPr/>
        <p:txBody>
          <a:bodyPr/>
          <a:lstStyle/>
          <a:p>
            <a:pPr>
              <a:defRPr/>
            </a:pPr>
            <a:fld id="{32BC06E5-3729-4344-8D84-10CB0A76FF67}" type="slidenum">
              <a:rPr lang="en-US" smtClean="0"/>
              <a:pPr>
                <a:defRPr/>
              </a:pPr>
              <a:t>94</a:t>
            </a:fld>
            <a:endParaRPr lang="en-US"/>
          </a:p>
        </p:txBody>
      </p:sp>
    </p:spTree>
    <p:extLst>
      <p:ext uri="{BB962C8B-B14F-4D97-AF65-F5344CB8AC3E}">
        <p14:creationId xmlns:p14="http://schemas.microsoft.com/office/powerpoint/2010/main" val="5852679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276225"/>
            <a:ext cx="8839200" cy="1143000"/>
          </a:xfrm>
        </p:spPr>
        <p:txBody>
          <a:bodyPr/>
          <a:lstStyle/>
          <a:p>
            <a:pPr eaLnBrk="1" hangingPunct="1"/>
            <a:r>
              <a:rPr lang="en-US" sz="4000" dirty="0" smtClean="0">
                <a:solidFill>
                  <a:srgbClr val="FFFF00"/>
                </a:solidFill>
                <a:latin typeface="Berlin Sans FB" pitchFamily="34" charset="0"/>
              </a:rPr>
              <a:t>Disruptive Mood Dysregulation Disorder</a:t>
            </a:r>
          </a:p>
        </p:txBody>
      </p:sp>
      <p:sp>
        <p:nvSpPr>
          <p:cNvPr id="86019" name="Rectangle 3"/>
          <p:cNvSpPr>
            <a:spLocks noChangeArrowheads="1"/>
          </p:cNvSpPr>
          <p:nvPr/>
        </p:nvSpPr>
        <p:spPr bwMode="auto">
          <a:xfrm>
            <a:off x="657225" y="1600200"/>
            <a:ext cx="7800975" cy="175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smtClean="0">
                <a:solidFill>
                  <a:schemeClr val="tx2"/>
                </a:solidFill>
                <a:latin typeface="Berlin Sans FB" pitchFamily="34" charset="0"/>
              </a:rPr>
              <a:t>Severe </a:t>
            </a:r>
            <a:r>
              <a:rPr lang="en-US" sz="2800" dirty="0">
                <a:solidFill>
                  <a:schemeClr val="tx2"/>
                </a:solidFill>
                <a:latin typeface="Berlin Sans FB" pitchFamily="34" charset="0"/>
              </a:rPr>
              <a:t>and frequent temper tantrums that interfere with </a:t>
            </a:r>
            <a:r>
              <a:rPr lang="en-US" sz="2800" dirty="0" smtClean="0">
                <a:solidFill>
                  <a:schemeClr val="tx2"/>
                </a:solidFill>
                <a:latin typeface="Berlin Sans FB" pitchFamily="34" charset="0"/>
              </a:rPr>
              <a:t>an </a:t>
            </a:r>
            <a:r>
              <a:rPr lang="en-US" sz="2800" dirty="0">
                <a:solidFill>
                  <a:schemeClr val="tx2"/>
                </a:solidFill>
                <a:latin typeface="Berlin Sans FB" pitchFamily="34" charset="0"/>
              </a:rPr>
              <a:t>ability to function at home, in school or with their friends</a:t>
            </a:r>
            <a:r>
              <a:rPr lang="en-US" sz="2800" dirty="0" smtClean="0">
                <a:solidFill>
                  <a:schemeClr val="tx2"/>
                </a:solidFill>
                <a:latin typeface="Berlin Sans FB" pitchFamily="34" charset="0"/>
              </a:rPr>
              <a:t>.</a:t>
            </a:r>
            <a:endParaRPr lang="en-US" sz="2800" dirty="0">
              <a:solidFill>
                <a:schemeClr val="tx2"/>
              </a:solidFill>
              <a:latin typeface="Berlin Sans FB" pitchFamily="34" charset="0"/>
            </a:endParaRPr>
          </a:p>
        </p:txBody>
      </p:sp>
      <p:sp>
        <p:nvSpPr>
          <p:cNvPr id="86020" name="Line 4"/>
          <p:cNvSpPr>
            <a:spLocks noChangeShapeType="1"/>
          </p:cNvSpPr>
          <p:nvPr/>
        </p:nvSpPr>
        <p:spPr bwMode="auto">
          <a:xfrm>
            <a:off x="671513" y="4038600"/>
            <a:ext cx="3886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6021" name="Line 5"/>
          <p:cNvSpPr>
            <a:spLocks noChangeShapeType="1"/>
          </p:cNvSpPr>
          <p:nvPr/>
        </p:nvSpPr>
        <p:spPr bwMode="auto">
          <a:xfrm>
            <a:off x="671513" y="5559425"/>
            <a:ext cx="3886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6022" name="Line 6"/>
          <p:cNvSpPr>
            <a:spLocks noChangeShapeType="1"/>
          </p:cNvSpPr>
          <p:nvPr/>
        </p:nvSpPr>
        <p:spPr bwMode="auto">
          <a:xfrm>
            <a:off x="671513" y="4038600"/>
            <a:ext cx="0" cy="685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6023" name="Line 7"/>
          <p:cNvSpPr>
            <a:spLocks noChangeShapeType="1"/>
          </p:cNvSpPr>
          <p:nvPr/>
        </p:nvSpPr>
        <p:spPr bwMode="auto">
          <a:xfrm>
            <a:off x="8443913" y="4038600"/>
            <a:ext cx="0" cy="685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6024" name="Line 8"/>
          <p:cNvSpPr>
            <a:spLocks noChangeShapeType="1"/>
          </p:cNvSpPr>
          <p:nvPr/>
        </p:nvSpPr>
        <p:spPr bwMode="auto">
          <a:xfrm>
            <a:off x="4557713" y="4038600"/>
            <a:ext cx="3886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6025" name="Line 9"/>
          <p:cNvSpPr>
            <a:spLocks noChangeShapeType="1"/>
          </p:cNvSpPr>
          <p:nvPr/>
        </p:nvSpPr>
        <p:spPr bwMode="auto">
          <a:xfrm>
            <a:off x="671513" y="4724400"/>
            <a:ext cx="0" cy="8350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6026" name="Line 10"/>
          <p:cNvSpPr>
            <a:spLocks noChangeShapeType="1"/>
          </p:cNvSpPr>
          <p:nvPr/>
        </p:nvSpPr>
        <p:spPr bwMode="auto">
          <a:xfrm>
            <a:off x="8443913" y="4724400"/>
            <a:ext cx="0" cy="8350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6027" name="Line 11"/>
          <p:cNvSpPr>
            <a:spLocks noChangeShapeType="1"/>
          </p:cNvSpPr>
          <p:nvPr/>
        </p:nvSpPr>
        <p:spPr bwMode="auto">
          <a:xfrm>
            <a:off x="4557713" y="5559425"/>
            <a:ext cx="3886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pic>
        <p:nvPicPr>
          <p:cNvPr id="2" name="Picture 1"/>
          <p:cNvPicPr>
            <a:picLocks noChangeAspect="1"/>
          </p:cNvPicPr>
          <p:nvPr/>
        </p:nvPicPr>
        <p:blipFill>
          <a:blip r:embed="rId3"/>
          <a:stretch>
            <a:fillRect/>
          </a:stretch>
        </p:blipFill>
        <p:spPr>
          <a:xfrm>
            <a:off x="2081212" y="3200400"/>
            <a:ext cx="4953000" cy="2854271"/>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dirty="0" smtClean="0">
                <a:solidFill>
                  <a:srgbClr val="FFFF00"/>
                </a:solidFill>
              </a:rPr>
              <a:t>Seasonal Affective Disorder</a:t>
            </a:r>
          </a:p>
        </p:txBody>
      </p:sp>
      <p:sp>
        <p:nvSpPr>
          <p:cNvPr id="5" name="Rectangle 4"/>
          <p:cNvSpPr/>
          <p:nvPr/>
        </p:nvSpPr>
        <p:spPr>
          <a:xfrm>
            <a:off x="533400" y="1524000"/>
            <a:ext cx="4953000" cy="4782848"/>
          </a:xfrm>
          <a:prstGeom prst="rect">
            <a:avLst/>
          </a:prstGeom>
        </p:spPr>
        <p:txBody>
          <a:bodyPr wrap="square">
            <a:spAutoFit/>
          </a:bodyPr>
          <a:lstStyle/>
          <a:p>
            <a:pPr>
              <a:spcAft>
                <a:spcPct val="20000"/>
              </a:spcAft>
              <a:buFont typeface="Wingdings" pitchFamily="2" charset="2"/>
              <a:buNone/>
              <a:defRPr/>
            </a:pPr>
            <a:r>
              <a:rPr lang="en-US" altLang="en-US" sz="3600" dirty="0">
                <a:latin typeface="Berlin Sans FB" pitchFamily="34" charset="0"/>
              </a:rPr>
              <a:t>Characteristics</a:t>
            </a:r>
          </a:p>
          <a:p>
            <a:pPr marL="381000" lvl="1" indent="-266700">
              <a:spcAft>
                <a:spcPct val="20000"/>
              </a:spcAft>
              <a:buFont typeface="Wingdings" pitchFamily="2" charset="2"/>
              <a:buChar char="§"/>
              <a:defRPr/>
            </a:pPr>
            <a:r>
              <a:rPr lang="en-US" altLang="en-US" sz="3600" dirty="0">
                <a:latin typeface="Berlin Sans FB" pitchFamily="34" charset="0"/>
              </a:rPr>
              <a:t>Similar to major depression</a:t>
            </a:r>
          </a:p>
          <a:p>
            <a:pPr marL="381000" lvl="1" indent="-266700">
              <a:spcAft>
                <a:spcPct val="20000"/>
              </a:spcAft>
              <a:buFont typeface="Wingdings" pitchFamily="2" charset="2"/>
              <a:buChar char="§"/>
              <a:defRPr/>
            </a:pPr>
            <a:r>
              <a:rPr lang="en-US" altLang="en-US" sz="3600" dirty="0">
                <a:latin typeface="Berlin Sans FB" pitchFamily="34" charset="0"/>
              </a:rPr>
              <a:t>Triggered by changes in the season</a:t>
            </a:r>
          </a:p>
          <a:p>
            <a:pPr marL="381000" lvl="1" indent="-266700">
              <a:spcAft>
                <a:spcPct val="20000"/>
              </a:spcAft>
              <a:buFont typeface="Wingdings" pitchFamily="2" charset="2"/>
              <a:buChar char="§"/>
              <a:defRPr/>
            </a:pPr>
            <a:r>
              <a:rPr lang="en-US" altLang="en-US" sz="3600" dirty="0">
                <a:latin typeface="Berlin Sans FB" pitchFamily="34" charset="0"/>
              </a:rPr>
              <a:t>Reduced levels of light seem to be main cause</a:t>
            </a:r>
          </a:p>
          <a:p>
            <a:pPr marL="114300" lvl="1">
              <a:spcAft>
                <a:spcPct val="20000"/>
              </a:spcAft>
              <a:defRPr/>
            </a:pPr>
            <a:endParaRPr lang="en-US" altLang="en-US" sz="2400" dirty="0">
              <a:latin typeface="Berlin Sans FB" pitchFamily="34" charset="0"/>
            </a:endParaRPr>
          </a:p>
        </p:txBody>
      </p:sp>
      <p:pic>
        <p:nvPicPr>
          <p:cNvPr id="87044" name="Picture 4" descr="http://cdnfiles.hdrcreme.com/20972/medium/Seattle.jpg?12848591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417638"/>
            <a:ext cx="3581400" cy="229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5977174" y="3886200"/>
            <a:ext cx="2109763" cy="260292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143"/>
            <a:ext cx="8229600" cy="1143000"/>
          </a:xfrm>
        </p:spPr>
        <p:txBody>
          <a:bodyPr/>
          <a:lstStyle/>
          <a:p>
            <a:r>
              <a:rPr lang="en-US" dirty="0" smtClean="0">
                <a:solidFill>
                  <a:srgbClr val="FFFF00"/>
                </a:solidFill>
              </a:rPr>
              <a:t>Postpartum Depression</a:t>
            </a:r>
            <a:endParaRPr lang="en-US" dirty="0">
              <a:solidFill>
                <a:srgbClr val="FFFF00"/>
              </a:solidFill>
            </a:endParaRPr>
          </a:p>
        </p:txBody>
      </p:sp>
      <p:sp>
        <p:nvSpPr>
          <p:cNvPr id="5" name="Content Placeholder 4"/>
          <p:cNvSpPr>
            <a:spLocks noGrp="1"/>
          </p:cNvSpPr>
          <p:nvPr>
            <p:ph idx="1"/>
          </p:nvPr>
        </p:nvSpPr>
        <p:spPr>
          <a:xfrm>
            <a:off x="0" y="1066800"/>
            <a:ext cx="6324600" cy="4525963"/>
          </a:xfrm>
        </p:spPr>
        <p:txBody>
          <a:bodyPr/>
          <a:lstStyle/>
          <a:p>
            <a:r>
              <a:rPr lang="en-US" sz="2800" dirty="0" smtClean="0"/>
              <a:t>Not just the “Baby Blues”</a:t>
            </a:r>
          </a:p>
          <a:p>
            <a:r>
              <a:rPr lang="en-US" sz="2800" dirty="0"/>
              <a:t>Postpartum </a:t>
            </a:r>
            <a:r>
              <a:rPr lang="en-US" sz="2800" dirty="0" smtClean="0"/>
              <a:t>Psychosis </a:t>
            </a:r>
          </a:p>
          <a:p>
            <a:pPr lvl="1"/>
            <a:r>
              <a:rPr lang="en-US" sz="2400" dirty="0" smtClean="0"/>
              <a:t>Rare</a:t>
            </a:r>
            <a:r>
              <a:rPr lang="en-US" sz="2400" dirty="0"/>
              <a:t>, severe, and dangerous form of postpartum depression </a:t>
            </a:r>
          </a:p>
          <a:p>
            <a:pPr lvl="1"/>
            <a:r>
              <a:rPr lang="en-US" sz="2400" dirty="0" smtClean="0"/>
              <a:t>Occurs </a:t>
            </a:r>
            <a:r>
              <a:rPr lang="en-US" sz="2400" dirty="0"/>
              <a:t>within the first 3 weeks following childbirth. </a:t>
            </a:r>
            <a:endParaRPr lang="en-US" sz="2400" dirty="0" smtClean="0"/>
          </a:p>
          <a:p>
            <a:pPr lvl="1"/>
            <a:r>
              <a:rPr lang="en-US" sz="2400" dirty="0" smtClean="0"/>
              <a:t>Feel </a:t>
            </a:r>
            <a:r>
              <a:rPr lang="en-US" sz="2400" dirty="0"/>
              <a:t>detached from her baby and other people. </a:t>
            </a:r>
            <a:endParaRPr lang="en-US" sz="2400" dirty="0" smtClean="0"/>
          </a:p>
          <a:p>
            <a:pPr lvl="1"/>
            <a:r>
              <a:rPr lang="en-US" sz="2400" dirty="0" smtClean="0"/>
              <a:t>Hallucinations </a:t>
            </a:r>
            <a:r>
              <a:rPr lang="en-US" sz="2400" dirty="0"/>
              <a:t>involving smell, touch, sight, or hearing. </a:t>
            </a:r>
            <a:endParaRPr lang="en-US" sz="2400" dirty="0" smtClean="0"/>
          </a:p>
          <a:p>
            <a:pPr lvl="1"/>
            <a:r>
              <a:rPr lang="en-US" sz="2400" dirty="0" smtClean="0"/>
              <a:t>She </a:t>
            </a:r>
            <a:r>
              <a:rPr lang="en-US" sz="2400" dirty="0"/>
              <a:t>may have thoughts not based in reality (delusions), display bizarre behavior, or have urges to kill herself and her child or children</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pPr>
              <a:defRPr/>
            </a:pPr>
            <a:fld id="{B2608AA5-FA96-4773-A769-CA2E3ACF810C}" type="slidenum">
              <a:rPr lang="en-US" smtClean="0"/>
              <a:pPr>
                <a:defRPr/>
              </a:pPr>
              <a:t>97</a:t>
            </a:fld>
            <a:endParaRPr lang="en-US"/>
          </a:p>
        </p:txBody>
      </p:sp>
      <p:pic>
        <p:nvPicPr>
          <p:cNvPr id="6" name="Picture 5"/>
          <p:cNvPicPr>
            <a:picLocks noChangeAspect="1"/>
          </p:cNvPicPr>
          <p:nvPr/>
        </p:nvPicPr>
        <p:blipFill>
          <a:blip r:embed="rId3"/>
          <a:stretch>
            <a:fillRect/>
          </a:stretch>
        </p:blipFill>
        <p:spPr>
          <a:xfrm>
            <a:off x="5836635" y="1318143"/>
            <a:ext cx="1554765" cy="1164573"/>
          </a:xfrm>
          <a:prstGeom prst="rect">
            <a:avLst/>
          </a:prstGeom>
        </p:spPr>
      </p:pic>
      <p:pic>
        <p:nvPicPr>
          <p:cNvPr id="7" name="Picture 6"/>
          <p:cNvPicPr>
            <a:picLocks noChangeAspect="1"/>
          </p:cNvPicPr>
          <p:nvPr/>
        </p:nvPicPr>
        <p:blipFill>
          <a:blip r:embed="rId4"/>
          <a:stretch>
            <a:fillRect/>
          </a:stretch>
        </p:blipFill>
        <p:spPr>
          <a:xfrm>
            <a:off x="7620000" y="948490"/>
            <a:ext cx="1163637" cy="1745455"/>
          </a:xfrm>
          <a:prstGeom prst="rect">
            <a:avLst/>
          </a:prstGeom>
        </p:spPr>
      </p:pic>
      <p:pic>
        <p:nvPicPr>
          <p:cNvPr id="8" name="Picture 7"/>
          <p:cNvPicPr>
            <a:picLocks noChangeAspect="1"/>
          </p:cNvPicPr>
          <p:nvPr/>
        </p:nvPicPr>
        <p:blipFill>
          <a:blip r:embed="rId5"/>
          <a:stretch>
            <a:fillRect/>
          </a:stretch>
        </p:blipFill>
        <p:spPr>
          <a:xfrm>
            <a:off x="6324600" y="2887906"/>
            <a:ext cx="2597714" cy="1948285"/>
          </a:xfrm>
          <a:prstGeom prst="rect">
            <a:avLst/>
          </a:prstGeom>
        </p:spPr>
      </p:pic>
      <p:pic>
        <p:nvPicPr>
          <p:cNvPr id="9" name="Picture 8"/>
          <p:cNvPicPr>
            <a:picLocks noChangeAspect="1"/>
          </p:cNvPicPr>
          <p:nvPr/>
        </p:nvPicPr>
        <p:blipFill>
          <a:blip r:embed="rId6"/>
          <a:stretch>
            <a:fillRect/>
          </a:stretch>
        </p:blipFill>
        <p:spPr>
          <a:xfrm>
            <a:off x="7848600" y="4981189"/>
            <a:ext cx="1143000" cy="1457325"/>
          </a:xfrm>
          <a:prstGeom prst="rect">
            <a:avLst/>
          </a:prstGeom>
        </p:spPr>
      </p:pic>
      <p:pic>
        <p:nvPicPr>
          <p:cNvPr id="10" name="Picture 9">
            <a:hlinkClick r:id="rId7"/>
          </p:cNvPr>
          <p:cNvPicPr>
            <a:picLocks noChangeAspect="1"/>
          </p:cNvPicPr>
          <p:nvPr/>
        </p:nvPicPr>
        <p:blipFill>
          <a:blip r:embed="rId8"/>
          <a:stretch>
            <a:fillRect/>
          </a:stretch>
        </p:blipFill>
        <p:spPr>
          <a:xfrm>
            <a:off x="6309218" y="4981189"/>
            <a:ext cx="1471402" cy="1471402"/>
          </a:xfrm>
          <a:prstGeom prst="rect">
            <a:avLst/>
          </a:prstGeom>
        </p:spPr>
      </p:pic>
    </p:spTree>
    <p:extLst>
      <p:ext uri="{BB962C8B-B14F-4D97-AF65-F5344CB8AC3E}">
        <p14:creationId xmlns:p14="http://schemas.microsoft.com/office/powerpoint/2010/main" val="16696969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206375"/>
            <a:ext cx="7772400" cy="1143000"/>
          </a:xfrm>
        </p:spPr>
        <p:txBody>
          <a:bodyPr/>
          <a:lstStyle/>
          <a:p>
            <a:pPr eaLnBrk="1" hangingPunct="1"/>
            <a:r>
              <a:rPr lang="en-US" sz="4000" dirty="0" smtClean="0">
                <a:solidFill>
                  <a:srgbClr val="FFFF00"/>
                </a:solidFill>
                <a:latin typeface="Berlin Sans FB" pitchFamily="34" charset="0"/>
              </a:rPr>
              <a:t>Bipolar Disorder</a:t>
            </a:r>
          </a:p>
        </p:txBody>
      </p:sp>
      <p:sp>
        <p:nvSpPr>
          <p:cNvPr id="88067" name="Rectangle 3"/>
          <p:cNvSpPr>
            <a:spLocks noGrp="1" noChangeArrowheads="1"/>
          </p:cNvSpPr>
          <p:nvPr>
            <p:ph type="body" sz="half" idx="1"/>
          </p:nvPr>
        </p:nvSpPr>
        <p:spPr>
          <a:xfrm>
            <a:off x="457200" y="1415558"/>
            <a:ext cx="8153400" cy="1295400"/>
          </a:xfrm>
          <a:noFill/>
        </p:spPr>
        <p:txBody>
          <a:bodyPr/>
          <a:lstStyle/>
          <a:p>
            <a:pPr marL="0" indent="0" algn="ctr" eaLnBrk="1" hangingPunct="1">
              <a:spcBef>
                <a:spcPct val="0"/>
              </a:spcBef>
              <a:buFontTx/>
              <a:buNone/>
            </a:pPr>
            <a:r>
              <a:rPr lang="en-US" sz="2800" dirty="0" smtClean="0">
                <a:solidFill>
                  <a:schemeClr val="tx2"/>
                </a:solidFill>
                <a:latin typeface="Berlin Sans FB" pitchFamily="34" charset="0"/>
              </a:rPr>
              <a:t>Formerly called manic-depressive disorder, alteration between depression and mania signals bipolar disorder.  (Bipolar I is more psychotic than Bipolar II)</a:t>
            </a:r>
          </a:p>
        </p:txBody>
      </p:sp>
      <p:sp>
        <p:nvSpPr>
          <p:cNvPr id="1992708" name="Rectangle 4"/>
          <p:cNvSpPr>
            <a:spLocks noChangeArrowheads="1"/>
          </p:cNvSpPr>
          <p:nvPr/>
        </p:nvSpPr>
        <p:spPr bwMode="auto">
          <a:xfrm>
            <a:off x="4557713" y="5868988"/>
            <a:ext cx="3886200" cy="455612"/>
          </a:xfrm>
          <a:prstGeom prst="rect">
            <a:avLst/>
          </a:prstGeom>
          <a:solidFill>
            <a:srgbClr val="FF71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spcBef>
                <a:spcPct val="20000"/>
              </a:spcBef>
            </a:pPr>
            <a:r>
              <a:rPr lang="en-US" sz="2400" dirty="0">
                <a:solidFill>
                  <a:schemeClr val="tx2"/>
                </a:solidFill>
                <a:latin typeface="Berlin Sans FB" pitchFamily="34" charset="0"/>
              </a:rPr>
              <a:t>Multiple ideas</a:t>
            </a:r>
          </a:p>
        </p:txBody>
      </p:sp>
      <p:sp>
        <p:nvSpPr>
          <p:cNvPr id="1992709" name="Rectangle 5"/>
          <p:cNvSpPr>
            <a:spLocks noChangeArrowheads="1"/>
          </p:cNvSpPr>
          <p:nvPr/>
        </p:nvSpPr>
        <p:spPr bwMode="auto">
          <a:xfrm>
            <a:off x="4557713" y="5413375"/>
            <a:ext cx="3886200" cy="455613"/>
          </a:xfrm>
          <a:prstGeom prst="rect">
            <a:avLst/>
          </a:prstGeom>
          <a:solidFill>
            <a:srgbClr val="FF71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spcBef>
                <a:spcPct val="20000"/>
              </a:spcBef>
            </a:pPr>
            <a:r>
              <a:rPr lang="en-US" sz="2400" dirty="0">
                <a:solidFill>
                  <a:schemeClr val="tx2"/>
                </a:solidFill>
                <a:latin typeface="Berlin Sans FB" pitchFamily="34" charset="0"/>
              </a:rPr>
              <a:t>Hyperactive</a:t>
            </a:r>
          </a:p>
        </p:txBody>
      </p:sp>
      <p:sp>
        <p:nvSpPr>
          <p:cNvPr id="1992710" name="Rectangle 6"/>
          <p:cNvSpPr>
            <a:spLocks noChangeArrowheads="1"/>
          </p:cNvSpPr>
          <p:nvPr/>
        </p:nvSpPr>
        <p:spPr bwMode="auto">
          <a:xfrm>
            <a:off x="4557713" y="4957763"/>
            <a:ext cx="3886200" cy="455612"/>
          </a:xfrm>
          <a:prstGeom prst="rect">
            <a:avLst/>
          </a:prstGeom>
          <a:solidFill>
            <a:srgbClr val="FF71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spcBef>
                <a:spcPct val="20000"/>
              </a:spcBef>
            </a:pPr>
            <a:r>
              <a:rPr lang="en-US" sz="2400" dirty="0">
                <a:solidFill>
                  <a:schemeClr val="tx2"/>
                </a:solidFill>
                <a:latin typeface="Berlin Sans FB" pitchFamily="34" charset="0"/>
              </a:rPr>
              <a:t>Desire for action</a:t>
            </a:r>
          </a:p>
        </p:txBody>
      </p:sp>
      <p:sp>
        <p:nvSpPr>
          <p:cNvPr id="1992711" name="Rectangle 7"/>
          <p:cNvSpPr>
            <a:spLocks noChangeArrowheads="1"/>
          </p:cNvSpPr>
          <p:nvPr/>
        </p:nvSpPr>
        <p:spPr bwMode="auto">
          <a:xfrm>
            <a:off x="4557713" y="4438650"/>
            <a:ext cx="3886200" cy="519113"/>
          </a:xfrm>
          <a:prstGeom prst="rect">
            <a:avLst/>
          </a:prstGeom>
          <a:solidFill>
            <a:srgbClr val="FF71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spcBef>
                <a:spcPct val="20000"/>
              </a:spcBef>
            </a:pPr>
            <a:r>
              <a:rPr lang="en-US" sz="2400" dirty="0">
                <a:solidFill>
                  <a:schemeClr val="tx2"/>
                </a:solidFill>
                <a:latin typeface="Berlin Sans FB" pitchFamily="34" charset="0"/>
              </a:rPr>
              <a:t>Euphoria</a:t>
            </a:r>
          </a:p>
        </p:txBody>
      </p:sp>
      <p:sp>
        <p:nvSpPr>
          <p:cNvPr id="1992712" name="Rectangle 8"/>
          <p:cNvSpPr>
            <a:spLocks noChangeArrowheads="1"/>
          </p:cNvSpPr>
          <p:nvPr/>
        </p:nvSpPr>
        <p:spPr bwMode="auto">
          <a:xfrm>
            <a:off x="4557713" y="3937000"/>
            <a:ext cx="3886200" cy="501650"/>
          </a:xfrm>
          <a:prstGeom prst="rect">
            <a:avLst/>
          </a:prstGeom>
          <a:solidFill>
            <a:srgbClr val="FF71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spcBef>
                <a:spcPct val="20000"/>
              </a:spcBef>
            </a:pPr>
            <a:r>
              <a:rPr lang="en-US" sz="2400" dirty="0">
                <a:solidFill>
                  <a:schemeClr val="tx2"/>
                </a:solidFill>
                <a:latin typeface="Berlin Sans FB" pitchFamily="34" charset="0"/>
              </a:rPr>
              <a:t>Elation</a:t>
            </a:r>
          </a:p>
        </p:txBody>
      </p:sp>
      <p:sp>
        <p:nvSpPr>
          <p:cNvPr id="1992713" name="Rectangle 9"/>
          <p:cNvSpPr>
            <a:spLocks noChangeArrowheads="1"/>
          </p:cNvSpPr>
          <p:nvPr/>
        </p:nvSpPr>
        <p:spPr bwMode="auto">
          <a:xfrm>
            <a:off x="4557713" y="3124200"/>
            <a:ext cx="3886200" cy="677863"/>
          </a:xfrm>
          <a:prstGeom prst="rect">
            <a:avLst/>
          </a:prstGeom>
          <a:solidFill>
            <a:srgbClr val="FF71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r>
              <a:rPr lang="en-US" sz="2400" dirty="0">
                <a:solidFill>
                  <a:schemeClr val="tx2"/>
                </a:solidFill>
                <a:latin typeface="Berlin Sans FB" pitchFamily="34" charset="0"/>
              </a:rPr>
              <a:t>Manic Symptoms</a:t>
            </a:r>
          </a:p>
        </p:txBody>
      </p:sp>
      <p:sp>
        <p:nvSpPr>
          <p:cNvPr id="1992714" name="Rectangle 10"/>
          <p:cNvSpPr>
            <a:spLocks noChangeArrowheads="1"/>
          </p:cNvSpPr>
          <p:nvPr/>
        </p:nvSpPr>
        <p:spPr bwMode="auto">
          <a:xfrm>
            <a:off x="671513" y="5868988"/>
            <a:ext cx="3886200" cy="455612"/>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r>
              <a:rPr lang="en-US" sz="2400" dirty="0">
                <a:solidFill>
                  <a:schemeClr val="tx2"/>
                </a:solidFill>
                <a:latin typeface="Berlin Sans FB" pitchFamily="34" charset="0"/>
              </a:rPr>
              <a:t>Slowness of thought</a:t>
            </a:r>
            <a:endParaRPr lang="en-US" sz="2400" dirty="0">
              <a:latin typeface="Berlin Sans FB" pitchFamily="34" charset="0"/>
            </a:endParaRPr>
          </a:p>
        </p:txBody>
      </p:sp>
      <p:sp>
        <p:nvSpPr>
          <p:cNvPr id="1992715" name="Rectangle 11"/>
          <p:cNvSpPr>
            <a:spLocks noChangeArrowheads="1"/>
          </p:cNvSpPr>
          <p:nvPr/>
        </p:nvSpPr>
        <p:spPr bwMode="auto">
          <a:xfrm>
            <a:off x="671513" y="5413375"/>
            <a:ext cx="3886200" cy="455613"/>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r>
              <a:rPr lang="en-US" sz="2400" dirty="0">
                <a:solidFill>
                  <a:schemeClr val="tx2"/>
                </a:solidFill>
                <a:latin typeface="Berlin Sans FB" pitchFamily="34" charset="0"/>
              </a:rPr>
              <a:t>Tired</a:t>
            </a:r>
            <a:endParaRPr lang="en-US" sz="2400" dirty="0">
              <a:latin typeface="Berlin Sans FB" pitchFamily="34" charset="0"/>
            </a:endParaRPr>
          </a:p>
        </p:txBody>
      </p:sp>
      <p:sp>
        <p:nvSpPr>
          <p:cNvPr id="1992716" name="Rectangle 12"/>
          <p:cNvSpPr>
            <a:spLocks noChangeArrowheads="1"/>
          </p:cNvSpPr>
          <p:nvPr/>
        </p:nvSpPr>
        <p:spPr bwMode="auto">
          <a:xfrm>
            <a:off x="671513" y="4957763"/>
            <a:ext cx="3886200" cy="455612"/>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20000"/>
              </a:spcBef>
            </a:pPr>
            <a:r>
              <a:rPr lang="en-US" sz="2400" dirty="0">
                <a:solidFill>
                  <a:schemeClr val="tx2"/>
                </a:solidFill>
                <a:latin typeface="Berlin Sans FB" pitchFamily="34" charset="0"/>
              </a:rPr>
              <a:t>Inability to make decisions</a:t>
            </a:r>
          </a:p>
        </p:txBody>
      </p:sp>
      <p:sp>
        <p:nvSpPr>
          <p:cNvPr id="1992717" name="Rectangle 13"/>
          <p:cNvSpPr>
            <a:spLocks noChangeArrowheads="1"/>
          </p:cNvSpPr>
          <p:nvPr/>
        </p:nvSpPr>
        <p:spPr bwMode="auto">
          <a:xfrm>
            <a:off x="671513" y="4438650"/>
            <a:ext cx="3886200" cy="519113"/>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r>
              <a:rPr lang="en-US" sz="2400" dirty="0">
                <a:solidFill>
                  <a:schemeClr val="tx2"/>
                </a:solidFill>
                <a:latin typeface="Berlin Sans FB" pitchFamily="34" charset="0"/>
              </a:rPr>
              <a:t>Withdrawn</a:t>
            </a:r>
            <a:endParaRPr lang="en-US" sz="2400" dirty="0">
              <a:latin typeface="Berlin Sans FB" pitchFamily="34" charset="0"/>
            </a:endParaRPr>
          </a:p>
        </p:txBody>
      </p:sp>
      <p:sp>
        <p:nvSpPr>
          <p:cNvPr id="1992718" name="Rectangle 14"/>
          <p:cNvSpPr>
            <a:spLocks noChangeArrowheads="1"/>
          </p:cNvSpPr>
          <p:nvPr/>
        </p:nvSpPr>
        <p:spPr bwMode="auto">
          <a:xfrm>
            <a:off x="671513" y="3937000"/>
            <a:ext cx="3886200" cy="501650"/>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r>
              <a:rPr lang="en-US" sz="2400" dirty="0">
                <a:solidFill>
                  <a:schemeClr val="tx2"/>
                </a:solidFill>
                <a:latin typeface="Berlin Sans FB" pitchFamily="34" charset="0"/>
              </a:rPr>
              <a:t>Gloomy</a:t>
            </a:r>
            <a:endParaRPr lang="en-US" sz="2400" dirty="0">
              <a:latin typeface="Berlin Sans FB" pitchFamily="34" charset="0"/>
            </a:endParaRPr>
          </a:p>
        </p:txBody>
      </p:sp>
      <p:sp>
        <p:nvSpPr>
          <p:cNvPr id="1992719" name="Rectangle 15"/>
          <p:cNvSpPr>
            <a:spLocks noChangeArrowheads="1"/>
          </p:cNvSpPr>
          <p:nvPr/>
        </p:nvSpPr>
        <p:spPr bwMode="auto">
          <a:xfrm>
            <a:off x="671513" y="3124200"/>
            <a:ext cx="3886200" cy="677863"/>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r>
              <a:rPr lang="en-US" sz="2400" dirty="0">
                <a:solidFill>
                  <a:schemeClr val="tx2"/>
                </a:solidFill>
                <a:latin typeface="Berlin Sans FB" pitchFamily="34" charset="0"/>
              </a:rPr>
              <a:t>Depressive Symptoms</a:t>
            </a:r>
            <a:endParaRPr lang="en-US" sz="2400" dirty="0">
              <a:latin typeface="Berlin Sans FB" pitchFamily="34" charset="0"/>
            </a:endParaRPr>
          </a:p>
        </p:txBody>
      </p:sp>
      <p:sp>
        <p:nvSpPr>
          <p:cNvPr id="88080" name="Line 16"/>
          <p:cNvSpPr>
            <a:spLocks noChangeShapeType="1"/>
          </p:cNvSpPr>
          <p:nvPr/>
        </p:nvSpPr>
        <p:spPr bwMode="auto">
          <a:xfrm>
            <a:off x="671513" y="3200400"/>
            <a:ext cx="3886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1" name="Line 17"/>
          <p:cNvSpPr>
            <a:spLocks noChangeShapeType="1"/>
          </p:cNvSpPr>
          <p:nvPr/>
        </p:nvSpPr>
        <p:spPr bwMode="auto">
          <a:xfrm>
            <a:off x="671513" y="6265863"/>
            <a:ext cx="3886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2" name="Line 18"/>
          <p:cNvSpPr>
            <a:spLocks noChangeShapeType="1"/>
          </p:cNvSpPr>
          <p:nvPr/>
        </p:nvSpPr>
        <p:spPr bwMode="auto">
          <a:xfrm>
            <a:off x="671513" y="3200400"/>
            <a:ext cx="0" cy="6778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3" name="Line 19"/>
          <p:cNvSpPr>
            <a:spLocks noChangeShapeType="1"/>
          </p:cNvSpPr>
          <p:nvPr/>
        </p:nvSpPr>
        <p:spPr bwMode="auto">
          <a:xfrm>
            <a:off x="8443913" y="3200400"/>
            <a:ext cx="0" cy="6778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4" name="Line 20"/>
          <p:cNvSpPr>
            <a:spLocks noChangeShapeType="1"/>
          </p:cNvSpPr>
          <p:nvPr/>
        </p:nvSpPr>
        <p:spPr bwMode="auto">
          <a:xfrm>
            <a:off x="671513" y="3878263"/>
            <a:ext cx="0" cy="5016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5" name="Line 21"/>
          <p:cNvSpPr>
            <a:spLocks noChangeShapeType="1"/>
          </p:cNvSpPr>
          <p:nvPr/>
        </p:nvSpPr>
        <p:spPr bwMode="auto">
          <a:xfrm>
            <a:off x="8443913" y="3878263"/>
            <a:ext cx="0" cy="5016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6" name="Line 22"/>
          <p:cNvSpPr>
            <a:spLocks noChangeShapeType="1"/>
          </p:cNvSpPr>
          <p:nvPr/>
        </p:nvSpPr>
        <p:spPr bwMode="auto">
          <a:xfrm>
            <a:off x="4557713" y="3200400"/>
            <a:ext cx="3886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7" name="Line 23"/>
          <p:cNvSpPr>
            <a:spLocks noChangeShapeType="1"/>
          </p:cNvSpPr>
          <p:nvPr/>
        </p:nvSpPr>
        <p:spPr bwMode="auto">
          <a:xfrm>
            <a:off x="671513" y="4379913"/>
            <a:ext cx="0" cy="5191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8" name="Line 24"/>
          <p:cNvSpPr>
            <a:spLocks noChangeShapeType="1"/>
          </p:cNvSpPr>
          <p:nvPr/>
        </p:nvSpPr>
        <p:spPr bwMode="auto">
          <a:xfrm>
            <a:off x="8443913" y="4379913"/>
            <a:ext cx="0" cy="5191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89" name="Line 25"/>
          <p:cNvSpPr>
            <a:spLocks noChangeShapeType="1"/>
          </p:cNvSpPr>
          <p:nvPr/>
        </p:nvSpPr>
        <p:spPr bwMode="auto">
          <a:xfrm>
            <a:off x="671513" y="4899025"/>
            <a:ext cx="0" cy="4556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90" name="Line 26"/>
          <p:cNvSpPr>
            <a:spLocks noChangeShapeType="1"/>
          </p:cNvSpPr>
          <p:nvPr/>
        </p:nvSpPr>
        <p:spPr bwMode="auto">
          <a:xfrm>
            <a:off x="8443913" y="4899025"/>
            <a:ext cx="0" cy="4556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91" name="Line 27"/>
          <p:cNvSpPr>
            <a:spLocks noChangeShapeType="1"/>
          </p:cNvSpPr>
          <p:nvPr/>
        </p:nvSpPr>
        <p:spPr bwMode="auto">
          <a:xfrm>
            <a:off x="671513" y="5354638"/>
            <a:ext cx="0" cy="4556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92" name="Line 28"/>
          <p:cNvSpPr>
            <a:spLocks noChangeShapeType="1"/>
          </p:cNvSpPr>
          <p:nvPr/>
        </p:nvSpPr>
        <p:spPr bwMode="auto">
          <a:xfrm>
            <a:off x="8443913" y="5354638"/>
            <a:ext cx="0" cy="4556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93" name="Line 29"/>
          <p:cNvSpPr>
            <a:spLocks noChangeShapeType="1"/>
          </p:cNvSpPr>
          <p:nvPr/>
        </p:nvSpPr>
        <p:spPr bwMode="auto">
          <a:xfrm>
            <a:off x="671513" y="5810250"/>
            <a:ext cx="0" cy="4556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94" name="Line 30"/>
          <p:cNvSpPr>
            <a:spLocks noChangeShapeType="1"/>
          </p:cNvSpPr>
          <p:nvPr/>
        </p:nvSpPr>
        <p:spPr bwMode="auto">
          <a:xfrm>
            <a:off x="8443913" y="5810250"/>
            <a:ext cx="0" cy="4556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
        <p:nvSpPr>
          <p:cNvPr id="88095" name="Line 31"/>
          <p:cNvSpPr>
            <a:spLocks noChangeShapeType="1"/>
          </p:cNvSpPr>
          <p:nvPr/>
        </p:nvSpPr>
        <p:spPr bwMode="auto">
          <a:xfrm>
            <a:off x="4557713" y="6265863"/>
            <a:ext cx="3886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dirty="0">
              <a:latin typeface="Berlin Sans FB"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92719"/>
                                        </p:tgtEl>
                                        <p:attrNameLst>
                                          <p:attrName>style.visibility</p:attrName>
                                        </p:attrNameLst>
                                      </p:cBhvr>
                                      <p:to>
                                        <p:strVal val="visible"/>
                                      </p:to>
                                    </p:set>
                                    <p:animEffect transition="in" filter="dissolve">
                                      <p:cBhvr>
                                        <p:cTn id="7" dur="500"/>
                                        <p:tgtEl>
                                          <p:spTgt spid="19927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92718"/>
                                        </p:tgtEl>
                                        <p:attrNameLst>
                                          <p:attrName>style.visibility</p:attrName>
                                        </p:attrNameLst>
                                      </p:cBhvr>
                                      <p:to>
                                        <p:strVal val="visible"/>
                                      </p:to>
                                    </p:set>
                                    <p:animEffect transition="in" filter="dissolve">
                                      <p:cBhvr>
                                        <p:cTn id="12" dur="500"/>
                                        <p:tgtEl>
                                          <p:spTgt spid="19927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92717"/>
                                        </p:tgtEl>
                                        <p:attrNameLst>
                                          <p:attrName>style.visibility</p:attrName>
                                        </p:attrNameLst>
                                      </p:cBhvr>
                                      <p:to>
                                        <p:strVal val="visible"/>
                                      </p:to>
                                    </p:set>
                                    <p:animEffect transition="in" filter="dissolve">
                                      <p:cBhvr>
                                        <p:cTn id="15" dur="500"/>
                                        <p:tgtEl>
                                          <p:spTgt spid="19927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92716"/>
                                        </p:tgtEl>
                                        <p:attrNameLst>
                                          <p:attrName>style.visibility</p:attrName>
                                        </p:attrNameLst>
                                      </p:cBhvr>
                                      <p:to>
                                        <p:strVal val="visible"/>
                                      </p:to>
                                    </p:set>
                                    <p:animEffect transition="in" filter="dissolve">
                                      <p:cBhvr>
                                        <p:cTn id="18" dur="500"/>
                                        <p:tgtEl>
                                          <p:spTgt spid="199271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92715"/>
                                        </p:tgtEl>
                                        <p:attrNameLst>
                                          <p:attrName>style.visibility</p:attrName>
                                        </p:attrNameLst>
                                      </p:cBhvr>
                                      <p:to>
                                        <p:strVal val="visible"/>
                                      </p:to>
                                    </p:set>
                                    <p:animEffect transition="in" filter="dissolve">
                                      <p:cBhvr>
                                        <p:cTn id="21" dur="500"/>
                                        <p:tgtEl>
                                          <p:spTgt spid="19927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92714"/>
                                        </p:tgtEl>
                                        <p:attrNameLst>
                                          <p:attrName>style.visibility</p:attrName>
                                        </p:attrNameLst>
                                      </p:cBhvr>
                                      <p:to>
                                        <p:strVal val="visible"/>
                                      </p:to>
                                    </p:set>
                                    <p:animEffect transition="in" filter="dissolve">
                                      <p:cBhvr>
                                        <p:cTn id="24" dur="500"/>
                                        <p:tgtEl>
                                          <p:spTgt spid="19927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992713"/>
                                        </p:tgtEl>
                                        <p:attrNameLst>
                                          <p:attrName>style.visibility</p:attrName>
                                        </p:attrNameLst>
                                      </p:cBhvr>
                                      <p:to>
                                        <p:strVal val="visible"/>
                                      </p:to>
                                    </p:set>
                                    <p:animEffect transition="in" filter="dissolve">
                                      <p:cBhvr>
                                        <p:cTn id="29" dur="500"/>
                                        <p:tgtEl>
                                          <p:spTgt spid="19927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92712"/>
                                        </p:tgtEl>
                                        <p:attrNameLst>
                                          <p:attrName>style.visibility</p:attrName>
                                        </p:attrNameLst>
                                      </p:cBhvr>
                                      <p:to>
                                        <p:strVal val="visible"/>
                                      </p:to>
                                    </p:set>
                                    <p:animEffect transition="in" filter="dissolve">
                                      <p:cBhvr>
                                        <p:cTn id="34" dur="500"/>
                                        <p:tgtEl>
                                          <p:spTgt spid="199271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992711"/>
                                        </p:tgtEl>
                                        <p:attrNameLst>
                                          <p:attrName>style.visibility</p:attrName>
                                        </p:attrNameLst>
                                      </p:cBhvr>
                                      <p:to>
                                        <p:strVal val="visible"/>
                                      </p:to>
                                    </p:set>
                                    <p:animEffect transition="in" filter="dissolve">
                                      <p:cBhvr>
                                        <p:cTn id="37" dur="500"/>
                                        <p:tgtEl>
                                          <p:spTgt spid="19927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992710"/>
                                        </p:tgtEl>
                                        <p:attrNameLst>
                                          <p:attrName>style.visibility</p:attrName>
                                        </p:attrNameLst>
                                      </p:cBhvr>
                                      <p:to>
                                        <p:strVal val="visible"/>
                                      </p:to>
                                    </p:set>
                                    <p:animEffect transition="in" filter="dissolve">
                                      <p:cBhvr>
                                        <p:cTn id="40" dur="500"/>
                                        <p:tgtEl>
                                          <p:spTgt spid="199271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992709"/>
                                        </p:tgtEl>
                                        <p:attrNameLst>
                                          <p:attrName>style.visibility</p:attrName>
                                        </p:attrNameLst>
                                      </p:cBhvr>
                                      <p:to>
                                        <p:strVal val="visible"/>
                                      </p:to>
                                    </p:set>
                                    <p:animEffect transition="in" filter="dissolve">
                                      <p:cBhvr>
                                        <p:cTn id="43" dur="500"/>
                                        <p:tgtEl>
                                          <p:spTgt spid="199270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92708"/>
                                        </p:tgtEl>
                                        <p:attrNameLst>
                                          <p:attrName>style.visibility</p:attrName>
                                        </p:attrNameLst>
                                      </p:cBhvr>
                                      <p:to>
                                        <p:strVal val="visible"/>
                                      </p:to>
                                    </p:set>
                                    <p:animEffect transition="in" filter="dissolve">
                                      <p:cBhvr>
                                        <p:cTn id="46" dur="500"/>
                                        <p:tgtEl>
                                          <p:spTgt spid="199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2708" grpId="0" animBg="1"/>
      <p:bldP spid="1992709" grpId="0" animBg="1"/>
      <p:bldP spid="1992710" grpId="0" animBg="1"/>
      <p:bldP spid="1992711" grpId="0" animBg="1"/>
      <p:bldP spid="1992712" grpId="0" animBg="1"/>
      <p:bldP spid="1992713" grpId="0" animBg="1"/>
      <p:bldP spid="1992714" grpId="0" animBg="1"/>
      <p:bldP spid="1992715" grpId="0" animBg="1"/>
      <p:bldP spid="1992716" grpId="0" animBg="1"/>
      <p:bldP spid="1992717" grpId="0" animBg="1"/>
      <p:bldP spid="1992718" grpId="0" animBg="1"/>
      <p:bldP spid="199271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71513" y="276225"/>
            <a:ext cx="7772400" cy="1143000"/>
          </a:xfrm>
        </p:spPr>
        <p:txBody>
          <a:bodyPr/>
          <a:lstStyle/>
          <a:p>
            <a:pPr eaLnBrk="1" hangingPunct="1"/>
            <a:r>
              <a:rPr lang="en-US" sz="4000" dirty="0" smtClean="0">
                <a:solidFill>
                  <a:srgbClr val="FFFF00"/>
                </a:solidFill>
                <a:latin typeface="Berlin Sans FB" pitchFamily="34" charset="0"/>
              </a:rPr>
              <a:t>Bipolar Disorder</a:t>
            </a:r>
          </a:p>
        </p:txBody>
      </p:sp>
      <p:sp>
        <p:nvSpPr>
          <p:cNvPr id="89091" name="Rectangle 3"/>
          <p:cNvSpPr>
            <a:spLocks noChangeArrowheads="1"/>
          </p:cNvSpPr>
          <p:nvPr/>
        </p:nvSpPr>
        <p:spPr bwMode="auto">
          <a:xfrm>
            <a:off x="138113" y="1312077"/>
            <a:ext cx="883919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dirty="0">
                <a:solidFill>
                  <a:schemeClr val="tx2"/>
                </a:solidFill>
                <a:latin typeface="Berlin Sans FB" pitchFamily="34" charset="0"/>
              </a:rPr>
              <a:t>Many great writers, poets, composers suffered from bipolar disorder. During their manic phases, their creativity surged and dropped off during their depressive phases.</a:t>
            </a:r>
          </a:p>
        </p:txBody>
      </p:sp>
      <p:pic>
        <p:nvPicPr>
          <p:cNvPr id="2" name="Picture 1"/>
          <p:cNvPicPr>
            <a:picLocks noChangeAspect="1"/>
          </p:cNvPicPr>
          <p:nvPr/>
        </p:nvPicPr>
        <p:blipFill>
          <a:blip r:embed="rId3"/>
          <a:stretch>
            <a:fillRect/>
          </a:stretch>
        </p:blipFill>
        <p:spPr>
          <a:xfrm>
            <a:off x="481033" y="5214652"/>
            <a:ext cx="1856589" cy="1390650"/>
          </a:xfrm>
          <a:prstGeom prst="rect">
            <a:avLst/>
          </a:prstGeom>
        </p:spPr>
      </p:pic>
      <p:pic>
        <p:nvPicPr>
          <p:cNvPr id="3" name="Picture 2"/>
          <p:cNvPicPr>
            <a:picLocks noChangeAspect="1"/>
          </p:cNvPicPr>
          <p:nvPr/>
        </p:nvPicPr>
        <p:blipFill>
          <a:blip r:embed="rId4"/>
          <a:stretch>
            <a:fillRect/>
          </a:stretch>
        </p:blipFill>
        <p:spPr>
          <a:xfrm>
            <a:off x="2585242" y="5229619"/>
            <a:ext cx="1905000" cy="1360715"/>
          </a:xfrm>
          <a:prstGeom prst="rect">
            <a:avLst/>
          </a:prstGeom>
        </p:spPr>
      </p:pic>
      <p:pic>
        <p:nvPicPr>
          <p:cNvPr id="4" name="Picture 3"/>
          <p:cNvPicPr>
            <a:picLocks noChangeAspect="1"/>
          </p:cNvPicPr>
          <p:nvPr/>
        </p:nvPicPr>
        <p:blipFill>
          <a:blip r:embed="rId5"/>
          <a:stretch>
            <a:fillRect/>
          </a:stretch>
        </p:blipFill>
        <p:spPr>
          <a:xfrm>
            <a:off x="4713717" y="5214652"/>
            <a:ext cx="1997008" cy="1361294"/>
          </a:xfrm>
          <a:prstGeom prst="rect">
            <a:avLst/>
          </a:prstGeom>
        </p:spPr>
      </p:pic>
      <p:pic>
        <p:nvPicPr>
          <p:cNvPr id="6" name="Picture 5"/>
          <p:cNvPicPr>
            <a:picLocks noChangeAspect="1"/>
          </p:cNvPicPr>
          <p:nvPr/>
        </p:nvPicPr>
        <p:blipFill>
          <a:blip r:embed="rId6"/>
          <a:stretch>
            <a:fillRect/>
          </a:stretch>
        </p:blipFill>
        <p:spPr>
          <a:xfrm>
            <a:off x="6934200" y="5195862"/>
            <a:ext cx="1830145" cy="1377908"/>
          </a:xfrm>
          <a:prstGeom prst="rect">
            <a:avLst/>
          </a:prstGeom>
        </p:spPr>
      </p:pic>
      <p:pic>
        <p:nvPicPr>
          <p:cNvPr id="5" name="Picture 4"/>
          <p:cNvPicPr>
            <a:picLocks noChangeAspect="1"/>
          </p:cNvPicPr>
          <p:nvPr/>
        </p:nvPicPr>
        <p:blipFill>
          <a:blip r:embed="rId7"/>
          <a:stretch>
            <a:fillRect/>
          </a:stretch>
        </p:blipFill>
        <p:spPr>
          <a:xfrm>
            <a:off x="631495" y="2895600"/>
            <a:ext cx="1555664" cy="2074218"/>
          </a:xfrm>
          <a:prstGeom prst="rect">
            <a:avLst/>
          </a:prstGeom>
        </p:spPr>
      </p:pic>
      <p:pic>
        <p:nvPicPr>
          <p:cNvPr id="7" name="Picture 6"/>
          <p:cNvPicPr>
            <a:picLocks noChangeAspect="1"/>
          </p:cNvPicPr>
          <p:nvPr/>
        </p:nvPicPr>
        <p:blipFill>
          <a:blip r:embed="rId8"/>
          <a:stretch>
            <a:fillRect/>
          </a:stretch>
        </p:blipFill>
        <p:spPr>
          <a:xfrm>
            <a:off x="2737642" y="2895600"/>
            <a:ext cx="1600200" cy="2133600"/>
          </a:xfrm>
          <a:prstGeom prst="rect">
            <a:avLst/>
          </a:prstGeom>
        </p:spPr>
      </p:pic>
      <p:pic>
        <p:nvPicPr>
          <p:cNvPr id="8" name="Picture 7"/>
          <p:cNvPicPr>
            <a:picLocks noChangeAspect="1"/>
          </p:cNvPicPr>
          <p:nvPr/>
        </p:nvPicPr>
        <p:blipFill rotWithShape="1">
          <a:blip r:embed="rId9"/>
          <a:srcRect l="3803" t="-9466" r="-3803" b="22856"/>
          <a:stretch/>
        </p:blipFill>
        <p:spPr>
          <a:xfrm>
            <a:off x="4935847" y="2622901"/>
            <a:ext cx="1774878" cy="2346917"/>
          </a:xfrm>
          <a:prstGeom prst="rect">
            <a:avLst/>
          </a:prstGeom>
        </p:spPr>
      </p:pic>
      <p:pic>
        <p:nvPicPr>
          <p:cNvPr id="9" name="Picture 8"/>
          <p:cNvPicPr>
            <a:picLocks noChangeAspect="1"/>
          </p:cNvPicPr>
          <p:nvPr/>
        </p:nvPicPr>
        <p:blipFill rotWithShape="1">
          <a:blip r:embed="rId10"/>
          <a:srcRect b="19303"/>
          <a:stretch/>
        </p:blipFill>
        <p:spPr>
          <a:xfrm>
            <a:off x="6934200" y="2769567"/>
            <a:ext cx="1783703" cy="225963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63354</TotalTime>
  <Words>10388</Words>
  <Application>Microsoft Office PowerPoint</Application>
  <PresentationFormat>On-screen Show (4:3)</PresentationFormat>
  <Paragraphs>1108</Paragraphs>
  <Slides>135</Slides>
  <Notes>91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135</vt:i4>
      </vt:variant>
    </vt:vector>
  </HeadingPairs>
  <TitlesOfParts>
    <vt:vector size="144" baseType="lpstr">
      <vt:lpstr>Arial</vt:lpstr>
      <vt:lpstr>Berlin Sans FB</vt:lpstr>
      <vt:lpstr>Cambria</vt:lpstr>
      <vt:lpstr>Times</vt:lpstr>
      <vt:lpstr>Times New Roman</vt:lpstr>
      <vt:lpstr>verdana</vt:lpstr>
      <vt:lpstr>Wingdings</vt:lpstr>
      <vt:lpstr>Default Design</vt:lpstr>
      <vt:lpstr>Theme1</vt:lpstr>
      <vt:lpstr>Psychological Disorders </vt:lpstr>
      <vt:lpstr>Introduction</vt:lpstr>
      <vt:lpstr>Defining Psychological Disorders</vt:lpstr>
      <vt:lpstr>Who’s Normal?</vt:lpstr>
      <vt:lpstr>Deviant, Distressful &amp; Dysfunctional</vt:lpstr>
      <vt:lpstr>Psychological Disorder</vt:lpstr>
      <vt:lpstr>Maladaptive</vt:lpstr>
      <vt:lpstr>Unjustifiable</vt:lpstr>
      <vt:lpstr>Disturbing</vt:lpstr>
      <vt:lpstr>Atypical</vt:lpstr>
      <vt:lpstr>PowerPoint Presentation</vt:lpstr>
      <vt:lpstr>MUDA</vt:lpstr>
      <vt:lpstr>Understanding Psychological Disorders</vt:lpstr>
      <vt:lpstr>Medical Perspective</vt:lpstr>
      <vt:lpstr>The Medical Model</vt:lpstr>
      <vt:lpstr>Medical Model</vt:lpstr>
      <vt:lpstr>Biopsychosocial Perspective</vt:lpstr>
      <vt:lpstr>Causes of Abnormal Behavior   Different Perspectives:</vt:lpstr>
      <vt:lpstr>Classifying Psychological Disorders</vt:lpstr>
      <vt:lpstr>DSM Classification of Mental Disorders</vt:lpstr>
      <vt:lpstr>Criticism of DSM</vt:lpstr>
      <vt:lpstr>Categories of Psychological Disorders (According to the DSM 5)</vt:lpstr>
      <vt:lpstr>PowerPoint Presentation</vt:lpstr>
      <vt:lpstr>PowerPoint Presentation</vt:lpstr>
      <vt:lpstr>PowerPoint Presentation</vt:lpstr>
      <vt:lpstr>Labeling Psychological Disorders</vt:lpstr>
      <vt:lpstr>Labeling Psychological Disorders</vt:lpstr>
      <vt:lpstr>Labeling Psychological Disorders</vt:lpstr>
      <vt:lpstr>Labeling: Positive and Negative</vt:lpstr>
      <vt:lpstr>Somatic Disorders</vt:lpstr>
      <vt:lpstr>What are they?</vt:lpstr>
      <vt:lpstr>Conversion Disorder</vt:lpstr>
      <vt:lpstr>Somatic Symptom Disorder (SSD)</vt:lpstr>
      <vt:lpstr>Illness Anxiety Disorder</vt:lpstr>
      <vt:lpstr>Factitious Disorder</vt:lpstr>
      <vt:lpstr>Some explanations</vt:lpstr>
      <vt:lpstr>Anxiety Disorders </vt:lpstr>
      <vt:lpstr>Anxiety Disorders</vt:lpstr>
      <vt:lpstr>Generalized Anxiety Disorder</vt:lpstr>
      <vt:lpstr>Symptoms of Generalized Anxiety</vt:lpstr>
      <vt:lpstr>Panic Disorder</vt:lpstr>
      <vt:lpstr>Specific Phobias</vt:lpstr>
      <vt:lpstr>PowerPoint Presentation</vt:lpstr>
      <vt:lpstr>PowerPoint Presentation</vt:lpstr>
      <vt:lpstr>PowerPoint Presentation</vt:lpstr>
      <vt:lpstr>Social Anxiety Disorder  (Social Phobia)</vt:lpstr>
      <vt:lpstr>Agoraphobia</vt:lpstr>
      <vt:lpstr>Explaining Anxiety Disorders</vt:lpstr>
      <vt:lpstr>The Learning Perspective</vt:lpstr>
      <vt:lpstr>The Biological Perspective</vt:lpstr>
      <vt:lpstr>The Biological Perspective</vt:lpstr>
      <vt:lpstr>Cognitive scientists would say…</vt:lpstr>
      <vt:lpstr>Obsessive-Compulsive Disorder</vt:lpstr>
      <vt:lpstr>Obsessive-Compulsive and Related Disorders</vt:lpstr>
      <vt:lpstr>Body Dysmorphic Disorder</vt:lpstr>
      <vt:lpstr>PowerPoint Presentation</vt:lpstr>
      <vt:lpstr>Brain Imaging</vt:lpstr>
      <vt:lpstr>PowerPoint Presentation</vt:lpstr>
      <vt:lpstr>Trauma and Stressor related disorders</vt:lpstr>
      <vt:lpstr>Dissociative Disorders</vt:lpstr>
      <vt:lpstr>Dissociative Disorders</vt:lpstr>
      <vt:lpstr>Dissociative Amnesia</vt:lpstr>
      <vt:lpstr>Dissociative Amnesia</vt:lpstr>
      <vt:lpstr>Depersonalization Disorder</vt:lpstr>
      <vt:lpstr>Depersonalization Disorder</vt:lpstr>
      <vt:lpstr>Dissociative Identity Disorder (DID)</vt:lpstr>
      <vt:lpstr>Dissociative Identity Disorder (DID)</vt:lpstr>
      <vt:lpstr>The DID Controversy</vt:lpstr>
      <vt:lpstr>Causes of Dissociative Disorders?</vt:lpstr>
      <vt:lpstr>Personality Disorders</vt:lpstr>
      <vt:lpstr>Personality Disorders</vt:lpstr>
      <vt:lpstr>Personality Disorders</vt:lpstr>
      <vt:lpstr>Cluster A: Personality Disorders with Odd or Eccentric Behaviors</vt:lpstr>
      <vt:lpstr>Paranoid Personality Disorder</vt:lpstr>
      <vt:lpstr>Schizoid Personality Disorder</vt:lpstr>
      <vt:lpstr>Schizotypal Personality Disorder</vt:lpstr>
      <vt:lpstr>Cluster B: Personality Disorders with Dramatic or Impulsive Behaviors</vt:lpstr>
      <vt:lpstr>Borderline Personality Disorder</vt:lpstr>
      <vt:lpstr>Histrionic Personality Disorder</vt:lpstr>
      <vt:lpstr>Narcissistic Personality Disorder</vt:lpstr>
      <vt:lpstr>Antisocial Personality Disorder</vt:lpstr>
      <vt:lpstr>Understanding Antisocial Personality Disorder</vt:lpstr>
      <vt:lpstr>Understanding Antisocial Personality Disorder</vt:lpstr>
      <vt:lpstr>Understanding Antisocial Personality Disorder</vt:lpstr>
      <vt:lpstr>Cluster C: Personality Disorders Related to Anxiety</vt:lpstr>
      <vt:lpstr>Avoidant Personality Disorder</vt:lpstr>
      <vt:lpstr>Dependent Personality Disorder</vt:lpstr>
      <vt:lpstr>Obsessive-Compulsive Personality  Disorder</vt:lpstr>
      <vt:lpstr>Etiology of personality disorders</vt:lpstr>
      <vt:lpstr>Depressive and Bipolar Disorders</vt:lpstr>
      <vt:lpstr>Depressive and Bipolar Disorders</vt:lpstr>
      <vt:lpstr>Major Depressive Disorder</vt:lpstr>
      <vt:lpstr>Why the removal of the bereavement exclusion??</vt:lpstr>
      <vt:lpstr>Persistent Depressive Disorder (Dysthymia)</vt:lpstr>
      <vt:lpstr>Disruptive Mood Dysregulation Disorder</vt:lpstr>
      <vt:lpstr>Seasonal Affective Disorder</vt:lpstr>
      <vt:lpstr>Postpartum Depression</vt:lpstr>
      <vt:lpstr>Bipolar Disorder</vt:lpstr>
      <vt:lpstr>Bipolar Disorder</vt:lpstr>
      <vt:lpstr>Cyclothymic Disorder</vt:lpstr>
      <vt:lpstr>Explaining Depressive and Bipolar  Disorders</vt:lpstr>
      <vt:lpstr>The Depressed Brain</vt:lpstr>
      <vt:lpstr>Cycle of Depression</vt:lpstr>
      <vt:lpstr>Etiology of Mood Disorders</vt:lpstr>
      <vt:lpstr>Schizophrenia  </vt:lpstr>
      <vt:lpstr>Schizophrenia</vt:lpstr>
      <vt:lpstr>General Symptoms of Schizophrenia</vt:lpstr>
      <vt:lpstr>Daniel’s story</vt:lpstr>
      <vt:lpstr>Disorganized &amp; Delusional Thinking</vt:lpstr>
      <vt:lpstr>Disturbed Perceptions</vt:lpstr>
      <vt:lpstr>Inappropriate Emotions &amp; Actions</vt:lpstr>
      <vt:lpstr>Subtypes of Schizophrenia</vt:lpstr>
      <vt:lpstr>Subtypes</vt:lpstr>
      <vt:lpstr>Positive and Negative Symptoms</vt:lpstr>
      <vt:lpstr>Chronic and Acute Schizophrenia</vt:lpstr>
      <vt:lpstr>The differences</vt:lpstr>
      <vt:lpstr>Understanding Schizophrenia</vt:lpstr>
      <vt:lpstr>Abnormal Brain Activity</vt:lpstr>
      <vt:lpstr>Abnormal Brain Morphology</vt:lpstr>
      <vt:lpstr>Viral Infection</vt:lpstr>
      <vt:lpstr>Genetic Factors</vt:lpstr>
      <vt:lpstr>Psychological Factors</vt:lpstr>
      <vt:lpstr>Neurodevelopmental Disorders</vt:lpstr>
      <vt:lpstr>Neurodevelopmental Disorders</vt:lpstr>
      <vt:lpstr>Neurodevelopmental Disorders</vt:lpstr>
      <vt:lpstr>Autism Spectrum Disorder</vt:lpstr>
      <vt:lpstr>Attention Deficit/Hyperactivity Disorder</vt:lpstr>
      <vt:lpstr>Tourette’s Disorder</vt:lpstr>
      <vt:lpstr>Intellectual Disabilities</vt:lpstr>
      <vt:lpstr>Feeding and Eating Disorders</vt:lpstr>
      <vt:lpstr>Other Disorders</vt:lpstr>
      <vt:lpstr>Conduct Disorder</vt:lpstr>
      <vt:lpstr>AP info…</vt:lpstr>
      <vt:lpstr>More AP info…</vt:lpstr>
      <vt:lpstr>And more AP info.</vt:lpstr>
    </vt:vector>
  </TitlesOfParts>
  <Company>hsu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and Scope of Psychology Module 1</dc:title>
  <dc:creator>HSU</dc:creator>
  <cp:lastModifiedBy>Walton, Yushever</cp:lastModifiedBy>
  <cp:revision>589</cp:revision>
  <cp:lastPrinted>2016-03-07T16:03:20Z</cp:lastPrinted>
  <dcterms:created xsi:type="dcterms:W3CDTF">2005-12-22T19:06:43Z</dcterms:created>
  <dcterms:modified xsi:type="dcterms:W3CDTF">2019-08-14T18:51:46Z</dcterms:modified>
</cp:coreProperties>
</file>