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5"/>
  </p:notesMasterIdLst>
  <p:handoutMasterIdLst>
    <p:handoutMasterId r:id="rId86"/>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38" r:id="rId32"/>
    <p:sldId id="288" r:id="rId33"/>
    <p:sldId id="289" r:id="rId34"/>
    <p:sldId id="290" r:id="rId35"/>
    <p:sldId id="339" r:id="rId36"/>
    <p:sldId id="291" r:id="rId37"/>
    <p:sldId id="292" r:id="rId38"/>
    <p:sldId id="293" r:id="rId39"/>
    <p:sldId id="294" r:id="rId40"/>
    <p:sldId id="295" r:id="rId41"/>
    <p:sldId id="296" r:id="rId42"/>
    <p:sldId id="297" r:id="rId43"/>
    <p:sldId id="298" r:id="rId44"/>
    <p:sldId id="299" r:id="rId45"/>
    <p:sldId id="300" r:id="rId46"/>
    <p:sldId id="34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21" d="100"/>
          <a:sy n="121" d="100"/>
        </p:scale>
        <p:origin x="-504" y="-112"/>
      </p:cViewPr>
      <p:guideLst>
        <p:guide orient="horz" pos="2105"/>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6" d="100"/>
          <a:sy n="106" d="100"/>
        </p:scale>
        <p:origin x="-266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122F2B-C25E-6642-B00E-579B20873667}" type="datetimeFigureOut">
              <a:rPr lang="en-US" smtClean="0"/>
              <a:t>9/30/13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D4105D-835A-6540-8ECE-911277E1A815}" type="slidenum">
              <a:rPr lang="en-US" smtClean="0"/>
              <a:t>‹#›</a:t>
            </a:fld>
            <a:endParaRPr lang="en-US"/>
          </a:p>
        </p:txBody>
      </p:sp>
    </p:spTree>
    <p:extLst>
      <p:ext uri="{BB962C8B-B14F-4D97-AF65-F5344CB8AC3E}">
        <p14:creationId xmlns:p14="http://schemas.microsoft.com/office/powerpoint/2010/main" val="1934779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DABD69-5747-440C-A35C-7B64F7267CFF}"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31C43F4-45AF-4F57-B718-D4994EF9078F}"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128BC58-7ABE-4DC0-8571-5A939193488C}"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FA891AF-93AD-4F53-8B84-ACB51EF155BE}"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706C806-A45B-48E1-AD7B-20C48083C7F0}"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E49C2E8-215E-47D4-9E83-A312DEEA9073}"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264C351-27C0-4F46-AE80-AA24AAAC3D42}"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9E3A523-487C-4DD9-AB0F-8657D028A09F}"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3E86C72-2832-4523-AB66-555064F810B8}"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7B37FEC-0E14-4736-9F8D-41B02DE37E5B}"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8188DB0-E44F-45EB-BADC-158AC7237CAC}"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9A534D8-1030-4E3D-B22D-28C55AB26BF3}"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FCFC18B-05EF-4668-B38A-AB9F0A51D9DC}"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61CFE8-DF2F-436C-8AA3-7FA4DD262112}"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8DEF4D6-FBDA-4BEE-BB1D-DFB14A1B4B7F}"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AC70E0C-DDAC-4F11-AFF0-A7FF6666375E}"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5A247BC-92EE-425D-9062-737F50544791}"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61144DA-D036-4849-9AE2-E4E9F5A78DE6}"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EA162EF-34F9-4985-AFAC-9EFCDF8514B6}"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A9E6479-1845-46C9-BA4A-79F8F8C7892B}"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172FD83-08C1-4F25-9628-000AE34CE428}"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5C41234-967F-40C6-BC5D-FC611D66D385}"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6406654-D0C0-4DAD-8A6C-5ECFFD0C9C2A}"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6406654-D0C0-4DAD-8A6C-5ECFFD0C9C2A}"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D8DCF87-1DE5-4303-BB4E-177A27E291CE}"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0FE87F1-BD37-4C6A-B352-09847DD840F9}"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390CCE4-5ED1-40A6-92E8-E830DD66FC96}"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390CCE4-5ED1-40A6-92E8-E830DD66FC96}"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6623F56-DC93-460B-9068-11D0421CCF0A}"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BD36EDE-A4F1-47A9-9D86-52C5FA20FC99}"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00F3147-FDCF-4F26-BB46-F16C3AFD8263}"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FB48DA9-B6B2-4085-B59E-DD24DE9E764F}"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A17327-2E10-4EED-A8A2-C88BC0C00AD5}"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32AFBB4-89D2-4EAA-9689-9F79F881DA6D}"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BD59B94-BF91-4838-8333-C87620A5F4AF}"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992C5D-7DB8-43D0-ADD5-9BC387B3C570}"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4FAC7D4-2B58-4A06-982B-2D2448DBD2B3}"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F055EB-AA30-444B-8C4E-F3EEE8967554}"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6014269-F9C5-4217-B405-E4F7401F78E6}"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6014269-F9C5-4217-B405-E4F7401F78E6}"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7B4230B-AD2B-43FD-A23D-56F63824CF75}"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CB2EF46-5804-486D-B3FB-0D4B18A4CD38}"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3C2A4F4-8DCF-4C3F-A6B1-FECF6103BFB6}"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AA3BFD0-5BBD-45BD-917E-54255BFD9921}"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7E7AF7B-DBBE-4D8F-AA8C-45441B8E5606}"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7B44D3C-FD43-4BAE-BCAB-11C4F0748029}"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E550E05-DB68-4002-804D-EE2D6B374AD8}"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F2EBBCA-3909-40F0-A01B-C78FACEDA0C7}"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FC4022-5E16-47AB-BFF2-8835C08F8EE7}"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A417F7-0DB8-4CB6-B0E1-F414ABF6E873}"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B1E8C19-734D-4DAE-96B9-6A8B38D06801}"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BBA8948-7585-43AB-A087-9A256DF801A6}"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3EEE460-77CF-4CA4-A956-BE5FAC6F6A12}"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6C39FFF-C223-477B-BF6D-6C68C6611189}" type="slidenum">
              <a:rPr lang="en-US" sz="1200" smtClean="0"/>
              <a:pPr>
                <a:defRPr/>
              </a:pPr>
              <a:t>59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236F4A5-1B11-4072-8AA1-6EB608D44AB3}"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CAFC315-D84A-4ABE-8BDF-44B1962992CE}" type="slidenum">
              <a:rPr lang="en-US" sz="1200" smtClean="0"/>
              <a:pPr>
                <a:defRPr/>
              </a:pPr>
              <a:t>60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09C6DA5-9A20-4066-AA8D-2E2D189CF39D}" type="slidenum">
              <a:rPr lang="en-US" sz="1200" smtClean="0"/>
              <a:pPr>
                <a:defRPr/>
              </a:pPr>
              <a:t>61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B20E52E-47FF-4BAC-BE05-33E77184D138}" type="slidenum">
              <a:rPr lang="en-US" sz="1200" smtClean="0"/>
              <a:pPr>
                <a:defRPr/>
              </a:pPr>
              <a:t>62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781CB16-76C8-4EB9-AF78-D91738501225}" type="slidenum">
              <a:rPr lang="en-US" sz="1200" smtClean="0"/>
              <a:pPr>
                <a:defRPr/>
              </a:pPr>
              <a:t>63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E762832-0C47-44F2-AF87-40BBA9123654}" type="slidenum">
              <a:rPr lang="en-US" sz="1200" smtClean="0"/>
              <a:pPr>
                <a:defRPr/>
              </a:pPr>
              <a:t>64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084303-5057-4A65-B73E-CC247B5F05C7}" type="slidenum">
              <a:rPr lang="en-US" sz="1200" smtClean="0"/>
              <a:pPr>
                <a:defRPr/>
              </a:pPr>
              <a:t>65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A519B73-8D09-4DA1-BA9E-DE2073CBC47A}" type="slidenum">
              <a:rPr lang="en-US" sz="1200" smtClean="0"/>
              <a:pPr>
                <a:defRPr/>
              </a:pPr>
              <a:t>66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448D699-9395-40BD-973E-B0BAC4D6C141}" type="slidenum">
              <a:rPr lang="en-US" sz="1200" smtClean="0"/>
              <a:pPr>
                <a:defRPr/>
              </a:pPr>
              <a:t>67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7B2BEC-CACF-4E03-BC91-DB81B0059688}" type="slidenum">
              <a:rPr lang="en-US" sz="1200" smtClean="0"/>
              <a:pPr>
                <a:defRPr/>
              </a:pPr>
              <a:t>68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2904AFF-79D0-4A2A-BA2A-9C61A038F0F8}" type="slidenum">
              <a:rPr lang="en-US" sz="1200" smtClean="0"/>
              <a:pPr>
                <a:defRPr/>
              </a:pPr>
              <a:t>69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D78E28A-20B9-4E95-B5A5-CB8F0C4EBC11}"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41029AC-01EE-4527-B0A4-9C9DDAD3F68C}" type="slidenum">
              <a:rPr lang="en-US" sz="1200" smtClean="0"/>
              <a:pPr>
                <a:defRPr/>
              </a:pPr>
              <a:t>70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16EA680-9D86-4885-B8BF-AB141AC4C32C}" type="slidenum">
              <a:rPr lang="en-US" sz="1200" smtClean="0"/>
              <a:pPr>
                <a:defRPr/>
              </a:pPr>
              <a:t>71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1655E9E-9115-40EA-9096-0BCBFE860B82}" type="slidenum">
              <a:rPr lang="en-US" sz="1200" smtClean="0"/>
              <a:pPr>
                <a:defRPr/>
              </a:pPr>
              <a:t>72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0EDE386-59F9-48A2-860B-EAE70358BBF2}" type="slidenum">
              <a:rPr lang="en-US" sz="1200" smtClean="0"/>
              <a:pPr>
                <a:defRPr/>
              </a:pPr>
              <a:t>73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067A759-9066-49EB-AFBD-8FB2DAC201E1}" type="slidenum">
              <a:rPr lang="en-US" sz="1200" smtClean="0"/>
              <a:pPr>
                <a:defRPr/>
              </a:pPr>
              <a:t>74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527C5C8-E13F-495D-BB11-FC52E426E5F3}" type="slidenum">
              <a:rPr lang="en-US" sz="1200" smtClean="0"/>
              <a:pPr>
                <a:defRPr/>
              </a:pPr>
              <a:t>75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66C98F7-EF3F-4170-812D-4EDAD00CF0EB}" type="slidenum">
              <a:rPr lang="en-US" sz="1200" smtClean="0"/>
              <a:pPr>
                <a:defRPr/>
              </a:pPr>
              <a:t>76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AA4D34-FEA3-4ED2-9DD3-C9794E740E5C}" type="slidenum">
              <a:rPr lang="en-US" sz="1200" smtClean="0"/>
              <a:pPr>
                <a:defRPr/>
              </a:pPr>
              <a:t>77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13CDE3A-717F-4275-8B4C-C2271E8F0733}" type="slidenum">
              <a:rPr lang="en-US" sz="1200" smtClean="0"/>
              <a:pPr>
                <a:defRPr/>
              </a:pPr>
              <a:t>78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AB166BE-2DB1-42D9-BB5F-2DA497AD3FE1}" type="slidenum">
              <a:rPr lang="en-US" sz="1200" smtClean="0"/>
              <a:pPr>
                <a:defRPr/>
              </a:pPr>
              <a:t>79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F555ED4-9D37-4558-85D1-120498059F58}"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DB12FA-0AFD-475C-8532-09AFCD58E8ED}" type="slidenum">
              <a:rPr lang="en-US" sz="1200" smtClean="0"/>
              <a:pPr>
                <a:defRPr/>
              </a:pPr>
              <a:t>80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A5A8304-D61F-4806-AA5F-BBBCDC5F28D4}" type="slidenum">
              <a:rPr lang="en-US" sz="1200" smtClean="0"/>
              <a:pPr>
                <a:defRPr/>
              </a:pPr>
              <a:t>81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586FFAB-D6B6-48DD-BC6A-32E53F95DA87}" type="slidenum">
              <a:rPr lang="en-US" sz="1200" smtClean="0"/>
              <a:pPr>
                <a:defRPr/>
              </a:pPr>
              <a:t>82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0361CEB-FD41-4AA2-9CC1-25D6C55CB531}" type="slidenum">
              <a:rPr lang="en-US" sz="1200" smtClean="0"/>
              <a:pPr>
                <a:defRPr/>
              </a:pPr>
              <a:t>83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9BBECEA-2D1A-47DA-92F7-134389A7565B}"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26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3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40.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41.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4879406" cy="579438"/>
          </a:xfrm>
        </p:spPr>
        <p:txBody>
          <a:bodyPr/>
          <a:lstStyle/>
          <a:p>
            <a:r>
              <a:rPr lang="en-US" dirty="0" smtClean="0"/>
              <a:t>Nuclear Physics</a:t>
            </a:r>
            <a:endParaRPr lang="en-US" dirty="0"/>
          </a:p>
        </p:txBody>
      </p:sp>
      <p:sp>
        <p:nvSpPr>
          <p:cNvPr id="4" name="Subtitle 3"/>
          <p:cNvSpPr>
            <a:spLocks noGrp="1"/>
          </p:cNvSpPr>
          <p:nvPr>
            <p:ph type="subTitle" idx="1"/>
          </p:nvPr>
        </p:nvSpPr>
        <p:spPr>
          <a:xfrm>
            <a:off x="365126" y="4860925"/>
            <a:ext cx="4860018" cy="769441"/>
          </a:xfrm>
        </p:spPr>
        <p:txBody>
          <a:bodyPr/>
          <a:lstStyle/>
          <a:p>
            <a:r>
              <a:rPr lang="en-US" dirty="0" smtClean="0"/>
              <a:t>Prepared by</a:t>
            </a:r>
          </a:p>
          <a:p>
            <a:r>
              <a:rPr lang="en-US" dirty="0" smtClean="0"/>
              <a:t>Chris </a:t>
            </a:r>
            <a:r>
              <a:rPr lang="en-US" dirty="0" err="1" smtClean="0"/>
              <a:t>Chiaverina</a:t>
            </a:r>
            <a:endParaRPr lang="en-US" dirty="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to write a symbol representing a nucleus.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Pg913_UnFigure.jpg"/>
          <p:cNvPicPr>
            <a:picLocks noChangeAspect="1"/>
          </p:cNvPicPr>
          <p:nvPr/>
        </p:nvPicPr>
        <p:blipFill rotWithShape="1">
          <a:blip r:embed="rId3">
            <a:extLst>
              <a:ext uri="{28A0092B-C50C-407E-A947-70E740481C1C}">
                <a14:useLocalDpi xmlns:a14="http://schemas.microsoft.com/office/drawing/2010/main" val="0"/>
              </a:ext>
            </a:extLst>
          </a:blip>
          <a:srcRect b="3415"/>
          <a:stretch/>
        </p:blipFill>
        <p:spPr>
          <a:xfrm>
            <a:off x="1013108" y="2150022"/>
            <a:ext cx="7108641" cy="4345289"/>
          </a:xfrm>
          <a:prstGeom prst="rect">
            <a:avLst/>
          </a:prstGeom>
        </p:spPr>
      </p:pic>
    </p:spTree>
    <p:extLst>
      <p:ext uri="{BB962C8B-B14F-4D97-AF65-F5344CB8AC3E}">
        <p14:creationId xmlns:p14="http://schemas.microsoft.com/office/powerpoint/2010/main" val="2962662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4" y="1141413"/>
            <a:ext cx="8555851" cy="5106987"/>
          </a:xfrm>
        </p:spPr>
        <p:txBody>
          <a:bodyPr/>
          <a:lstStyle/>
          <a:p>
            <a:r>
              <a:rPr lang="en-US" dirty="0" smtClean="0"/>
              <a:t>All nuclei of a given element have the same number of protons. However, atoms of a given element can have different numbers of neutrons in their nuclei.</a:t>
            </a:r>
          </a:p>
          <a:p>
            <a:r>
              <a:rPr lang="en-US" dirty="0" smtClean="0"/>
              <a:t>Nuclei with the same number of protons (the same value of </a:t>
            </a:r>
            <a:r>
              <a:rPr lang="en-US" i="1" dirty="0" smtClean="0"/>
              <a:t>Z</a:t>
            </a:r>
            <a:r>
              <a:rPr lang="en-US" dirty="0" smtClean="0"/>
              <a:t>) but different numbers of neutrons (different values of </a:t>
            </a:r>
            <a:r>
              <a:rPr lang="en-US" i="1" dirty="0" smtClean="0"/>
              <a:t>N</a:t>
            </a:r>
            <a:r>
              <a:rPr lang="en-US" dirty="0" smtClean="0"/>
              <a:t>) are referred to as isotopes.</a:t>
            </a:r>
          </a:p>
          <a:p>
            <a:r>
              <a:rPr lang="en-US" dirty="0" smtClean="0"/>
              <a:t>For example,	 and	.. are two isotopes of carbon, with .6 being the most common one, constituting 89.89% of naturally occurring carbon.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3" name="Picture 12" descr="12_6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717" y="4429620"/>
            <a:ext cx="387898" cy="315950"/>
          </a:xfrm>
          <a:prstGeom prst="rect">
            <a:avLst/>
          </a:prstGeom>
        </p:spPr>
      </p:pic>
      <p:pic>
        <p:nvPicPr>
          <p:cNvPr id="14" name="Picture 13" descr="13_6_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154" y="4429620"/>
            <a:ext cx="387898" cy="315950"/>
          </a:xfrm>
          <a:prstGeom prst="rect">
            <a:avLst/>
          </a:prstGeom>
        </p:spPr>
      </p:pic>
      <p:pic>
        <p:nvPicPr>
          <p:cNvPr id="20" name="Picture 19" descr="12_6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761" y="4856200"/>
            <a:ext cx="387898" cy="315950"/>
          </a:xfrm>
          <a:prstGeom prst="rect">
            <a:avLst/>
          </a:prstGeom>
        </p:spPr>
      </p:pic>
    </p:spTree>
    <p:extLst>
      <p:ext uri="{BB962C8B-B14F-4D97-AF65-F5344CB8AC3E}">
        <p14:creationId xmlns:p14="http://schemas.microsoft.com/office/powerpoint/2010/main" val="155589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4" y="1141413"/>
            <a:ext cx="8534099" cy="5106987"/>
          </a:xfrm>
        </p:spPr>
        <p:txBody>
          <a:bodyPr/>
          <a:lstStyle/>
          <a:p>
            <a:r>
              <a:rPr lang="en-US" dirty="0" smtClean="0"/>
              <a:t>Because different isotopes have different numbers of neutrons, they also have different masses.</a:t>
            </a:r>
          </a:p>
          <a:p>
            <a:r>
              <a:rPr lang="en-US" dirty="0" smtClean="0"/>
              <a:t>Masses are given in atomic mass units. The atomic mass unit (u) is a unit of mass exactly equal to 1/12 the mass of a carbon-12 atom.</a:t>
            </a:r>
          </a:p>
          <a:p>
            <a:r>
              <a:rPr lang="en-US" dirty="0" smtClean="0"/>
              <a:t>In other words, the mass of one atom of .C is exactly 12 u. The value of the atomic mass unit in kilograms is as follows:</a:t>
            </a:r>
            <a:endParaRPr lang="en-US" sz="1600" dirty="0" smtClean="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l="2" r="13921" b="69717"/>
          <a:stretch>
            <a:fillRect/>
          </a:stretch>
        </p:blipFill>
        <p:spPr bwMode="auto">
          <a:xfrm>
            <a:off x="7103808" y="3482240"/>
            <a:ext cx="419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Pg914_01 Bo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250" y="4854730"/>
            <a:ext cx="5261341" cy="1548121"/>
          </a:xfrm>
          <a:prstGeom prst="rect">
            <a:avLst/>
          </a:prstGeom>
        </p:spPr>
      </p:pic>
    </p:spTree>
    <p:extLst>
      <p:ext uri="{BB962C8B-B14F-4D97-AF65-F5344CB8AC3E}">
        <p14:creationId xmlns:p14="http://schemas.microsoft.com/office/powerpoint/2010/main" val="2235304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p:txBody>
          <a:bodyPr/>
          <a:lstStyle/>
          <a:p>
            <a:r>
              <a:rPr lang="en-US" dirty="0" smtClean="0"/>
              <a:t>The following table gives the mass and charge of particles in the atom.</a:t>
            </a:r>
          </a:p>
          <a:p>
            <a:endParaRPr lang="en-US" dirty="0" smtClean="0"/>
          </a:p>
          <a:p>
            <a:endParaRPr lang="en-US" dirty="0" smtClean="0"/>
          </a:p>
          <a:p>
            <a:endParaRPr lang="en-US" dirty="0" smtClean="0"/>
          </a:p>
          <a:p>
            <a:r>
              <a:rPr lang="en-US" dirty="0" smtClean="0"/>
              <a:t>One of Albert Einstein</a:t>
            </a:r>
            <a:r>
              <a:rPr lang="fr-FR" dirty="0" smtClean="0"/>
              <a:t>'</a:t>
            </a:r>
            <a:r>
              <a:rPr lang="en-US" dirty="0" smtClean="0"/>
              <a:t>s most famous results is the relationship between mass and energy. According to Einstein, mass and energy are equivalent, with energy equal to mass times the speed of light squared.</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3" name="Picture 12" descr="26_02_Table.jpg"/>
          <p:cNvPicPr>
            <a:picLocks noChangeAspect="1"/>
          </p:cNvPicPr>
          <p:nvPr/>
        </p:nvPicPr>
        <p:blipFill rotWithShape="1">
          <a:blip r:embed="rId3">
            <a:extLst>
              <a:ext uri="{28A0092B-C50C-407E-A947-70E740481C1C}">
                <a14:useLocalDpi xmlns:a14="http://schemas.microsoft.com/office/drawing/2010/main" val="0"/>
              </a:ext>
            </a:extLst>
          </a:blip>
          <a:srcRect b="10767"/>
          <a:stretch/>
        </p:blipFill>
        <p:spPr>
          <a:xfrm>
            <a:off x="755576" y="2179922"/>
            <a:ext cx="7819505" cy="1354975"/>
          </a:xfrm>
          <a:prstGeom prst="rect">
            <a:avLst/>
          </a:prstGeom>
        </p:spPr>
      </p:pic>
    </p:spTree>
    <p:extLst>
      <p:ext uri="{BB962C8B-B14F-4D97-AF65-F5344CB8AC3E}">
        <p14:creationId xmlns:p14="http://schemas.microsoft.com/office/powerpoint/2010/main" val="11946636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p:txBody>
          <a:bodyPr/>
          <a:lstStyle/>
          <a:p>
            <a:r>
              <a:rPr lang="en-US" dirty="0" smtClean="0"/>
              <a:t>This equation for mass-energy equivalence is as follows:</a:t>
            </a:r>
          </a:p>
          <a:p>
            <a:endParaRPr lang="en-US" dirty="0"/>
          </a:p>
          <a:p>
            <a:endParaRPr lang="en-US" dirty="0" smtClean="0"/>
          </a:p>
          <a:p>
            <a:endParaRPr lang="en-US" dirty="0"/>
          </a:p>
          <a:p>
            <a:endParaRPr lang="en-US" dirty="0" smtClean="0"/>
          </a:p>
          <a:p>
            <a:endParaRPr lang="en-US" dirty="0" smtClean="0"/>
          </a:p>
          <a:p>
            <a:r>
              <a:rPr lang="en-US" dirty="0" smtClean="0"/>
              <a:t>As an example, let</a:t>
            </a:r>
            <a:r>
              <a:rPr lang="fr-FR" dirty="0" smtClean="0"/>
              <a:t>'</a:t>
            </a:r>
            <a:r>
              <a:rPr lang="en-US" dirty="0" smtClean="0"/>
              <a:t>s apply the mass-energy equivalence to a mass equal to the atomic mass unit, 1 u.</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Pg914_02 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810" y="2205867"/>
            <a:ext cx="6366221" cy="2413668"/>
          </a:xfrm>
          <a:prstGeom prst="rect">
            <a:avLst/>
          </a:prstGeom>
        </p:spPr>
      </p:pic>
    </p:spTree>
    <p:extLst>
      <p:ext uri="{BB962C8B-B14F-4D97-AF65-F5344CB8AC3E}">
        <p14:creationId xmlns:p14="http://schemas.microsoft.com/office/powerpoint/2010/main" val="39717196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5" y="1141413"/>
            <a:ext cx="8566346" cy="5418755"/>
          </a:xfrm>
        </p:spPr>
        <p:txBody>
          <a:bodyPr/>
          <a:lstStyle/>
          <a:p>
            <a:r>
              <a:rPr lang="en-US" dirty="0" smtClean="0"/>
              <a:t>Substituting 1.660539 x 10</a:t>
            </a:r>
            <a:r>
              <a:rPr lang="en-US" baseline="30000" dirty="0" smtClean="0"/>
              <a:t>−27 </a:t>
            </a:r>
            <a:r>
              <a:rPr lang="en-US" dirty="0" smtClean="0"/>
              <a:t>kg (the mass of 1 u in kilograms) for </a:t>
            </a:r>
            <a:r>
              <a:rPr lang="en-US" i="1" dirty="0" smtClean="0"/>
              <a:t>m</a:t>
            </a:r>
            <a:r>
              <a:rPr lang="en-US" dirty="0" smtClean="0"/>
              <a:t> yields</a:t>
            </a:r>
          </a:p>
          <a:p>
            <a:pPr marL="457200" lvl="1" indent="0">
              <a:buNone/>
            </a:pPr>
            <a:r>
              <a:rPr lang="en-US" i="1" dirty="0"/>
              <a:t> </a:t>
            </a:r>
            <a:r>
              <a:rPr lang="en-US" i="1" dirty="0" smtClean="0"/>
              <a:t>E</a:t>
            </a:r>
            <a:r>
              <a:rPr lang="en-US" dirty="0" smtClean="0"/>
              <a:t> = </a:t>
            </a:r>
            <a:r>
              <a:rPr lang="en-US" i="1" dirty="0" smtClean="0"/>
              <a:t>mc</a:t>
            </a:r>
            <a:r>
              <a:rPr lang="en-US" baseline="30000" dirty="0" smtClean="0"/>
              <a:t>2</a:t>
            </a:r>
          </a:p>
          <a:p>
            <a:pPr marL="457200" lvl="1" indent="0">
              <a:buNone/>
            </a:pPr>
            <a:r>
              <a:rPr lang="en-US" baseline="30000" dirty="0"/>
              <a:t>	</a:t>
            </a:r>
            <a:r>
              <a:rPr lang="en-US" dirty="0" smtClean="0"/>
              <a:t>= (1.660539 x 10</a:t>
            </a:r>
            <a:r>
              <a:rPr lang="en-US" baseline="30000" dirty="0" smtClean="0"/>
              <a:t>−27</a:t>
            </a:r>
            <a:r>
              <a:rPr lang="en-US" dirty="0" smtClean="0"/>
              <a:t> kg)(2.998 x 10</a:t>
            </a:r>
            <a:r>
              <a:rPr lang="en-US" baseline="30000" dirty="0" smtClean="0"/>
              <a:t>8</a:t>
            </a:r>
            <a:r>
              <a:rPr lang="en-US" dirty="0" smtClean="0"/>
              <a:t> m/s</a:t>
            </a:r>
            <a:r>
              <a:rPr lang="en-US" baseline="30000" dirty="0" smtClean="0"/>
              <a:t>2</a:t>
            </a:r>
            <a:r>
              <a:rPr lang="en-US" dirty="0" smtClean="0"/>
              <a:t>)</a:t>
            </a:r>
            <a:r>
              <a:rPr lang="en-US" baseline="30000" dirty="0" smtClean="0"/>
              <a:t>2</a:t>
            </a:r>
          </a:p>
          <a:p>
            <a:pPr marL="457200" lvl="1" indent="0">
              <a:buNone/>
            </a:pPr>
            <a:r>
              <a:rPr lang="en-US" baseline="30000" dirty="0"/>
              <a:t>	</a:t>
            </a:r>
            <a:r>
              <a:rPr lang="en-US" dirty="0" smtClean="0"/>
              <a:t>= 1.492 x 10</a:t>
            </a:r>
            <a:r>
              <a:rPr lang="en-US" baseline="30000" dirty="0" smtClean="0"/>
              <a:t>−10</a:t>
            </a:r>
            <a:r>
              <a:rPr lang="en-US" dirty="0" smtClean="0"/>
              <a:t> J</a:t>
            </a:r>
          </a:p>
          <a:p>
            <a:r>
              <a:rPr lang="en-US" dirty="0" smtClean="0"/>
              <a:t>Converting to electron volts gives</a:t>
            </a:r>
          </a:p>
          <a:p>
            <a:pPr marL="457200" lvl="1" indent="0">
              <a:buNone/>
            </a:pPr>
            <a:r>
              <a:rPr lang="en-US" i="1" dirty="0"/>
              <a:t> </a:t>
            </a:r>
            <a:r>
              <a:rPr lang="en-US" i="1" dirty="0" smtClean="0"/>
              <a:t>E</a:t>
            </a:r>
            <a:r>
              <a:rPr lang="en-US" dirty="0" smtClean="0"/>
              <a:t> </a:t>
            </a:r>
            <a:r>
              <a:rPr lang="en-US" dirty="0"/>
              <a:t>= </a:t>
            </a:r>
            <a:r>
              <a:rPr lang="en-US" dirty="0" smtClean="0"/>
              <a:t>(1.492 x 10</a:t>
            </a:r>
            <a:r>
              <a:rPr lang="en-US" baseline="30000" dirty="0" smtClean="0"/>
              <a:t>−10</a:t>
            </a:r>
            <a:r>
              <a:rPr lang="en-US" dirty="0" smtClean="0"/>
              <a:t> J)(1 </a:t>
            </a:r>
            <a:r>
              <a:rPr lang="en-US" dirty="0" err="1" smtClean="0"/>
              <a:t>eV</a:t>
            </a:r>
            <a:r>
              <a:rPr lang="en-US" dirty="0" smtClean="0"/>
              <a:t>/1.6022 x 10</a:t>
            </a:r>
            <a:r>
              <a:rPr lang="en-US" baseline="30000" dirty="0" smtClean="0"/>
              <a:t>−19</a:t>
            </a:r>
            <a:r>
              <a:rPr lang="en-US" dirty="0" smtClean="0"/>
              <a:t> J)</a:t>
            </a:r>
          </a:p>
          <a:p>
            <a:pPr marL="457200" lvl="1" indent="0">
              <a:buNone/>
            </a:pPr>
            <a:r>
              <a:rPr lang="en-US" dirty="0"/>
              <a:t>	</a:t>
            </a:r>
            <a:r>
              <a:rPr lang="en-US" dirty="0" smtClean="0"/>
              <a:t>= 9.315 x 10</a:t>
            </a:r>
            <a:r>
              <a:rPr lang="en-US" baseline="30000" dirty="0" smtClean="0"/>
              <a:t>8</a:t>
            </a:r>
            <a:r>
              <a:rPr lang="en-US" dirty="0" smtClean="0"/>
              <a:t> </a:t>
            </a:r>
            <a:r>
              <a:rPr lang="en-US" dirty="0" err="1" smtClean="0"/>
              <a:t>eV</a:t>
            </a:r>
            <a:endParaRPr lang="en-US" dirty="0" smtClean="0"/>
          </a:p>
          <a:p>
            <a:r>
              <a:rPr lang="en-US" dirty="0" smtClean="0"/>
              <a:t>This is a significant amount of energy compared to the 13.6 </a:t>
            </a:r>
            <a:r>
              <a:rPr lang="en-US" dirty="0" err="1" smtClean="0"/>
              <a:t>eV</a:t>
            </a:r>
            <a:r>
              <a:rPr lang="en-US" dirty="0" smtClean="0"/>
              <a:t> required to ionize a hydrogen atom.</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7200526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4" y="1141413"/>
            <a:ext cx="8555852" cy="5334785"/>
          </a:xfrm>
        </p:spPr>
        <p:txBody>
          <a:bodyPr/>
          <a:lstStyle/>
          <a:p>
            <a:pPr>
              <a:lnSpc>
                <a:spcPct val="95000"/>
              </a:lnSpc>
            </a:pPr>
            <a:r>
              <a:rPr lang="en-US" dirty="0" smtClean="0"/>
              <a:t>As a general rule, atomic energies are in the range of electron volts (</a:t>
            </a:r>
            <a:r>
              <a:rPr lang="en-US" dirty="0" err="1" smtClean="0"/>
              <a:t>eV</a:t>
            </a:r>
            <a:r>
              <a:rPr lang="en-US" dirty="0" smtClean="0"/>
              <a:t>), whereas nuclear energies are in the range of millions of electron volts (MeV), where 1 MeV = 10</a:t>
            </a:r>
            <a:r>
              <a:rPr lang="en-US" baseline="30000" dirty="0" smtClean="0"/>
              <a:t>6</a:t>
            </a:r>
            <a:r>
              <a:rPr lang="en-US" dirty="0" smtClean="0"/>
              <a:t> </a:t>
            </a:r>
            <a:r>
              <a:rPr lang="en-US" dirty="0" err="1" smtClean="0"/>
              <a:t>eV</a:t>
            </a:r>
            <a:r>
              <a:rPr lang="en-US" dirty="0" smtClean="0"/>
              <a:t>.</a:t>
            </a:r>
          </a:p>
          <a:p>
            <a:pPr>
              <a:lnSpc>
                <a:spcPct val="95000"/>
              </a:lnSpc>
            </a:pPr>
            <a:r>
              <a:rPr lang="en-US" dirty="0" smtClean="0"/>
              <a:t>We conclude, then, that 1 atomic mass unit, or 1 u, is equivalent to an amount of energy, </a:t>
            </a:r>
            <a:r>
              <a:rPr lang="en-US" i="1" dirty="0" err="1" smtClean="0"/>
              <a:t>E</a:t>
            </a:r>
            <a:r>
              <a:rPr lang="en-US" baseline="-25000" dirty="0" err="1" smtClean="0"/>
              <a:t>u</a:t>
            </a:r>
            <a:r>
              <a:rPr lang="en-US" dirty="0" smtClean="0"/>
              <a:t>, where</a:t>
            </a:r>
          </a:p>
          <a:p>
            <a:pPr marL="0" indent="0">
              <a:lnSpc>
                <a:spcPct val="95000"/>
              </a:lnSpc>
              <a:buNone/>
            </a:pPr>
            <a:r>
              <a:rPr lang="en-US" i="1" dirty="0"/>
              <a:t>	</a:t>
            </a:r>
            <a:r>
              <a:rPr lang="en-US" i="1" dirty="0" smtClean="0"/>
              <a:t>		</a:t>
            </a:r>
            <a:r>
              <a:rPr lang="en-US" i="1" dirty="0" err="1" smtClean="0"/>
              <a:t>E</a:t>
            </a:r>
            <a:r>
              <a:rPr lang="en-US" baseline="-25000" dirty="0" err="1" smtClean="0"/>
              <a:t>u</a:t>
            </a:r>
            <a:r>
              <a:rPr lang="en-US" dirty="0" smtClean="0"/>
              <a:t> = 931.5 MeV</a:t>
            </a:r>
          </a:p>
          <a:p>
            <a:pPr>
              <a:lnSpc>
                <a:spcPct val="95000"/>
              </a:lnSpc>
            </a:pPr>
            <a:r>
              <a:rPr lang="en-US" dirty="0" smtClean="0"/>
              <a:t>This conversion between mass and energy will be used later in the study of nuclear reactions.</a:t>
            </a:r>
          </a:p>
          <a:p>
            <a:pPr>
              <a:lnSpc>
                <a:spcPct val="95000"/>
              </a:lnSpc>
            </a:pPr>
            <a:r>
              <a:rPr lang="en-US" dirty="0" smtClean="0"/>
              <a:t>It should be noted that all the energy in the universe is the result of mass being converted to energy.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6890732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4" y="1141413"/>
            <a:ext cx="8553487" cy="5393016"/>
          </a:xfrm>
        </p:spPr>
        <p:txBody>
          <a:bodyPr/>
          <a:lstStyle/>
          <a:p>
            <a:r>
              <a:rPr lang="en-US" dirty="0" smtClean="0"/>
              <a:t>Like charges repel each other, and this repulsive force increases rapidly as the charges are brought closer together. It follows that protons in a tightly packed nucleus exert large forces on one another.</a:t>
            </a:r>
          </a:p>
          <a:p>
            <a:r>
              <a:rPr lang="en-US" dirty="0" smtClean="0"/>
              <a:t>Using Coulomb</a:t>
            </a:r>
            <a:r>
              <a:rPr lang="fr-FR" dirty="0" smtClean="0"/>
              <a:t>'</a:t>
            </a:r>
            <a:r>
              <a:rPr lang="en-US" dirty="0" smtClean="0"/>
              <a:t>s law, it can be shown that the electrostatic force acting on two protons separated by 10</a:t>
            </a:r>
            <a:r>
              <a:rPr lang="en-US" baseline="30000" dirty="0" smtClean="0"/>
              <a:t>−15</a:t>
            </a:r>
            <a:r>
              <a:rPr lang="en-US" dirty="0" smtClean="0"/>
              <a:t> m (a typical nuclear distance) is 230 N.</a:t>
            </a:r>
          </a:p>
          <a:p>
            <a:r>
              <a:rPr lang="en-US" dirty="0" smtClean="0"/>
              <a:t>If this force acted on a proton, it would produce an acceleration of 1.4 x 10</a:t>
            </a:r>
            <a:r>
              <a:rPr lang="en-US" baseline="30000" dirty="0" smtClean="0"/>
              <a:t>29</a:t>
            </a:r>
            <a:r>
              <a:rPr lang="en-US" dirty="0" smtClean="0"/>
              <a:t> m/s</a:t>
            </a:r>
            <a:r>
              <a:rPr lang="en-US" baseline="30000" dirty="0" smtClean="0"/>
              <a:t>2</a:t>
            </a:r>
            <a:r>
              <a:rPr lang="en-US" dirty="0" smtClean="0"/>
              <a:t>. This is about 10</a:t>
            </a:r>
            <a:r>
              <a:rPr lang="en-US" baseline="30000" dirty="0" smtClean="0"/>
              <a:t>28</a:t>
            </a:r>
            <a:r>
              <a:rPr lang="en-US" dirty="0" smtClean="0"/>
              <a:t> times greater than the acceleration due to gravity!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110683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4" y="1141413"/>
            <a:ext cx="8505015" cy="5106987"/>
          </a:xfrm>
        </p:spPr>
        <p:txBody>
          <a:bodyPr/>
          <a:lstStyle/>
          <a:p>
            <a:r>
              <a:rPr lang="en-US" sz="2400" dirty="0" smtClean="0"/>
              <a:t>Thus, if protons in a nucleus experienced only the electrostatic force, the nucleus would fly apart.</a:t>
            </a:r>
          </a:p>
          <a:p>
            <a:r>
              <a:rPr lang="en-US" sz="2400" dirty="0" smtClean="0"/>
              <a:t>Because this does not happen, it follows that large attractive forces also act within the nucleus.</a:t>
            </a:r>
          </a:p>
          <a:p>
            <a:r>
              <a:rPr lang="en-US" sz="2400" dirty="0" smtClean="0"/>
              <a:t>The attractive force that holds a nucleus together is called the strong nuclear force.</a:t>
            </a:r>
          </a:p>
          <a:p>
            <a:r>
              <a:rPr lang="en-US" sz="2400" dirty="0" smtClean="0"/>
              <a:t>The properties of the strong nuclear force are as follows:</a:t>
            </a:r>
          </a:p>
          <a:p>
            <a:pPr lvl="1"/>
            <a:r>
              <a:rPr lang="en-US" sz="2400" dirty="0" smtClean="0"/>
              <a:t>The strong nuclear force acts over a very short range (~10</a:t>
            </a:r>
            <a:r>
              <a:rPr lang="en-US" sz="2400" baseline="30000" dirty="0" smtClean="0"/>
              <a:t>−15</a:t>
            </a:r>
            <a:r>
              <a:rPr lang="en-US" sz="2400" dirty="0" smtClean="0"/>
              <a:t> m).</a:t>
            </a:r>
          </a:p>
          <a:p>
            <a:pPr lvl="1"/>
            <a:r>
              <a:rPr lang="en-US" sz="2400" dirty="0" smtClean="0"/>
              <a:t>The strong nuclear force is always attractive.</a:t>
            </a:r>
          </a:p>
          <a:p>
            <a:pPr lvl="1"/>
            <a:r>
              <a:rPr lang="en-US" sz="2400" dirty="0" smtClean="0"/>
              <a:t>The strong nuclear force does not act on electrons.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4916256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p:txBody>
          <a:bodyPr/>
          <a:lstStyle/>
          <a:p>
            <a:r>
              <a:rPr lang="en-US" dirty="0" smtClean="0"/>
              <a:t>The competition between the repulsive electrostatic forces and the attractive strong nuclear force determines whether a given nucleus is stable.</a:t>
            </a:r>
          </a:p>
          <a:p>
            <a:r>
              <a:rPr lang="en-US" dirty="0" smtClean="0"/>
              <a:t>The following figure shows</a:t>
            </a:r>
            <a:br>
              <a:rPr lang="en-US" dirty="0" smtClean="0"/>
            </a:br>
            <a:r>
              <a:rPr lang="en-US" dirty="0" smtClean="0"/>
              <a:t>the neutron number, </a:t>
            </a:r>
            <a:r>
              <a:rPr lang="en-US" i="1" dirty="0" smtClean="0"/>
              <a:t>N</a:t>
            </a:r>
            <a:r>
              <a:rPr lang="en-US" dirty="0" smtClean="0"/>
              <a:t>, and</a:t>
            </a:r>
            <a:br>
              <a:rPr lang="en-US" dirty="0" smtClean="0"/>
            </a:br>
            <a:r>
              <a:rPr lang="en-US" dirty="0" smtClean="0"/>
              <a:t>the atomic number, </a:t>
            </a:r>
            <a:r>
              <a:rPr lang="en-US" i="1" dirty="0" smtClean="0"/>
              <a:t>Z</a:t>
            </a:r>
            <a:r>
              <a:rPr lang="en-US" dirty="0" smtClean="0"/>
              <a:t>, for </a:t>
            </a:r>
            <a:br>
              <a:rPr lang="en-US" dirty="0" smtClean="0"/>
            </a:br>
            <a:r>
              <a:rPr lang="en-US" dirty="0" smtClean="0"/>
              <a:t>stable nuclei.</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4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419109" y="2688140"/>
            <a:ext cx="2842640" cy="4002785"/>
          </a:xfrm>
          <a:prstGeom prst="rect">
            <a:avLst/>
          </a:prstGeom>
        </p:spPr>
      </p:pic>
    </p:spTree>
    <p:extLst>
      <p:ext uri="{BB962C8B-B14F-4D97-AF65-F5344CB8AC3E}">
        <p14:creationId xmlns:p14="http://schemas.microsoft.com/office/powerpoint/2010/main" val="18939606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The Nucleus</a:t>
            </a:r>
          </a:p>
          <a:p>
            <a:r>
              <a:rPr lang="en-US" dirty="0" smtClean="0"/>
              <a:t>Radioactivity</a:t>
            </a:r>
          </a:p>
          <a:p>
            <a:r>
              <a:rPr lang="en-US" dirty="0" smtClean="0"/>
              <a:t>Applications of Nuclear Physics</a:t>
            </a:r>
          </a:p>
          <a:p>
            <a:r>
              <a:rPr lang="en-US" dirty="0" smtClean="0"/>
              <a:t>Fundamental Forces and Elementary Particles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80461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4" name="Content Placeholder 13"/>
          <p:cNvSpPr>
            <a:spLocks noGrp="1"/>
          </p:cNvSpPr>
          <p:nvPr>
            <p:ph idx="1"/>
          </p:nvPr>
        </p:nvSpPr>
        <p:spPr>
          <a:xfrm>
            <a:off x="365124" y="1141413"/>
            <a:ext cx="8359603" cy="5106987"/>
          </a:xfrm>
        </p:spPr>
        <p:txBody>
          <a:bodyPr/>
          <a:lstStyle/>
          <a:p>
            <a:r>
              <a:rPr lang="en-US" dirty="0" smtClean="0"/>
              <a:t>Small nuclei—those with relatively small atomic numbers—are most stable when they have nearly equal numbers of neutrons (</a:t>
            </a:r>
            <a:r>
              <a:rPr lang="en-US" i="1" dirty="0" smtClean="0"/>
              <a:t>N</a:t>
            </a:r>
            <a:r>
              <a:rPr lang="en-US" dirty="0" smtClean="0"/>
              <a:t>) and protons (</a:t>
            </a:r>
            <a:r>
              <a:rPr lang="en-US" i="1" dirty="0" smtClean="0"/>
              <a:t>Z</a:t>
            </a:r>
            <a:r>
              <a:rPr lang="en-US" dirty="0" smtClean="0"/>
              <a:t>). For example</a:t>
            </a:r>
            <a:r>
              <a:rPr lang="en-US" dirty="0" smtClean="0"/>
              <a:t>, . . and	. . are </a:t>
            </a:r>
            <a:r>
              <a:rPr lang="en-US" dirty="0" smtClean="0"/>
              <a:t>both stable.</a:t>
            </a:r>
          </a:p>
          <a:p>
            <a:r>
              <a:rPr lang="en-US" dirty="0" smtClean="0"/>
              <a:t>The condition </a:t>
            </a:r>
            <a:r>
              <a:rPr lang="en-US" i="1" dirty="0" smtClean="0"/>
              <a:t>N</a:t>
            </a:r>
            <a:r>
              <a:rPr lang="en-US" dirty="0" smtClean="0"/>
              <a:t> = </a:t>
            </a:r>
            <a:r>
              <a:rPr lang="en-US" i="1" dirty="0" smtClean="0"/>
              <a:t>Z</a:t>
            </a:r>
            <a:r>
              <a:rPr lang="en-US" dirty="0" smtClean="0"/>
              <a:t> is indicated by the straight line in the previous figure.</a:t>
            </a:r>
          </a:p>
          <a:p>
            <a:r>
              <a:rPr lang="en-US" dirty="0" smtClean="0"/>
              <a:t>As the atomic number increases, stable nuclei deviate from the line </a:t>
            </a:r>
            <a:r>
              <a:rPr lang="en-US" i="1" dirty="0" smtClean="0"/>
              <a:t>N</a:t>
            </a:r>
            <a:r>
              <a:rPr lang="en-US" dirty="0" smtClean="0"/>
              <a:t> = </a:t>
            </a:r>
            <a:r>
              <a:rPr lang="en-US" i="1" dirty="0" smtClean="0"/>
              <a:t>Z</a:t>
            </a:r>
            <a:r>
              <a:rPr lang="en-US" dirty="0" smtClean="0"/>
              <a:t>. In fact, large stable nuclei tend to contain significantly more neutrons than protons. An example is	, which has 110 neutrons but only 75 protons.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1" name="Picture 30" descr="12_6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601" y="2568180"/>
            <a:ext cx="387898" cy="315950"/>
          </a:xfrm>
          <a:prstGeom prst="rect">
            <a:avLst/>
          </a:prstGeom>
        </p:spPr>
      </p:pic>
      <p:pic>
        <p:nvPicPr>
          <p:cNvPr id="32" name="Picture 31" descr="13_6_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410" y="2536694"/>
            <a:ext cx="387898" cy="315950"/>
          </a:xfrm>
          <a:prstGeom prst="rect">
            <a:avLst/>
          </a:prstGeom>
        </p:spPr>
      </p:pic>
      <p:pic>
        <p:nvPicPr>
          <p:cNvPr id="27" name="Picture 26" descr="Pg916_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693" y="5258209"/>
            <a:ext cx="710969" cy="367759"/>
          </a:xfrm>
          <a:prstGeom prst="rect">
            <a:avLst/>
          </a:prstGeom>
        </p:spPr>
      </p:pic>
    </p:spTree>
    <p:extLst>
      <p:ext uri="{BB962C8B-B14F-4D97-AF65-F5344CB8AC3E}">
        <p14:creationId xmlns:p14="http://schemas.microsoft.com/office/powerpoint/2010/main" val="17371400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4" y="1141413"/>
            <a:ext cx="8311133" cy="5106987"/>
          </a:xfrm>
        </p:spPr>
        <p:txBody>
          <a:bodyPr/>
          <a:lstStyle/>
          <a:p>
            <a:r>
              <a:rPr lang="en-US" dirty="0" smtClean="0"/>
              <a:t>Since all nucleons experience the strong nuclear force, but only protons experience the electrostatic force, the "extra" neutrons effectively "dilute" the nuclear charge density. This reduces the repulsive forces that would otherwise cause the nucleus to disintegrate.</a:t>
            </a:r>
          </a:p>
          <a:p>
            <a:r>
              <a:rPr lang="en-US" dirty="0" smtClean="0"/>
              <a:t>As the number of protons in a nucleus increases, however, a point is reached at which the strong nuclear force is no longer able to compensate for the repulsive force between protons.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883463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p:txBody>
          <a:bodyPr/>
          <a:lstStyle/>
          <a:p>
            <a:r>
              <a:rPr lang="en-US" dirty="0" smtClean="0"/>
              <a:t>In fact, the largest number of protons in a stable nucleus is </a:t>
            </a:r>
            <a:r>
              <a:rPr lang="en-US" i="1" dirty="0" smtClean="0"/>
              <a:t>Z</a:t>
            </a:r>
            <a:r>
              <a:rPr lang="en-US" dirty="0" smtClean="0"/>
              <a:t> = 83, corresponding to the element bismuth. Nuclei with more than 83 protons are simply not stable.</a:t>
            </a:r>
          </a:p>
          <a:p>
            <a:r>
              <a:rPr lang="en-US" dirty="0" smtClean="0"/>
              <a:t>Large, unstable nuclei can decay in a number of ways. </a:t>
            </a:r>
          </a:p>
          <a:p>
            <a:r>
              <a:rPr lang="en-US" dirty="0" smtClean="0"/>
              <a:t>When an unstable nucleus decays, it emits particles of high-energy photons. The particles and photons emitted when a nucleus decays are known as radioactivity.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236977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2" name="Content Placeholder 11"/>
          <p:cNvSpPr>
            <a:spLocks noGrp="1"/>
          </p:cNvSpPr>
          <p:nvPr>
            <p:ph idx="1"/>
          </p:nvPr>
        </p:nvSpPr>
        <p:spPr>
          <a:xfrm>
            <a:off x="365123" y="1141413"/>
            <a:ext cx="8671301" cy="5451186"/>
          </a:xfrm>
        </p:spPr>
        <p:txBody>
          <a:bodyPr/>
          <a:lstStyle/>
          <a:p>
            <a:r>
              <a:rPr lang="en-US" dirty="0" smtClean="0"/>
              <a:t>Four types of radioactivity decay are most common. Three involve the emission of particles, and one involves the emission of an energetic photon.</a:t>
            </a:r>
          </a:p>
          <a:p>
            <a:pPr lvl="1"/>
            <a:r>
              <a:rPr lang="en-US" dirty="0" smtClean="0"/>
              <a:t>Alpha particles (denoted by the Greek letter </a:t>
            </a:r>
            <a:r>
              <a:rPr lang="el-GR" i="1" dirty="0" smtClean="0">
                <a:sym typeface="Mathematica1"/>
              </a:rPr>
              <a:t>α</a:t>
            </a:r>
            <a:r>
              <a:rPr lang="en-US" dirty="0" smtClean="0"/>
              <a:t>) consist of two protons and two neutrons. They are actually the nuclei of helium atoms,. 	 . When a nucleus decays by giving off alpha particles, we say that it emits </a:t>
            </a:r>
            <a:r>
              <a:rPr lang="el-GR" i="1" dirty="0">
                <a:sym typeface="Mathematica1"/>
              </a:rPr>
              <a:t>α</a:t>
            </a:r>
            <a:r>
              <a:rPr lang="en-US" i="1" dirty="0" smtClean="0"/>
              <a:t> </a:t>
            </a:r>
            <a:r>
              <a:rPr lang="en-US" dirty="0" smtClean="0"/>
              <a:t>rays.</a:t>
            </a:r>
          </a:p>
          <a:p>
            <a:pPr lvl="1"/>
            <a:r>
              <a:rPr lang="en-US" dirty="0" smtClean="0"/>
              <a:t>Beta particles (denoted by the Greek letter </a:t>
            </a:r>
            <a:r>
              <a:rPr lang="el-GR" i="1" dirty="0" smtClean="0">
                <a:sym typeface="Mathematica1"/>
              </a:rPr>
              <a:t>β</a:t>
            </a:r>
            <a:r>
              <a:rPr lang="en-US" dirty="0" smtClean="0"/>
              <a:t>) are electrons that have been given off during radioactive decay. When a nucleus gives off an electron, we say that it emits a </a:t>
            </a:r>
            <a:r>
              <a:rPr lang="el-GR" i="1" dirty="0">
                <a:sym typeface="Mathematica1"/>
              </a:rPr>
              <a:t>β</a:t>
            </a:r>
            <a:r>
              <a:rPr lang="el-GR" baseline="30000" dirty="0" smtClean="0">
                <a:sym typeface="Mathematica1"/>
              </a:rPr>
              <a:t>−</a:t>
            </a:r>
            <a:r>
              <a:rPr lang="en-US" baseline="30000" dirty="0" smtClean="0">
                <a:sym typeface="Mathematica1"/>
              </a:rPr>
              <a:t> </a:t>
            </a:r>
            <a:r>
              <a:rPr lang="en-US" dirty="0" smtClean="0"/>
              <a:t>ray.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22" name="Picture 21" descr="Pg91_00 E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176" y="3503177"/>
            <a:ext cx="470365" cy="323066"/>
          </a:xfrm>
          <a:prstGeom prst="rect">
            <a:avLst/>
          </a:prstGeom>
        </p:spPr>
      </p:pic>
    </p:spTree>
    <p:extLst>
      <p:ext uri="{BB962C8B-B14F-4D97-AF65-F5344CB8AC3E}">
        <p14:creationId xmlns:p14="http://schemas.microsoft.com/office/powerpoint/2010/main" val="3410746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p:txBody>
          <a:bodyPr/>
          <a:lstStyle/>
          <a:p>
            <a:pPr lvl="1"/>
            <a:r>
              <a:rPr lang="en-US" dirty="0" smtClean="0"/>
              <a:t>A positron, short for "positive electron," is the antiparticle to an electron. Positrons have the same mass as an electron, but the opposite charge (+</a:t>
            </a:r>
            <a:r>
              <a:rPr lang="en-US" i="1" dirty="0" smtClean="0"/>
              <a:t>e</a:t>
            </a:r>
            <a:r>
              <a:rPr lang="en-US" dirty="0" smtClean="0"/>
              <a:t>). If a nucleus gives off positrons when it decays, we say that it emits </a:t>
            </a:r>
            <a:r>
              <a:rPr lang="en-US" i="1" dirty="0" smtClean="0">
                <a:sym typeface="Mathematica1"/>
              </a:rPr>
              <a:t>β</a:t>
            </a:r>
            <a:r>
              <a:rPr lang="en-US" baseline="30000" dirty="0" smtClean="0">
                <a:sym typeface="Mathematica1"/>
              </a:rPr>
              <a:t>+</a:t>
            </a:r>
            <a:r>
              <a:rPr lang="en-US" dirty="0" smtClean="0"/>
              <a:t> rays. In a nuclear equation, we write a positron as </a:t>
            </a:r>
            <a:r>
              <a:rPr lang="en-US" i="1" dirty="0" smtClean="0"/>
              <a:t>e</a:t>
            </a:r>
            <a:r>
              <a:rPr lang="en-US" baseline="30000" dirty="0" smtClean="0"/>
              <a:t>+</a:t>
            </a:r>
            <a:r>
              <a:rPr lang="en-US" dirty="0" smtClean="0"/>
              <a:t>.</a:t>
            </a:r>
          </a:p>
          <a:p>
            <a:pPr lvl="1"/>
            <a:r>
              <a:rPr lang="en-US" dirty="0" smtClean="0"/>
              <a:t>A nucleus in an excited state can drop to a lower-energy state and emit a high-energy photon known as a gamma ray. We denote gamma rays with the Greek letter </a:t>
            </a:r>
            <a:r>
              <a:rPr lang="en-US" i="1" dirty="0" err="1" smtClean="0">
                <a:sym typeface="Mathematica1"/>
              </a:rPr>
              <a:t>γ</a:t>
            </a:r>
            <a:r>
              <a:rPr lang="en-US" dirty="0" smtClean="0">
                <a:sym typeface="Mathematica1"/>
              </a:rPr>
              <a:t>.</a:t>
            </a:r>
            <a:endParaRPr lang="en-US" dirty="0" smtClean="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4646551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1141413"/>
            <a:ext cx="8117250" cy="5106987"/>
          </a:xfrm>
        </p:spPr>
        <p:txBody>
          <a:bodyPr/>
          <a:lstStyle/>
          <a:p>
            <a:r>
              <a:rPr lang="en-US" sz="2400" dirty="0" smtClean="0"/>
              <a:t>Radioactivity was discovered by the French physicist Antoine Henri Becquerel (1852–1908). He observed that uranium was able to expose photographic film, even when the film was covered. This was proof of the penetrating ability of radioactivity.</a:t>
            </a:r>
          </a:p>
          <a:p>
            <a:r>
              <a:rPr lang="en-US" sz="2400" dirty="0" smtClean="0"/>
              <a:t>Typical penetrating abilities for three types of rays are as follows:</a:t>
            </a:r>
          </a:p>
          <a:p>
            <a:pPr lvl="1"/>
            <a:r>
              <a:rPr lang="en-US" sz="2400" dirty="0" smtClean="0"/>
              <a:t>Alpha (</a:t>
            </a:r>
            <a:r>
              <a:rPr lang="el-GR" sz="2400" i="1" dirty="0" smtClean="0">
                <a:sym typeface="Mathematica1"/>
              </a:rPr>
              <a:t>α</a:t>
            </a:r>
            <a:r>
              <a:rPr lang="en-US" sz="2400" dirty="0" smtClean="0"/>
              <a:t>) rays can barely penetrate a sheet of paper and are stopped by a sheet of aluminum.</a:t>
            </a:r>
          </a:p>
          <a:p>
            <a:pPr lvl="1"/>
            <a:r>
              <a:rPr lang="en-US" sz="2400" dirty="0" smtClean="0"/>
              <a:t>Beta rays (both </a:t>
            </a:r>
            <a:r>
              <a:rPr lang="el-GR" sz="2400" i="1" dirty="0" smtClean="0">
                <a:sym typeface="Mathematica1"/>
              </a:rPr>
              <a:t>β</a:t>
            </a:r>
            <a:r>
              <a:rPr lang="el-GR" sz="2400" baseline="30000" dirty="0" smtClean="0">
                <a:sym typeface="Mathematica1"/>
              </a:rPr>
              <a:t>−</a:t>
            </a:r>
            <a:r>
              <a:rPr lang="en-US" sz="2400" dirty="0">
                <a:sym typeface="Mathematica1"/>
              </a:rPr>
              <a:t> </a:t>
            </a:r>
            <a:r>
              <a:rPr lang="en-US" sz="2400" dirty="0" smtClean="0"/>
              <a:t>and </a:t>
            </a:r>
            <a:r>
              <a:rPr lang="el-GR" sz="2400" i="1" dirty="0" smtClean="0"/>
              <a:t>β</a:t>
            </a:r>
            <a:r>
              <a:rPr lang="en-US" sz="2400" baseline="30000" dirty="0" smtClean="0">
                <a:sym typeface="Mathematica1"/>
              </a:rPr>
              <a:t>+</a:t>
            </a:r>
            <a:r>
              <a:rPr lang="en-US" sz="2400" dirty="0" smtClean="0"/>
              <a:t>) can penetrate a few millimeters of aluminum.</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234580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p:txBody>
          <a:bodyPr/>
          <a:lstStyle/>
          <a:p>
            <a:pPr lvl="1"/>
            <a:r>
              <a:rPr lang="en-US" dirty="0" smtClean="0"/>
              <a:t>Gamma (</a:t>
            </a:r>
            <a:r>
              <a:rPr lang="el-GR" i="1" dirty="0" smtClean="0">
                <a:sym typeface="Mathematica1"/>
              </a:rPr>
              <a:t>γ</a:t>
            </a:r>
            <a:r>
              <a:rPr lang="en-US" dirty="0" smtClean="0">
                <a:sym typeface="Mathematica1"/>
              </a:rPr>
              <a:t>) rays </a:t>
            </a:r>
            <a:r>
              <a:rPr lang="en-US" dirty="0" smtClean="0"/>
              <a:t>pass right through a thin aluminum sheet and can even penetrate several centimeters of lead.</a:t>
            </a:r>
          </a:p>
          <a:p>
            <a:r>
              <a:rPr lang="en-US" dirty="0" smtClean="0"/>
              <a:t>When a large nucleus (larger than iron) undergoes radioactive decay, the mass of the system decreases. The figure on the next slide shows that the mass of a large nucleus before decay is greater than the mass of the resulting nucleus plus the mass of the particles it emits.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7351718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6_06_Figure.jpg"/>
          <p:cNvPicPr>
            <a:picLocks noChangeAspect="1"/>
          </p:cNvPicPr>
          <p:nvPr/>
        </p:nvPicPr>
        <p:blipFill rotWithShape="1">
          <a:blip r:embed="rId3">
            <a:extLst>
              <a:ext uri="{28A0092B-C50C-407E-A947-70E740481C1C}">
                <a14:useLocalDpi xmlns:a14="http://schemas.microsoft.com/office/drawing/2010/main" val="0"/>
              </a:ext>
            </a:extLst>
          </a:blip>
          <a:srcRect b="4314"/>
          <a:stretch/>
        </p:blipFill>
        <p:spPr>
          <a:xfrm>
            <a:off x="2365047" y="567534"/>
            <a:ext cx="4413906" cy="2116236"/>
          </a:xfrm>
          <a:prstGeom prst="rect">
            <a:avLst/>
          </a:prstGeom>
        </p:spPr>
      </p:pic>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2714601"/>
            <a:ext cx="8229600" cy="3533800"/>
          </a:xfrm>
        </p:spPr>
        <p:txBody>
          <a:bodyPr/>
          <a:lstStyle/>
          <a:p>
            <a:r>
              <a:rPr lang="en-US" sz="2400" dirty="0" smtClean="0"/>
              <a:t>A similar change in mass occurs with small nuclei. For example, the mass of a helium nucleus is less than the mass of 2 protons and 2 neutrons that are separated from one another, as is indicated in the figure below.</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4" name="Picture 13" descr="26_07_Figure.jpg"/>
          <p:cNvPicPr>
            <a:picLocks noChangeAspect="1"/>
          </p:cNvPicPr>
          <p:nvPr/>
        </p:nvPicPr>
        <p:blipFill rotWithShape="1">
          <a:blip r:embed="rId4">
            <a:extLst>
              <a:ext uri="{28A0092B-C50C-407E-A947-70E740481C1C}">
                <a14:useLocalDpi xmlns:a14="http://schemas.microsoft.com/office/drawing/2010/main" val="0"/>
              </a:ext>
            </a:extLst>
          </a:blip>
          <a:srcRect b="4504"/>
          <a:stretch/>
        </p:blipFill>
        <p:spPr>
          <a:xfrm>
            <a:off x="2360475" y="4386526"/>
            <a:ext cx="4413906" cy="1956696"/>
          </a:xfrm>
          <a:prstGeom prst="rect">
            <a:avLst/>
          </a:prstGeom>
        </p:spPr>
      </p:pic>
    </p:spTree>
    <p:extLst>
      <p:ext uri="{BB962C8B-B14F-4D97-AF65-F5344CB8AC3E}">
        <p14:creationId xmlns:p14="http://schemas.microsoft.com/office/powerpoint/2010/main" val="42748063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p:txBody>
          <a:bodyPr/>
          <a:lstStyle/>
          <a:p>
            <a:r>
              <a:rPr lang="en-US" sz="2400" dirty="0" smtClean="0"/>
              <a:t>This means that energy will be released if 2 protons and 2 neutrons are put together to form a helium nucleus.</a:t>
            </a:r>
          </a:p>
          <a:p>
            <a:r>
              <a:rPr lang="en-US" sz="2400" dirty="0" smtClean="0"/>
              <a:t>In general, the difference in energy between a complete nucleus and its separated individual parts is referred to as the nuclear binding energy.</a:t>
            </a:r>
          </a:p>
          <a:p>
            <a:r>
              <a:rPr lang="en-US" sz="2400" dirty="0" smtClean="0"/>
              <a:t>Nuclear binding energy is released when small nuclei are fused together to form a larger nucleus, in a process called fusion, and also when large nuclei decay into smaller nuclei, in a process called fission. The energy released in fusion or fission corresponds to a decrease in mass, according to </a:t>
            </a:r>
            <a:r>
              <a:rPr lang="en-US" sz="2400" i="1" dirty="0" smtClean="0"/>
              <a:t>E</a:t>
            </a:r>
            <a:r>
              <a:rPr lang="en-US" sz="2400" dirty="0" smtClean="0"/>
              <a:t> = </a:t>
            </a:r>
            <a:r>
              <a:rPr lang="el-GR" sz="2400" dirty="0" smtClean="0"/>
              <a:t>|Δ</a:t>
            </a:r>
            <a:r>
              <a:rPr lang="en-US" sz="2400" i="1" dirty="0" smtClean="0"/>
              <a:t>m</a:t>
            </a:r>
            <a:r>
              <a:rPr lang="el-GR" sz="2400" dirty="0" smtClean="0"/>
              <a:t>|</a:t>
            </a:r>
            <a:r>
              <a:rPr lang="en-US" sz="2400" i="1" dirty="0" smtClean="0"/>
              <a:t>c</a:t>
            </a:r>
            <a:r>
              <a:rPr lang="en-US" sz="2400" baseline="30000" dirty="0" smtClean="0"/>
              <a:t>2</a:t>
            </a:r>
            <a:r>
              <a:rPr lang="en-US" sz="2400" dirty="0" smtClean="0"/>
              <a:t>.</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245527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1141413"/>
            <a:ext cx="8514710" cy="5106987"/>
          </a:xfrm>
        </p:spPr>
        <p:txBody>
          <a:bodyPr/>
          <a:lstStyle/>
          <a:p>
            <a:r>
              <a:rPr lang="en-US" sz="2400" dirty="0" smtClean="0"/>
              <a:t>When a nucleus decays by giving off an </a:t>
            </a:r>
            <a:r>
              <a:rPr lang="el-GR" sz="2400" dirty="0" smtClean="0"/>
              <a:t>α</a:t>
            </a:r>
            <a:r>
              <a:rPr lang="en-US" sz="2400" dirty="0" smtClean="0">
                <a:sym typeface="Mathematica1"/>
              </a:rPr>
              <a:t> particle, it loses two protons and two neutrons. As a result, its atomic number, </a:t>
            </a:r>
            <a:r>
              <a:rPr lang="en-US" sz="2400" i="1" dirty="0" smtClean="0">
                <a:sym typeface="Mathematica1"/>
              </a:rPr>
              <a:t>Z</a:t>
            </a:r>
            <a:r>
              <a:rPr lang="en-US" sz="2400" dirty="0" smtClean="0">
                <a:sym typeface="Mathematica1"/>
              </a:rPr>
              <a:t>, decreases by 2, and its mass number, </a:t>
            </a:r>
            <a:r>
              <a:rPr lang="en-US" sz="2400" i="1" dirty="0" smtClean="0">
                <a:sym typeface="Mathematica1"/>
              </a:rPr>
              <a:t>A</a:t>
            </a:r>
            <a:r>
              <a:rPr lang="en-US" sz="2400" dirty="0" smtClean="0">
                <a:sym typeface="Mathematica1"/>
              </a:rPr>
              <a:t>, decreases by 4. Symbolically, this process can be written as follows:</a:t>
            </a:r>
          </a:p>
          <a:p>
            <a:endParaRPr lang="en-US" sz="2400" dirty="0">
              <a:sym typeface="Mathematica1"/>
            </a:endParaRPr>
          </a:p>
          <a:p>
            <a:endParaRPr lang="en-US" sz="2400" dirty="0" smtClean="0">
              <a:sym typeface="Mathematica1"/>
            </a:endParaRPr>
          </a:p>
          <a:p>
            <a:r>
              <a:rPr lang="en-US" sz="2400" dirty="0" smtClean="0">
                <a:sym typeface="Mathematica1"/>
              </a:rPr>
              <a:t>In this decay, X is referred to as the </a:t>
            </a:r>
            <a:r>
              <a:rPr lang="en-US" sz="2400" i="1" dirty="0" smtClean="0">
                <a:sym typeface="Mathematica1"/>
              </a:rPr>
              <a:t>parent nucleus</a:t>
            </a:r>
            <a:r>
              <a:rPr lang="en-US" sz="2400" dirty="0" smtClean="0">
                <a:sym typeface="Mathematica1"/>
              </a:rPr>
              <a:t>, and Y is the </a:t>
            </a:r>
            <a:r>
              <a:rPr lang="en-US" sz="2400" i="1" dirty="0" smtClean="0">
                <a:sym typeface="Mathematica1"/>
              </a:rPr>
              <a:t>daughter nucleus</a:t>
            </a:r>
            <a:r>
              <a:rPr lang="en-US" sz="2400" dirty="0" smtClean="0">
                <a:sym typeface="Mathematica1"/>
              </a:rPr>
              <a:t>.</a:t>
            </a:r>
          </a:p>
          <a:p>
            <a:r>
              <a:rPr lang="en-US" sz="2400" dirty="0" smtClean="0">
                <a:sym typeface="Mathematica1"/>
              </a:rPr>
              <a:t>The sum of the atomic numbers on the right side of the reaction is equal to the atomic number on the left side. The same is true for the mass numbers.</a:t>
            </a:r>
            <a:endParaRPr lang="en-US" sz="2400" dirty="0" smtClean="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Pg920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554" y="3282196"/>
            <a:ext cx="4348215" cy="372258"/>
          </a:xfrm>
          <a:prstGeom prst="rect">
            <a:avLst/>
          </a:prstGeom>
        </p:spPr>
      </p:pic>
    </p:spTree>
    <p:extLst>
      <p:ext uri="{BB962C8B-B14F-4D97-AF65-F5344CB8AC3E}">
        <p14:creationId xmlns:p14="http://schemas.microsoft.com/office/powerpoint/2010/main" val="39851045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4" y="1141413"/>
            <a:ext cx="8495322" cy="5106987"/>
          </a:xfrm>
        </p:spPr>
        <p:txBody>
          <a:bodyPr/>
          <a:lstStyle/>
          <a:p>
            <a:r>
              <a:rPr lang="en-US" dirty="0" smtClean="0"/>
              <a:t>As you will recall, the nucleus is the region of space at the center of the atom that contains all the atom</a:t>
            </a:r>
            <a:r>
              <a:rPr lang="fr-FR" dirty="0" smtClean="0"/>
              <a:t>'</a:t>
            </a:r>
            <a:r>
              <a:rPr lang="en-US" dirty="0" smtClean="0"/>
              <a:t>s positive charge and almost all its mass.</a:t>
            </a:r>
          </a:p>
          <a:p>
            <a:r>
              <a:rPr lang="en-US" dirty="0" smtClean="0"/>
              <a:t>The simplest nucleus is that of the hydrogen atom. The nucleus consists of a single proton, with an electric charge +</a:t>
            </a:r>
            <a:r>
              <a:rPr lang="en-US" i="1" dirty="0" smtClean="0"/>
              <a:t>e</a:t>
            </a:r>
            <a:r>
              <a:rPr lang="en-US" dirty="0" smtClean="0"/>
              <a:t>. All other nuclei contain neutrons in addition to protons.</a:t>
            </a:r>
          </a:p>
          <a:p>
            <a:r>
              <a:rPr lang="en-US" dirty="0" smtClean="0"/>
              <a:t>The neutron is an electrically neutral particle (its electric charge is zero) with a mass just slightly greater than that of the proton.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7582343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1141413"/>
            <a:ext cx="8476126" cy="5106987"/>
          </a:xfrm>
        </p:spPr>
        <p:txBody>
          <a:bodyPr/>
          <a:lstStyle/>
          <a:p>
            <a:r>
              <a:rPr lang="en-US" sz="2400" dirty="0" smtClean="0"/>
              <a:t>The following example illustrates how the energy released when a nucleus undergoes alpha decay is determined.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Pg920_UnFigure1.jpg"/>
          <p:cNvPicPr>
            <a:picLocks noChangeAspect="1"/>
          </p:cNvPicPr>
          <p:nvPr/>
        </p:nvPicPr>
        <p:blipFill rotWithShape="1">
          <a:blip r:embed="rId3">
            <a:extLst>
              <a:ext uri="{28A0092B-C50C-407E-A947-70E740481C1C}">
                <a14:useLocalDpi xmlns:a14="http://schemas.microsoft.com/office/drawing/2010/main" val="0"/>
              </a:ext>
            </a:extLst>
          </a:blip>
          <a:srcRect b="4008"/>
          <a:stretch/>
        </p:blipFill>
        <p:spPr>
          <a:xfrm>
            <a:off x="657676" y="2232706"/>
            <a:ext cx="7819505" cy="4048298"/>
          </a:xfrm>
          <a:prstGeom prst="rect">
            <a:avLst/>
          </a:prstGeom>
        </p:spPr>
      </p:pic>
    </p:spTree>
    <p:extLst>
      <p:ext uri="{BB962C8B-B14F-4D97-AF65-F5344CB8AC3E}">
        <p14:creationId xmlns:p14="http://schemas.microsoft.com/office/powerpoint/2010/main" val="42694135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2" name="Picture 1" descr="26_Pg920_UnFigure2.jpg"/>
          <p:cNvPicPr>
            <a:picLocks noChangeAspect="1"/>
          </p:cNvPicPr>
          <p:nvPr/>
        </p:nvPicPr>
        <p:blipFill rotWithShape="1">
          <a:blip r:embed="rId3">
            <a:extLst>
              <a:ext uri="{28A0092B-C50C-407E-A947-70E740481C1C}">
                <a14:useLocalDpi xmlns:a14="http://schemas.microsoft.com/office/drawing/2010/main" val="0"/>
              </a:ext>
            </a:extLst>
          </a:blip>
          <a:srcRect b="2950"/>
          <a:stretch/>
        </p:blipFill>
        <p:spPr>
          <a:xfrm>
            <a:off x="657676" y="830253"/>
            <a:ext cx="7819505" cy="5561215"/>
          </a:xfrm>
          <a:prstGeom prst="rect">
            <a:avLst/>
          </a:prstGeom>
        </p:spPr>
      </p:pic>
    </p:spTree>
    <p:extLst>
      <p:ext uri="{BB962C8B-B14F-4D97-AF65-F5344CB8AC3E}">
        <p14:creationId xmlns:p14="http://schemas.microsoft.com/office/powerpoint/2010/main" val="682524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4" y="1141413"/>
            <a:ext cx="8190608" cy="5106987"/>
          </a:xfrm>
        </p:spPr>
        <p:txBody>
          <a:bodyPr/>
          <a:lstStyle/>
          <a:p>
            <a:r>
              <a:rPr lang="en-US" dirty="0" smtClean="0"/>
              <a:t>The basic process that occurs in beta decay is the conversion of a neutron to a proton, an electron (</a:t>
            </a:r>
            <a:r>
              <a:rPr lang="en-US" i="1" dirty="0" smtClean="0"/>
              <a:t>e</a:t>
            </a:r>
            <a:r>
              <a:rPr lang="en-US" baseline="30000" dirty="0" smtClean="0"/>
              <a:t>−</a:t>
            </a:r>
            <a:r>
              <a:rPr lang="en-US" dirty="0" smtClean="0"/>
              <a:t>), and an antineutrino.</a:t>
            </a:r>
          </a:p>
          <a:p>
            <a:pPr marL="0" indent="0">
              <a:buNone/>
            </a:pPr>
            <a:r>
              <a:rPr lang="en-US" dirty="0"/>
              <a:t>	</a:t>
            </a:r>
            <a:r>
              <a:rPr lang="en-US" dirty="0" smtClean="0"/>
              <a:t>neutron	 proton + electron + antineutrino</a:t>
            </a:r>
          </a:p>
          <a:p>
            <a:r>
              <a:rPr lang="en-US" dirty="0" smtClean="0"/>
              <a:t>Neutrinos have very little mass (about a hundred-thousandth of the mass of an electron) and little interaction with matter. Only 1 in every 200 million neutrinos that pass through the Earth interacts with it in any way.</a:t>
            </a:r>
          </a:p>
        </p:txBody>
      </p:sp>
      <p:sp>
        <p:nvSpPr>
          <p:cNvPr id="9" name="Footer Placeholder 8"/>
          <p:cNvSpPr>
            <a:spLocks noGrp="1"/>
          </p:cNvSpPr>
          <p:nvPr>
            <p:ph type="ftr" sz="quarter" idx="10"/>
          </p:nvPr>
        </p:nvSpPr>
        <p:spPr/>
        <p:txBody>
          <a:bodyPr/>
          <a:lstStyle/>
          <a:p>
            <a:r>
              <a:rPr lang="en-GB" smtClean="0"/>
              <a:t>© 2014 Pearson Education, Inc.</a:t>
            </a:r>
            <a:endParaRPr lang="en-GB"/>
          </a:p>
        </p:txBody>
      </p:sp>
      <p:cxnSp>
        <p:nvCxnSpPr>
          <p:cNvPr id="3" name="Straight Arrow Connector 2"/>
          <p:cNvCxnSpPr/>
          <p:nvPr/>
        </p:nvCxnSpPr>
        <p:spPr bwMode="auto">
          <a:xfrm>
            <a:off x="2695965" y="2835876"/>
            <a:ext cx="52546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410870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1141413"/>
            <a:ext cx="8397362" cy="5106987"/>
          </a:xfrm>
        </p:spPr>
        <p:txBody>
          <a:bodyPr/>
          <a:lstStyle/>
          <a:p>
            <a:r>
              <a:rPr lang="en-US" dirty="0" smtClean="0"/>
              <a:t>The force responsible for beta decay is known as the weak nuclear force. This force is short range and is important only within the nucleus of an atom. </a:t>
            </a:r>
          </a:p>
          <a:p>
            <a:r>
              <a:rPr lang="en-US" dirty="0" smtClean="0"/>
              <a:t>When a nucleus decays by giving off an electron, its mass number is unchanged (since protons and neutrons count equally in determining </a:t>
            </a:r>
            <a:r>
              <a:rPr lang="en-US" i="1" dirty="0" smtClean="0"/>
              <a:t>A</a:t>
            </a:r>
            <a:r>
              <a:rPr lang="en-US" dirty="0" smtClean="0"/>
              <a:t>), but its atomic number increases by 1. The process can be represented symbolically as follows: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t="12053" r="13156"/>
          <a:stretch>
            <a:fillRect/>
          </a:stretch>
        </p:blipFill>
        <p:spPr bwMode="auto">
          <a:xfrm>
            <a:off x="2381073" y="5205263"/>
            <a:ext cx="34702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Pg922_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983" y="5299944"/>
            <a:ext cx="5787474" cy="433020"/>
          </a:xfrm>
          <a:prstGeom prst="rect">
            <a:avLst/>
          </a:prstGeom>
        </p:spPr>
      </p:pic>
    </p:spTree>
    <p:extLst>
      <p:ext uri="{BB962C8B-B14F-4D97-AF65-F5344CB8AC3E}">
        <p14:creationId xmlns:p14="http://schemas.microsoft.com/office/powerpoint/2010/main" val="41983780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p:txBody>
          <a:bodyPr/>
          <a:lstStyle/>
          <a:p>
            <a:r>
              <a:rPr lang="en-US" sz="2400" dirty="0" smtClean="0"/>
              <a:t>In some cases a nucleus gives off a positron (</a:t>
            </a:r>
            <a:r>
              <a:rPr lang="en-US" sz="2400" i="1" dirty="0" smtClean="0"/>
              <a:t>e</a:t>
            </a:r>
            <a:r>
              <a:rPr lang="en-US" sz="2400" baseline="30000" dirty="0" smtClean="0"/>
              <a:t>+</a:t>
            </a:r>
            <a:r>
              <a:rPr lang="en-US" sz="2400" dirty="0" smtClean="0"/>
              <a:t>) rather than an electron. </a:t>
            </a:r>
          </a:p>
          <a:p>
            <a:r>
              <a:rPr lang="en-US" sz="2400" dirty="0" smtClean="0"/>
              <a:t>In the following example, the energy released when carbon-14 undergoes beta decay is determined.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Pg922_UnFigure1.jpg"/>
          <p:cNvPicPr>
            <a:picLocks noChangeAspect="1"/>
          </p:cNvPicPr>
          <p:nvPr/>
        </p:nvPicPr>
        <p:blipFill rotWithShape="1">
          <a:blip r:embed="rId3">
            <a:extLst>
              <a:ext uri="{28A0092B-C50C-407E-A947-70E740481C1C}">
                <a14:useLocalDpi xmlns:a14="http://schemas.microsoft.com/office/drawing/2010/main" val="0"/>
              </a:ext>
            </a:extLst>
          </a:blip>
          <a:srcRect b="3900"/>
          <a:stretch/>
        </p:blipFill>
        <p:spPr>
          <a:xfrm>
            <a:off x="1013108" y="2767967"/>
            <a:ext cx="7108641" cy="3786069"/>
          </a:xfrm>
          <a:prstGeom prst="rect">
            <a:avLst/>
          </a:prstGeom>
        </p:spPr>
      </p:pic>
    </p:spTree>
    <p:extLst>
      <p:ext uri="{BB962C8B-B14F-4D97-AF65-F5344CB8AC3E}">
        <p14:creationId xmlns:p14="http://schemas.microsoft.com/office/powerpoint/2010/main" val="7766056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6_Pg922_UnFigure2.jpg"/>
          <p:cNvPicPr>
            <a:picLocks noChangeAspect="1"/>
          </p:cNvPicPr>
          <p:nvPr/>
        </p:nvPicPr>
        <p:blipFill rotWithShape="1">
          <a:blip r:embed="rId3">
            <a:extLst>
              <a:ext uri="{28A0092B-C50C-407E-A947-70E740481C1C}">
                <a14:useLocalDpi xmlns:a14="http://schemas.microsoft.com/office/drawing/2010/main" val="0"/>
              </a:ext>
            </a:extLst>
          </a:blip>
          <a:srcRect b="3039"/>
          <a:stretch/>
        </p:blipFill>
        <p:spPr>
          <a:xfrm>
            <a:off x="662248" y="698238"/>
            <a:ext cx="7819505" cy="5824728"/>
          </a:xfrm>
          <a:prstGeom prst="rect">
            <a:avLst/>
          </a:prstGeom>
        </p:spPr>
      </p:pic>
      <p:sp>
        <p:nvSpPr>
          <p:cNvPr id="1029" name="Rectangle 5"/>
          <p:cNvSpPr>
            <a:spLocks noGrp="1" noChangeArrowheads="1"/>
          </p:cNvSpPr>
          <p:nvPr>
            <p:ph type="title"/>
          </p:nvPr>
        </p:nvSpPr>
        <p:spPr/>
        <p:txBody>
          <a:bodyPr/>
          <a:lstStyle/>
          <a:p>
            <a:r>
              <a:rPr lang="en-US" smtClean="0"/>
              <a:t>Radioactivity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466436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1141413"/>
            <a:ext cx="8446590" cy="5493853"/>
          </a:xfrm>
        </p:spPr>
        <p:txBody>
          <a:bodyPr/>
          <a:lstStyle/>
          <a:p>
            <a:r>
              <a:rPr lang="en-US" dirty="0" smtClean="0"/>
              <a:t>An atom in an excited state can emit a photon when one of its electrons drops to a lower energy level. Similarly, a nucleus in an excited state can emit a photon as it decays to state of lower energy.</a:t>
            </a:r>
          </a:p>
          <a:p>
            <a:r>
              <a:rPr lang="en-US" dirty="0" smtClean="0"/>
              <a:t>High-energy photons emitted by nuclei are known as </a:t>
            </a:r>
            <a:r>
              <a:rPr lang="en-US" i="1" dirty="0" smtClean="0"/>
              <a:t>gamma </a:t>
            </a:r>
            <a:r>
              <a:rPr lang="en-US" dirty="0" smtClean="0"/>
              <a:t>(</a:t>
            </a:r>
            <a:r>
              <a:rPr lang="el-GR" i="1" dirty="0" smtClean="0">
                <a:sym typeface="Mathematica1"/>
              </a:rPr>
              <a:t>γ</a:t>
            </a:r>
            <a:r>
              <a:rPr lang="en-US" dirty="0" smtClean="0">
                <a:sym typeface="Mathematica1"/>
              </a:rPr>
              <a:t>) rays.</a:t>
            </a:r>
            <a:r>
              <a:rPr lang="en-US" dirty="0" smtClean="0"/>
              <a:t> Consider the following decay process:</a:t>
            </a:r>
          </a:p>
          <a:p>
            <a:endParaRPr lang="en-US" dirty="0"/>
          </a:p>
          <a:p>
            <a:r>
              <a:rPr lang="en-US" dirty="0" smtClean="0"/>
              <a:t>The asterisk on the nitrogen symbol indicates that the nitrogen nucleus has been left in an excited state as a result of beta decay.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Pg923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267" y="4737626"/>
            <a:ext cx="3593566" cy="374868"/>
          </a:xfrm>
          <a:prstGeom prst="rect">
            <a:avLst/>
          </a:prstGeom>
        </p:spPr>
      </p:pic>
    </p:spTree>
    <p:extLst>
      <p:ext uri="{BB962C8B-B14F-4D97-AF65-F5344CB8AC3E}">
        <p14:creationId xmlns:p14="http://schemas.microsoft.com/office/powerpoint/2010/main" val="36306171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p:txBody>
          <a:bodyPr/>
          <a:lstStyle/>
          <a:p>
            <a:r>
              <a:rPr lang="en-US" dirty="0" smtClean="0"/>
              <a:t>Subsequently, the nitrogen nucleus may decay to its ground state, with the emission of a </a:t>
            </a:r>
            <a:r>
              <a:rPr lang="el-GR" i="1" dirty="0" smtClean="0">
                <a:sym typeface="Mathematica1"/>
              </a:rPr>
              <a:t>γ</a:t>
            </a:r>
            <a:r>
              <a:rPr lang="en-US" dirty="0" smtClean="0"/>
              <a:t> ray.</a:t>
            </a:r>
          </a:p>
          <a:p>
            <a:r>
              <a:rPr lang="en-US" dirty="0" smtClean="0"/>
              <a:t>Radioactive decays may occur in series. Consider an unstable nucleus that decays and produces a daughter nucleus. If the daughter nucleus is also unstable, it eventually decays and produces its own daughter nucleus, which may in turn be unstable.</a:t>
            </a:r>
          </a:p>
          <a:p>
            <a:r>
              <a:rPr lang="en-US" dirty="0" smtClean="0"/>
              <a:t>In such cases, an original parent nucleus can produce a series of related nuclei in a process referred to as a radioactive decay series.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335245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4" y="1141413"/>
            <a:ext cx="8417053" cy="5544711"/>
          </a:xfrm>
        </p:spPr>
        <p:txBody>
          <a:bodyPr/>
          <a:lstStyle/>
          <a:p>
            <a:r>
              <a:rPr lang="en-US" sz="2400" dirty="0" smtClean="0"/>
              <a:t>An example of a radioactive decay series is shown in the figure below.</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As the figure indicates, as uranium-235 decays, it changes to a number of intermediate nuclei before becoming the stable nucleus at the end of the series, lead-207</a:t>
            </a:r>
            <a:r>
              <a:rPr lang="en-US" sz="2400" dirty="0" smtClean="0"/>
              <a:t>.</a:t>
            </a:r>
            <a:endParaRPr lang="en-US" sz="2400" dirty="0" smtClean="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8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2688112" y="1830292"/>
            <a:ext cx="4318497" cy="3638895"/>
          </a:xfrm>
          <a:prstGeom prst="rect">
            <a:avLst/>
          </a:prstGeom>
        </p:spPr>
      </p:pic>
    </p:spTree>
    <p:extLst>
      <p:ext uri="{BB962C8B-B14F-4D97-AF65-F5344CB8AC3E}">
        <p14:creationId xmlns:p14="http://schemas.microsoft.com/office/powerpoint/2010/main" val="32377419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1141413"/>
            <a:ext cx="8466282" cy="5106987"/>
          </a:xfrm>
        </p:spPr>
        <p:txBody>
          <a:bodyPr/>
          <a:lstStyle/>
          <a:p>
            <a:r>
              <a:rPr lang="en-US" dirty="0" smtClean="0"/>
              <a:t>Notice that several of the intermediate nuclei in this series can decay in two different ways—either by alpha decay or by beta decay.</a:t>
            </a:r>
          </a:p>
          <a:p>
            <a:r>
              <a:rPr lang="en-US" dirty="0" smtClean="0"/>
              <a:t>The rate at which nuclear decay occurs—that is, the number of decays per second—is referred to as the activity. </a:t>
            </a:r>
          </a:p>
          <a:p>
            <a:r>
              <a:rPr lang="en-US" dirty="0" smtClean="0"/>
              <a:t>A highly active material has many nuclear decays occurring in one second. For example, a typical sample of radium (usually a fraction of a gram) might have 10</a:t>
            </a:r>
            <a:r>
              <a:rPr lang="en-US" baseline="30000" dirty="0" smtClean="0"/>
              <a:t>5</a:t>
            </a:r>
            <a:r>
              <a:rPr lang="en-US" dirty="0" smtClean="0"/>
              <a:t> to 10</a:t>
            </a:r>
            <a:r>
              <a:rPr lang="en-US" baseline="30000" dirty="0" smtClean="0"/>
              <a:t>10</a:t>
            </a:r>
            <a:r>
              <a:rPr lang="en-US" dirty="0" smtClean="0"/>
              <a:t> radioactive decays per second.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0512128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p:txBody>
          <a:bodyPr/>
          <a:lstStyle/>
          <a:p>
            <a:r>
              <a:rPr lang="en-US" dirty="0" smtClean="0"/>
              <a:t>Collectively, protons and neutrons are known as nucleons. Nuclear physics is the study of how nucleons interact with one another in a nucleus. The following figure shows how nucleons are represented.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1_Figure.jpg"/>
          <p:cNvPicPr>
            <a:picLocks noChangeAspect="1"/>
          </p:cNvPicPr>
          <p:nvPr/>
        </p:nvPicPr>
        <p:blipFill rotWithShape="1">
          <a:blip r:embed="rId3">
            <a:extLst>
              <a:ext uri="{28A0092B-C50C-407E-A947-70E740481C1C}">
                <a14:useLocalDpi xmlns:a14="http://schemas.microsoft.com/office/drawing/2010/main" val="0"/>
              </a:ext>
            </a:extLst>
          </a:blip>
          <a:srcRect b="8241"/>
          <a:stretch/>
        </p:blipFill>
        <p:spPr>
          <a:xfrm>
            <a:off x="657676" y="3697870"/>
            <a:ext cx="7819505" cy="1820487"/>
          </a:xfrm>
          <a:prstGeom prst="rect">
            <a:avLst/>
          </a:prstGeom>
        </p:spPr>
      </p:pic>
    </p:spTree>
    <p:extLst>
      <p:ext uri="{BB962C8B-B14F-4D97-AF65-F5344CB8AC3E}">
        <p14:creationId xmlns:p14="http://schemas.microsoft.com/office/powerpoint/2010/main" val="19648638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Radioactivity</a:t>
            </a:r>
            <a:endParaRPr lang="en-US" dirty="0"/>
          </a:p>
        </p:txBody>
      </p:sp>
      <p:sp>
        <p:nvSpPr>
          <p:cNvPr id="1030" name="Rectangle 6"/>
          <p:cNvSpPr>
            <a:spLocks noGrp="1" noChangeArrowheads="1"/>
          </p:cNvSpPr>
          <p:nvPr>
            <p:ph type="body" idx="1"/>
          </p:nvPr>
        </p:nvSpPr>
        <p:spPr>
          <a:xfrm>
            <a:off x="365125" y="1141413"/>
            <a:ext cx="8229600" cy="5306805"/>
          </a:xfrm>
        </p:spPr>
        <p:txBody>
          <a:bodyPr/>
          <a:lstStyle/>
          <a:p>
            <a:r>
              <a:rPr lang="en-US" dirty="0" smtClean="0"/>
              <a:t>The unit used to measure activity is the curie, named in honor of Pierre Curie (1859–1906) and Marie Curie (1867–1934), pioneers in the study of radioactivity.</a:t>
            </a:r>
          </a:p>
          <a:p>
            <a:r>
              <a:rPr lang="en-US" dirty="0" smtClean="0"/>
              <a:t>The curie (</a:t>
            </a:r>
            <a:r>
              <a:rPr lang="en-US" dirty="0" err="1" smtClean="0"/>
              <a:t>Ci</a:t>
            </a:r>
            <a:r>
              <a:rPr lang="en-US" dirty="0" smtClean="0"/>
              <a:t>) is defined as follows:</a:t>
            </a:r>
          </a:p>
          <a:p>
            <a:pPr marL="0" indent="0">
              <a:buNone/>
            </a:pPr>
            <a:r>
              <a:rPr lang="en-US" dirty="0"/>
              <a:t>	</a:t>
            </a:r>
            <a:r>
              <a:rPr lang="en-US" dirty="0" smtClean="0"/>
              <a:t>	1 curie = 1 </a:t>
            </a:r>
            <a:r>
              <a:rPr lang="en-US" dirty="0" err="1" smtClean="0"/>
              <a:t>Ci</a:t>
            </a:r>
            <a:r>
              <a:rPr lang="en-US" dirty="0" smtClean="0"/>
              <a:t> = 3.7 x 10</a:t>
            </a:r>
            <a:r>
              <a:rPr lang="en-US" baseline="30000" dirty="0" smtClean="0"/>
              <a:t>10</a:t>
            </a:r>
            <a:r>
              <a:rPr lang="en-US" dirty="0" smtClean="0"/>
              <a:t> decays/s</a:t>
            </a:r>
          </a:p>
          <a:p>
            <a:r>
              <a:rPr lang="en-US" dirty="0" smtClean="0"/>
              <a:t>The reason for this choice is that 1 </a:t>
            </a:r>
            <a:r>
              <a:rPr lang="en-US" dirty="0" err="1" smtClean="0"/>
              <a:t>Ci</a:t>
            </a:r>
            <a:r>
              <a:rPr lang="en-US" dirty="0" smtClean="0"/>
              <a:t> is roughly the activity of 1 g of radium. </a:t>
            </a:r>
          </a:p>
          <a:p>
            <a:r>
              <a:rPr lang="en-US" dirty="0" smtClean="0"/>
              <a:t>In SI units, activity is measured in terms of the </a:t>
            </a:r>
            <a:r>
              <a:rPr lang="en-US" i="1" dirty="0" err="1" smtClean="0"/>
              <a:t>becquerel</a:t>
            </a:r>
            <a:r>
              <a:rPr lang="en-US" dirty="0" smtClean="0"/>
              <a:t> (</a:t>
            </a:r>
            <a:r>
              <a:rPr lang="en-US" dirty="0" err="1" smtClean="0"/>
              <a:t>Bq</a:t>
            </a:r>
            <a:r>
              <a:rPr lang="en-US" dirty="0" smtClean="0"/>
              <a:t>):</a:t>
            </a:r>
          </a:p>
          <a:p>
            <a:pPr marL="0" indent="0">
              <a:buNone/>
            </a:pPr>
            <a:r>
              <a:rPr lang="en-US" dirty="0"/>
              <a:t>	</a:t>
            </a:r>
            <a:r>
              <a:rPr lang="en-US" dirty="0" smtClean="0"/>
              <a:t>	1 </a:t>
            </a:r>
            <a:r>
              <a:rPr lang="en-US" dirty="0" err="1" smtClean="0"/>
              <a:t>becquerel</a:t>
            </a:r>
            <a:r>
              <a:rPr lang="en-US" dirty="0" smtClean="0"/>
              <a:t> = 1 </a:t>
            </a:r>
            <a:r>
              <a:rPr lang="en-US" dirty="0" err="1" smtClean="0"/>
              <a:t>Bq</a:t>
            </a:r>
            <a:r>
              <a:rPr lang="en-US" dirty="0" smtClean="0"/>
              <a:t> = 1 decay/s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939442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dirty="0" smtClean="0"/>
              <a:t>Chemical reactions involve changes to the electron clouds that surround a nucleus; nuclear reactions involve changes to neutrons and protons within the nucleus.</a:t>
            </a:r>
          </a:p>
          <a:p>
            <a:r>
              <a:rPr lang="en-US" dirty="0" smtClean="0"/>
              <a:t>Nuclear reactions generally have no effect on chemical reactions, and chemical reactions don</a:t>
            </a:r>
            <a:r>
              <a:rPr lang="fr-FR" dirty="0" smtClean="0"/>
              <a:t>'</a:t>
            </a:r>
            <a:r>
              <a:rPr lang="en-US" dirty="0" smtClean="0"/>
              <a:t>t alter the behavior of the nucleus.</a:t>
            </a:r>
          </a:p>
          <a:p>
            <a:r>
              <a:rPr lang="en-US" dirty="0" smtClean="0"/>
              <a:t>Just as chemical reactions are an important part of our everyday lives, so too are nuclear reactions.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1522696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4" y="1141413"/>
            <a:ext cx="8553487" cy="5106987"/>
          </a:xfrm>
        </p:spPr>
        <p:txBody>
          <a:bodyPr/>
          <a:lstStyle/>
          <a:p>
            <a:r>
              <a:rPr lang="en-US" dirty="0" smtClean="0"/>
              <a:t>A new type of natural phenomenon was discovered in 1939 when Otto Hahn (1879–1968) and Fritz </a:t>
            </a:r>
            <a:r>
              <a:rPr lang="en-US" dirty="0" err="1" smtClean="0"/>
              <a:t>Strassmann</a:t>
            </a:r>
            <a:r>
              <a:rPr lang="en-US" dirty="0" smtClean="0"/>
              <a:t> (1902–1980) discovered that a uranium nucleus can break into two pieces.</a:t>
            </a:r>
          </a:p>
          <a:p>
            <a:r>
              <a:rPr lang="en-US" dirty="0" smtClean="0"/>
              <a:t>In general, the process in which a large nucleus splits into two smaller nuclei is called nuclear fission. The mass of the system decreases during the fission process, and energy is released.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124391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4" y="1141413"/>
            <a:ext cx="8338289" cy="5106987"/>
          </a:xfrm>
        </p:spPr>
        <p:txBody>
          <a:bodyPr/>
          <a:lstStyle/>
          <a:p>
            <a:r>
              <a:rPr lang="en-US" dirty="0" smtClean="0"/>
              <a:t>Nuclear fission releases far more energy than any chemical reaction. This follows from the fact that nuclear energies are in the range of millions of electron volts, compared with atomic (chemical) energies, which range from 1 to 10 electron volts.</a:t>
            </a:r>
          </a:p>
          <a:p>
            <a:r>
              <a:rPr lang="en-US" dirty="0" smtClean="0"/>
              <a:t>The first step in a typical fission reaction occurs when a slow neutron is absorbed, or captured, by a uranium-235 nucleus. The step increases the mass number of the nucleus by 1 and leaves it in an excited state.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522928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1141413"/>
            <a:ext cx="8397362" cy="5439748"/>
          </a:xfrm>
        </p:spPr>
        <p:txBody>
          <a:bodyPr/>
          <a:lstStyle/>
          <a:p>
            <a:r>
              <a:rPr lang="en-US" sz="2400" dirty="0" smtClean="0"/>
              <a:t>The excited nucleus oscillates wildly and becomes highly distorted, as depicted in the figure below.</a:t>
            </a:r>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In many respects, the nucleus behaves like a spinning drop of water. Like a drop of water, the nucleus can distort only so much before it breaks apart (fissions) into smaller pieces.</a:t>
            </a:r>
          </a:p>
          <a:p>
            <a:r>
              <a:rPr lang="en-US" sz="2400" dirty="0" smtClean="0"/>
              <a:t>There are about 90 different ways in which the uranium-235 nucleus can undergo fission.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9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3869766" y="1978544"/>
            <a:ext cx="1572545" cy="2259467"/>
          </a:xfrm>
          <a:prstGeom prst="rect">
            <a:avLst/>
          </a:prstGeom>
        </p:spPr>
      </p:pic>
    </p:spTree>
    <p:extLst>
      <p:ext uri="{BB962C8B-B14F-4D97-AF65-F5344CB8AC3E}">
        <p14:creationId xmlns:p14="http://schemas.microsoft.com/office/powerpoint/2010/main" val="34121873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757473"/>
            <a:ext cx="8229600" cy="5106987"/>
          </a:xfrm>
        </p:spPr>
        <p:txBody>
          <a:bodyPr/>
          <a:lstStyle/>
          <a:p>
            <a:r>
              <a:rPr lang="en-US" sz="2400" dirty="0" smtClean="0"/>
              <a:t>The following example illustrates one of the fission reactions that uranium-235 can undergo.</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Pg926_UnFigure1.jpg"/>
          <p:cNvPicPr>
            <a:picLocks noChangeAspect="1"/>
          </p:cNvPicPr>
          <p:nvPr/>
        </p:nvPicPr>
        <p:blipFill rotWithShape="1">
          <a:blip r:embed="rId3">
            <a:extLst>
              <a:ext uri="{28A0092B-C50C-407E-A947-70E740481C1C}">
                <a14:useLocalDpi xmlns:a14="http://schemas.microsoft.com/office/drawing/2010/main" val="0"/>
              </a:ext>
            </a:extLst>
          </a:blip>
          <a:srcRect b="2850"/>
          <a:stretch/>
        </p:blipFill>
        <p:spPr>
          <a:xfrm>
            <a:off x="1210800" y="1628801"/>
            <a:ext cx="6713258" cy="4945732"/>
          </a:xfrm>
          <a:prstGeom prst="rect">
            <a:avLst/>
          </a:prstGeom>
        </p:spPr>
      </p:pic>
    </p:spTree>
    <p:extLst>
      <p:ext uri="{BB962C8B-B14F-4D97-AF65-F5344CB8AC3E}">
        <p14:creationId xmlns:p14="http://schemas.microsoft.com/office/powerpoint/2010/main" val="13028350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3" name="Picture 12" descr="26_Pg926_UnFigure2.jpg"/>
          <p:cNvPicPr>
            <a:picLocks noChangeAspect="1"/>
          </p:cNvPicPr>
          <p:nvPr/>
        </p:nvPicPr>
        <p:blipFill rotWithShape="1">
          <a:blip r:embed="rId3">
            <a:extLst>
              <a:ext uri="{28A0092B-C50C-407E-A947-70E740481C1C}">
                <a14:useLocalDpi xmlns:a14="http://schemas.microsoft.com/office/drawing/2010/main" val="0"/>
              </a:ext>
            </a:extLst>
          </a:blip>
          <a:srcRect b="2881"/>
          <a:stretch/>
        </p:blipFill>
        <p:spPr>
          <a:xfrm>
            <a:off x="486221" y="764705"/>
            <a:ext cx="8162416" cy="5753028"/>
          </a:xfrm>
          <a:prstGeom prst="rect">
            <a:avLst/>
          </a:prstGeom>
        </p:spPr>
      </p:pic>
    </p:spTree>
    <p:extLst>
      <p:ext uri="{BB962C8B-B14F-4D97-AF65-F5344CB8AC3E}">
        <p14:creationId xmlns:p14="http://schemas.microsoft.com/office/powerpoint/2010/main" val="16523616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1141413"/>
            <a:ext cx="8229600" cy="5471237"/>
          </a:xfrm>
        </p:spPr>
        <p:txBody>
          <a:bodyPr/>
          <a:lstStyle/>
          <a:p>
            <a:r>
              <a:rPr lang="en-US" dirty="0" smtClean="0"/>
              <a:t>Knocking down one domino in a long line of dominoes can set off a chain reaction. The same thing can happen with nuclei.</a:t>
            </a:r>
          </a:p>
          <a:p>
            <a:r>
              <a:rPr lang="en-US" dirty="0" smtClean="0"/>
              <a:t>Suppose, for example, that a fission reaction gives off two neutrons and that both neutrons cause additional fissions in other nuclei. These nuclei in turn give off two neutrons. </a:t>
            </a:r>
          </a:p>
          <a:p>
            <a:r>
              <a:rPr lang="en-US" dirty="0" smtClean="0"/>
              <a:t>Starting with one nucleus to begin the chain reaction, we have two nuclei in the second generation of the chain, four nuclei in the third generation, and so on, as indicated in the figure on the next slide.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32960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5237335"/>
            <a:ext cx="8229600" cy="1269954"/>
          </a:xfrm>
        </p:spPr>
        <p:txBody>
          <a:bodyPr/>
          <a:lstStyle/>
          <a:p>
            <a:r>
              <a:rPr lang="en-US" sz="2400" dirty="0" smtClean="0"/>
              <a:t>Clearly, a rapidly developing runaway chain reaction, such as the one just described, will produce an explosive release of an enormous amount of energy.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10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1657445" y="685881"/>
            <a:ext cx="5829110" cy="4403061"/>
          </a:xfrm>
          <a:prstGeom prst="rect">
            <a:avLst/>
          </a:prstGeom>
        </p:spPr>
      </p:pic>
    </p:spTree>
    <p:extLst>
      <p:ext uri="{BB962C8B-B14F-4D97-AF65-F5344CB8AC3E}">
        <p14:creationId xmlns:p14="http://schemas.microsoft.com/office/powerpoint/2010/main" val="428658591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1141413"/>
            <a:ext cx="8357980" cy="5106987"/>
          </a:xfrm>
        </p:spPr>
        <p:txBody>
          <a:bodyPr/>
          <a:lstStyle/>
          <a:p>
            <a:r>
              <a:rPr lang="en-US" dirty="0" smtClean="0"/>
              <a:t>The first controlled nuclear chain reaction was achieved by Enrico Fermi (1901–1954) in 1942.</a:t>
            </a:r>
          </a:p>
          <a:p>
            <a:r>
              <a:rPr lang="en-US" dirty="0" smtClean="0"/>
              <a:t>His reactor consisted of blocks of uranium (the fuel) stacked together with blocks of graphite (the moderator) to form a large pile. In such a nuclear reactor, the moderator slows the neutrons given off during fission, making it more likely that they will be captured by other uranium nuclei and cause additional fissions.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07912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p:txBody>
          <a:bodyPr/>
          <a:lstStyle/>
          <a:p>
            <a:r>
              <a:rPr lang="en-US" dirty="0" smtClean="0"/>
              <a:t>A good way to think of a nucleus is like a bag of marbles, with the closely packed marbles similar to the nucleons. </a:t>
            </a:r>
          </a:p>
          <a:p>
            <a:r>
              <a:rPr lang="en-US" dirty="0" smtClean="0"/>
              <a:t>This close packing in an incredibly small space results in an enormous density of approximately 2.3 x 10</a:t>
            </a:r>
            <a:r>
              <a:rPr lang="en-US" baseline="30000" dirty="0" smtClean="0"/>
              <a:t>17</a:t>
            </a:r>
            <a:r>
              <a:rPr lang="en-US" dirty="0" smtClean="0"/>
              <a:t> kg/m</a:t>
            </a:r>
            <a:r>
              <a:rPr lang="en-US" baseline="30000" dirty="0" smtClean="0"/>
              <a:t>3</a:t>
            </a:r>
            <a:r>
              <a:rPr lang="en-US" dirty="0" smtClean="0"/>
              <a:t>. </a:t>
            </a:r>
          </a:p>
          <a:p>
            <a:r>
              <a:rPr lang="en-US" dirty="0" smtClean="0"/>
              <a:t>A typical nucleus, like the one illustrated in the figure on the next slide, is described in terms of the numbers and types of nucleons it contains.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3153682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1141413"/>
            <a:ext cx="8328444" cy="5106987"/>
          </a:xfrm>
        </p:spPr>
        <p:txBody>
          <a:bodyPr/>
          <a:lstStyle/>
          <a:p>
            <a:r>
              <a:rPr lang="en-US" dirty="0" smtClean="0"/>
              <a:t>The rate of reaction is adjusted with control rods made of a material (such as cadmium) that is very efficient at absorbing neutrons.</a:t>
            </a:r>
          </a:p>
          <a:p>
            <a:r>
              <a:rPr lang="en-US" dirty="0" smtClean="0"/>
              <a:t>When, on average, one neutron given off by a fission reaction produces an additional reaction, the reactor is said to be critical.</a:t>
            </a:r>
          </a:p>
          <a:p>
            <a:r>
              <a:rPr lang="en-US" dirty="0" smtClean="0"/>
              <a:t>If the control rods are pulled out of the pile too far, the number of neutrons causing fission reactions becomes greater than one, and a runaway reaction begins to occur.</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411858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dirty="0" smtClean="0"/>
              <a:t>All forms of energy come with risks. Nuclear power is no exception. It</a:t>
            </a:r>
            <a:r>
              <a:rPr lang="fr-FR" dirty="0" smtClean="0"/>
              <a:t>'</a:t>
            </a:r>
            <a:r>
              <a:rPr lang="en-US" dirty="0" smtClean="0"/>
              <a:t>s important for people to know some of the basic facts about different types of power generation, including nuclear power, so they can make intelligent decisions when weighing the potential benefits and risks.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576011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1141413"/>
            <a:ext cx="8564736" cy="5106987"/>
          </a:xfrm>
        </p:spPr>
        <p:txBody>
          <a:bodyPr/>
          <a:lstStyle/>
          <a:p>
            <a:r>
              <a:rPr lang="en-US" dirty="0" smtClean="0"/>
              <a:t>Not only can nuclei split apart, they can also be made to join, or fuse, together.</a:t>
            </a:r>
          </a:p>
          <a:p>
            <a:r>
              <a:rPr lang="en-US" dirty="0" smtClean="0"/>
              <a:t>When two light nuclei combine to form a more massive nucleus, the reaction is referred to as nuclear fusion. The mass of the system decreases when light nuclei fuse, and energy is released.</a:t>
            </a:r>
          </a:p>
          <a:p>
            <a:r>
              <a:rPr lang="en-US" dirty="0" smtClean="0"/>
              <a:t>Combining two small nuclei into a single nucleus requires tremendous amounts of energy—enough to overcome the electrostatic repulsions acting between protons.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771192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dirty="0" smtClean="0"/>
              <a:t>The temperature required for combining nuclei is about 10</a:t>
            </a:r>
            <a:r>
              <a:rPr lang="en-US" baseline="30000" dirty="0" smtClean="0"/>
              <a:t>7</a:t>
            </a:r>
            <a:r>
              <a:rPr lang="en-US" dirty="0" smtClean="0"/>
              <a:t> K. When the temperature is high enough to initiate fusion, the process is called a thermonuclear fusion reaction.</a:t>
            </a:r>
          </a:p>
          <a:p>
            <a:r>
              <a:rPr lang="en-US" dirty="0" smtClean="0"/>
              <a:t>Thermonuclear fusion occurs in the cores of stars. In fact, all stars generate energy through thermonuclear reactions.</a:t>
            </a:r>
          </a:p>
          <a:p>
            <a:r>
              <a:rPr lang="en-US" dirty="0" smtClean="0"/>
              <a:t>At the moment, the Sun is converting some 600,000,000 tons of hydrogen into helium every second. This process is predicted to continue for about 10 billion years.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0954922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4" y="1141413"/>
            <a:ext cx="8377671" cy="5106987"/>
          </a:xfrm>
        </p:spPr>
        <p:txBody>
          <a:bodyPr/>
          <a:lstStyle/>
          <a:p>
            <a:r>
              <a:rPr lang="en-US" dirty="0" smtClean="0"/>
              <a:t>Scientists are working to control nuclear fusion reactions and use them to generate electric power.</a:t>
            </a:r>
          </a:p>
          <a:p>
            <a:r>
              <a:rPr lang="en-US" dirty="0" smtClean="0"/>
              <a:t>To date, sustained nuclear fusion reactions require more energy than they produce.</a:t>
            </a:r>
          </a:p>
          <a:p>
            <a:r>
              <a:rPr lang="en-US" dirty="0" smtClean="0"/>
              <a:t>Two methods—magnetic confinement and inertial confinement—are commonly used to produce controlled fusion. Both methods use extremely high temperatures to completely ionize atoms into a </a:t>
            </a:r>
            <a:r>
              <a:rPr lang="en-US" dirty="0" err="1" smtClean="0"/>
              <a:t>gaslike</a:t>
            </a:r>
            <a:r>
              <a:rPr lang="en-US" dirty="0" smtClean="0"/>
              <a:t> collection of electrons and nuclei known as a plasma.</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933577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sz="2400" dirty="0" smtClean="0"/>
              <a:t>In addition to being a source of energy, radioactivity is also useful in the fields of archeology and paleontology. In these fields, radioactive dating is frequently used to determine the age of ancient, once-living organisms. </a:t>
            </a:r>
          </a:p>
          <a:p>
            <a:r>
              <a:rPr lang="en-US" sz="2400" dirty="0" smtClean="0"/>
              <a:t>In many ways radioactive dating is similar to flipping a coin. Imagine that a coin represents a nucleus, and the side that comes up when the coin is flipped determines whether the nucleus decays.</a:t>
            </a:r>
          </a:p>
          <a:p>
            <a:r>
              <a:rPr lang="en-US" sz="2400" dirty="0" smtClean="0"/>
              <a:t>For example, suppose you flip 64 coins, and then remove all of those that come up tails. On average, you would expect to remove 32 coins.</a:t>
            </a:r>
          </a:p>
          <a:p>
            <a:r>
              <a:rPr lang="en-US" sz="2400" dirty="0" smtClean="0"/>
              <a:t>So it is with nuclear decay. In fact, we characterize the nuclear decay of a substance by its half-life.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96885495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4" y="1141413"/>
            <a:ext cx="8348135" cy="5106987"/>
          </a:xfrm>
        </p:spPr>
        <p:txBody>
          <a:bodyPr/>
          <a:lstStyle/>
          <a:p>
            <a:r>
              <a:rPr lang="en-US" sz="2400" dirty="0" smtClean="0"/>
              <a:t>When you flip the remaining 32 coins, you expect an average of 16 more to be removed, and so on. Each time you flip a set of coins, the number that remains is on average half of the original number.</a:t>
            </a:r>
          </a:p>
          <a:p>
            <a:r>
              <a:rPr lang="en-US" sz="2400" dirty="0" smtClean="0"/>
              <a:t>The points in the figure below show the results after a few tosses.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14_Figure.jpg"/>
          <p:cNvPicPr>
            <a:picLocks noChangeAspect="1"/>
          </p:cNvPicPr>
          <p:nvPr/>
        </p:nvPicPr>
        <p:blipFill rotWithShape="1">
          <a:blip r:embed="rId3">
            <a:extLst>
              <a:ext uri="{28A0092B-C50C-407E-A947-70E740481C1C}">
                <a14:useLocalDpi xmlns:a14="http://schemas.microsoft.com/office/drawing/2010/main" val="0"/>
              </a:ext>
            </a:extLst>
          </a:blip>
          <a:srcRect b="3029"/>
          <a:stretch/>
        </p:blipFill>
        <p:spPr>
          <a:xfrm>
            <a:off x="2120089" y="3227019"/>
            <a:ext cx="4855297" cy="3360169"/>
          </a:xfrm>
          <a:prstGeom prst="rect">
            <a:avLst/>
          </a:prstGeom>
        </p:spPr>
      </p:pic>
    </p:spTree>
    <p:extLst>
      <p:ext uri="{BB962C8B-B14F-4D97-AF65-F5344CB8AC3E}">
        <p14:creationId xmlns:p14="http://schemas.microsoft.com/office/powerpoint/2010/main" val="38765202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1141413"/>
            <a:ext cx="8407208" cy="5106987"/>
          </a:xfrm>
        </p:spPr>
        <p:txBody>
          <a:bodyPr/>
          <a:lstStyle/>
          <a:p>
            <a:r>
              <a:rPr lang="en-US" dirty="0" smtClean="0"/>
              <a:t>Nuclear decay is similar to coin flips, each round of which cuts the number of coins in half. In fact, the nuclear decay of a substance is characterized by its half-life.</a:t>
            </a:r>
          </a:p>
          <a:p>
            <a:r>
              <a:rPr lang="en-US" dirty="0" smtClean="0"/>
              <a:t>The time required for half of the nuclei in a sample of a radioactive material to decay is known as the half-life, </a:t>
            </a:r>
            <a:r>
              <a:rPr lang="en-US" i="1" dirty="0" smtClean="0"/>
              <a:t>T</a:t>
            </a:r>
            <a:r>
              <a:rPr lang="en-US" baseline="-25000" dirty="0" smtClean="0"/>
              <a:t>1/2</a:t>
            </a:r>
            <a:r>
              <a:rPr lang="en-US" dirty="0" smtClean="0"/>
              <a:t>. </a:t>
            </a:r>
          </a:p>
          <a:p>
            <a:r>
              <a:rPr lang="en-US" dirty="0" smtClean="0"/>
              <a:t>The number of nuclei decaying at any moment is proportional to the number of nuclei present. This fact turns out to be very useful.</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7387924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dirty="0" smtClean="0"/>
              <a:t>Because the decay rate depends on time in a straightforward way, it can be used as sort of a clock. In fact, radioactivity can be used to date items from the past.</a:t>
            </a:r>
          </a:p>
          <a:p>
            <a:r>
              <a:rPr lang="en-US" dirty="0" smtClean="0"/>
              <a:t>To be specific, if you know both the initial activity rate of a sample, </a:t>
            </a:r>
            <a:r>
              <a:rPr lang="en-US" i="1" dirty="0" err="1" smtClean="0"/>
              <a:t>R</a:t>
            </a:r>
            <a:r>
              <a:rPr lang="en-US" baseline="-25000" dirty="0" err="1" smtClean="0"/>
              <a:t>initial</a:t>
            </a:r>
            <a:r>
              <a:rPr lang="en-US" dirty="0" smtClean="0"/>
              <a:t>, and its current activity, </a:t>
            </a:r>
            <a:r>
              <a:rPr lang="en-US" i="1" dirty="0" err="1" smtClean="0"/>
              <a:t>R</a:t>
            </a:r>
            <a:r>
              <a:rPr lang="en-US" baseline="-25000" dirty="0" err="1" smtClean="0"/>
              <a:t>current</a:t>
            </a:r>
            <a:r>
              <a:rPr lang="en-US" dirty="0" smtClean="0"/>
              <a:t>, you can calculate the amount of time that has passed with the following equation:</a:t>
            </a:r>
            <a:endParaRPr lang="en-US" sz="1600" dirty="0" smtClean="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Pg931_02 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79" y="4812495"/>
            <a:ext cx="4338524" cy="1698769"/>
          </a:xfrm>
          <a:prstGeom prst="rect">
            <a:avLst/>
          </a:prstGeom>
        </p:spPr>
      </p:pic>
    </p:spTree>
    <p:extLst>
      <p:ext uri="{BB962C8B-B14F-4D97-AF65-F5344CB8AC3E}">
        <p14:creationId xmlns:p14="http://schemas.microsoft.com/office/powerpoint/2010/main" val="34074214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dirty="0" smtClean="0"/>
              <a:t>The carbon in Earth</a:t>
            </a:r>
            <a:r>
              <a:rPr lang="fr-FR" dirty="0" smtClean="0"/>
              <a:t>'</a:t>
            </a:r>
            <a:r>
              <a:rPr lang="en-US" dirty="0" smtClean="0"/>
              <a:t>s biosphere consists of both carbon-12 and carbon-14. Carbon-14 is unstable with a half-life of 5730 years. Carbon-12 is stable and does not decay.</a:t>
            </a:r>
          </a:p>
          <a:p>
            <a:r>
              <a:rPr lang="en-US" dirty="0" smtClean="0"/>
              <a:t>Even though carbon-14 decays, the ratio of carbon-14 to carbon-12 in Earth</a:t>
            </a:r>
            <a:r>
              <a:rPr lang="fr-FR" dirty="0" smtClean="0"/>
              <a:t>'</a:t>
            </a:r>
            <a:r>
              <a:rPr lang="en-US" dirty="0" smtClean="0"/>
              <a:t>s atmosphere remains constant because high-energy cosmic rays from outer space continuously enter Earth</a:t>
            </a:r>
            <a:r>
              <a:rPr lang="fr-FR" dirty="0" smtClean="0"/>
              <a:t>'</a:t>
            </a:r>
            <a:r>
              <a:rPr lang="en-US" dirty="0" smtClean="0"/>
              <a:t>s upper atmosphere and cause nuclear reactions involving nitrogen-14. These reactions result in a steady production of carbon-14.</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9979580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5" y="3703490"/>
            <a:ext cx="8229600" cy="2898803"/>
          </a:xfrm>
        </p:spPr>
        <p:txBody>
          <a:bodyPr/>
          <a:lstStyle/>
          <a:p>
            <a:r>
              <a:rPr lang="en-US" dirty="0" smtClean="0"/>
              <a:t>The atomic number, </a:t>
            </a:r>
            <a:r>
              <a:rPr lang="en-US" i="1" dirty="0" smtClean="0"/>
              <a:t>Z</a:t>
            </a:r>
            <a:r>
              <a:rPr lang="en-US" dirty="0" smtClean="0"/>
              <a:t>, is defined as the number of protons in a nucleus. </a:t>
            </a:r>
          </a:p>
          <a:p>
            <a:r>
              <a:rPr lang="en-US" dirty="0" smtClean="0"/>
              <a:t>The number of neutrons in a nucleus is designated by the neutron number, </a:t>
            </a:r>
            <a:r>
              <a:rPr lang="en-US" i="1" dirty="0" smtClean="0"/>
              <a:t>N</a:t>
            </a:r>
            <a:r>
              <a:rPr lang="en-US" dirty="0" smtClean="0"/>
              <a:t>. </a:t>
            </a:r>
          </a:p>
          <a:p>
            <a:r>
              <a:rPr lang="en-US" dirty="0" smtClean="0"/>
              <a:t>Finally, the total number of nucleons in a nucleus is the mass number, </a:t>
            </a:r>
            <a:r>
              <a:rPr lang="en-US" i="1" dirty="0" smtClean="0"/>
              <a:t>A</a:t>
            </a:r>
            <a:r>
              <a:rPr lang="en-US" dirty="0" smtClean="0"/>
              <a:t>.</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2_Figure.jpg"/>
          <p:cNvPicPr>
            <a:picLocks noChangeAspect="1"/>
          </p:cNvPicPr>
          <p:nvPr/>
        </p:nvPicPr>
        <p:blipFill rotWithShape="1">
          <a:blip r:embed="rId3">
            <a:extLst>
              <a:ext uri="{28A0092B-C50C-407E-A947-70E740481C1C}">
                <a14:useLocalDpi xmlns:a14="http://schemas.microsoft.com/office/drawing/2010/main" val="0"/>
              </a:ext>
            </a:extLst>
          </a:blip>
          <a:srcRect b="5596"/>
          <a:stretch/>
        </p:blipFill>
        <p:spPr>
          <a:xfrm>
            <a:off x="657676" y="695989"/>
            <a:ext cx="7819505" cy="2851265"/>
          </a:xfrm>
          <a:prstGeom prst="rect">
            <a:avLst/>
          </a:prstGeom>
        </p:spPr>
      </p:pic>
    </p:spTree>
    <p:extLst>
      <p:ext uri="{BB962C8B-B14F-4D97-AF65-F5344CB8AC3E}">
        <p14:creationId xmlns:p14="http://schemas.microsoft.com/office/powerpoint/2010/main" val="309973136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5" y="1141413"/>
            <a:ext cx="8161070" cy="5106987"/>
          </a:xfrm>
        </p:spPr>
        <p:txBody>
          <a:bodyPr/>
          <a:lstStyle/>
          <a:p>
            <a:r>
              <a:rPr lang="en-US" sz="2400" dirty="0" smtClean="0"/>
              <a:t>Living organisms have the same ratio of carbon-14 to carbon-12 as the atmosphere, since they continuously take in carbon from their surroundings.</a:t>
            </a:r>
          </a:p>
          <a:p>
            <a:r>
              <a:rPr lang="en-US" sz="2400" dirty="0" smtClean="0"/>
              <a:t>When an organism dies, however, the absorption of carbon ceases and the carbon-14 in the organism (in its wood, bone, shell, etc.) begins to decay.</a:t>
            </a:r>
          </a:p>
          <a:p>
            <a:r>
              <a:rPr lang="en-US" sz="2400" dirty="0" smtClean="0"/>
              <a:t>The figure below illustrates this process.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15_Figure.jpg"/>
          <p:cNvPicPr>
            <a:picLocks noChangeAspect="1"/>
          </p:cNvPicPr>
          <p:nvPr/>
        </p:nvPicPr>
        <p:blipFill rotWithShape="1">
          <a:blip r:embed="rId3">
            <a:extLst>
              <a:ext uri="{28A0092B-C50C-407E-A947-70E740481C1C}">
                <a14:useLocalDpi xmlns:a14="http://schemas.microsoft.com/office/drawing/2010/main" val="0"/>
              </a:ext>
            </a:extLst>
          </a:blip>
          <a:srcRect t="-1" b="3145"/>
          <a:stretch/>
        </p:blipFill>
        <p:spPr>
          <a:xfrm>
            <a:off x="2561107" y="4001974"/>
            <a:ext cx="4012642" cy="2627698"/>
          </a:xfrm>
          <a:prstGeom prst="rect">
            <a:avLst/>
          </a:prstGeom>
        </p:spPr>
      </p:pic>
    </p:spTree>
    <p:extLst>
      <p:ext uri="{BB962C8B-B14F-4D97-AF65-F5344CB8AC3E}">
        <p14:creationId xmlns:p14="http://schemas.microsoft.com/office/powerpoint/2010/main" val="17739043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4" y="1141413"/>
            <a:ext cx="8535200" cy="5484008"/>
          </a:xfrm>
        </p:spPr>
        <p:txBody>
          <a:bodyPr/>
          <a:lstStyle/>
          <a:p>
            <a:r>
              <a:rPr lang="en-US" dirty="0" smtClean="0"/>
              <a:t>Notice that the carbon-14 activity of an organism </a:t>
            </a:r>
            <a:br>
              <a:rPr lang="en-US" dirty="0" smtClean="0"/>
            </a:br>
            <a:r>
              <a:rPr lang="en-US" dirty="0" smtClean="0"/>
              <a:t>is constant until it dies, at which point the activity decreases exponentially with a half-life of 5730 years.</a:t>
            </a:r>
          </a:p>
          <a:p>
            <a:r>
              <a:rPr lang="en-US" dirty="0" smtClean="0"/>
              <a:t>Careful measurements show that the initial activity of a 1-gram sample of carbon is 0.231 decays of carbon-14 per second. This initial activity is shown in the previous figure.</a:t>
            </a:r>
          </a:p>
          <a:p>
            <a:r>
              <a:rPr lang="en-US" dirty="0" smtClean="0"/>
              <a:t>It follows that 5730 years after the organism dies, its carbon-14 activity per gram will have decreased by half (½ x 0.231 decays/s = 0.116 decays/s).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7064481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dirty="0" smtClean="0"/>
              <a:t>The passing of another 5730 years will once again reduce the activity by another factor of two, and so on.</a:t>
            </a:r>
          </a:p>
          <a:p>
            <a:r>
              <a:rPr lang="en-US" dirty="0" smtClean="0"/>
              <a:t>Thus measuring the current carbon-14 activity in a sample of a once-living organism gives a direct indication of the time that has elapsed since the death of the organism.</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8905172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p:txBody>
          <a:bodyPr/>
          <a:lstStyle/>
          <a:p>
            <a:r>
              <a:rPr lang="en-US" dirty="0" smtClean="0"/>
              <a:t>The decay of radioactive isotopes has many applications in medicine.</a:t>
            </a:r>
          </a:p>
          <a:p>
            <a:r>
              <a:rPr lang="en-US" dirty="0" smtClean="0"/>
              <a:t>While the radiation given off by a radioactive nucleus may kill a cell or damage its DNA, its effects can also be beneficial. For example, it can be used to kill cancerous cells or for diagnostic purposes.</a:t>
            </a:r>
          </a:p>
          <a:p>
            <a:r>
              <a:rPr lang="en-US" dirty="0" smtClean="0"/>
              <a:t>One of the most amazing uses of radioactive decay is the diagnostic technique known as positron-emission tomography, or PET.</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62928913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Applications of Nuclear Physics</a:t>
            </a:r>
            <a:endParaRPr lang="en-US" dirty="0"/>
          </a:p>
        </p:txBody>
      </p:sp>
      <p:sp>
        <p:nvSpPr>
          <p:cNvPr id="1030" name="Rectangle 6"/>
          <p:cNvSpPr>
            <a:spLocks noGrp="1" noChangeArrowheads="1"/>
          </p:cNvSpPr>
          <p:nvPr>
            <p:ph type="body" idx="1"/>
          </p:nvPr>
        </p:nvSpPr>
        <p:spPr>
          <a:xfrm>
            <a:off x="365124" y="1141413"/>
            <a:ext cx="8466281" cy="5424940"/>
          </a:xfrm>
        </p:spPr>
        <p:txBody>
          <a:bodyPr/>
          <a:lstStyle/>
          <a:p>
            <a:r>
              <a:rPr lang="en-US" dirty="0" smtClean="0"/>
              <a:t>A PET scan is produced with radiation that emerges from within the body, as opposed to radiation that is generated externally and then passes through the body.</a:t>
            </a:r>
          </a:p>
          <a:p>
            <a:r>
              <a:rPr lang="en-US" dirty="0" smtClean="0"/>
              <a:t>Remarkably, the radiation that creates a PET scan is produced by the annihilation of matter and antimatter within the patient</a:t>
            </a:r>
            <a:r>
              <a:rPr lang="fr-FR" dirty="0" smtClean="0"/>
              <a:t>'</a:t>
            </a:r>
            <a:r>
              <a:rPr lang="en-US" dirty="0" smtClean="0"/>
              <a:t>s body.</a:t>
            </a:r>
          </a:p>
          <a:p>
            <a:r>
              <a:rPr lang="en-US" dirty="0" smtClean="0"/>
              <a:t>This annihilation results in the production of </a:t>
            </a:r>
            <a:r>
              <a:rPr lang="el-GR" i="1" dirty="0" smtClean="0">
                <a:sym typeface="Mathematica1"/>
              </a:rPr>
              <a:t>γ</a:t>
            </a:r>
            <a:r>
              <a:rPr lang="en-US" dirty="0" smtClean="0"/>
              <a:t> rays that emerge from the body. The </a:t>
            </a:r>
            <a:r>
              <a:rPr lang="el-GR" i="1" dirty="0" smtClean="0">
                <a:sym typeface="Mathematica1"/>
              </a:rPr>
              <a:t>γ</a:t>
            </a:r>
            <a:r>
              <a:rPr lang="en-US" dirty="0" smtClean="0"/>
              <a:t> rays are then observed with specialized detectors that aid in the location of tumors in the brain or other parts of the body.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4775256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4" y="1141413"/>
            <a:ext cx="8584427" cy="5106987"/>
          </a:xfrm>
        </p:spPr>
        <p:txBody>
          <a:bodyPr/>
          <a:lstStyle/>
          <a:p>
            <a:r>
              <a:rPr lang="en-US" dirty="0" smtClean="0"/>
              <a:t>Scientists have long sought to identify the fundamental building blocks of all matter and the forces that mediate the interactions between them.</a:t>
            </a:r>
          </a:p>
          <a:p>
            <a:r>
              <a:rPr lang="en-US" dirty="0" smtClean="0"/>
              <a:t>There are four fundamental forces in nature. They are the strong nuclear force, the electromagnetic force, the weak nuclear force, and the force of gravity.</a:t>
            </a:r>
          </a:p>
          <a:p>
            <a:r>
              <a:rPr lang="en-US" dirty="0" smtClean="0"/>
              <a:t>The table on the next slide gives the relative strengths and ranges of these forces.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38880204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6_03_Table.jpg"/>
          <p:cNvPicPr>
            <a:picLocks noChangeAspect="1"/>
          </p:cNvPicPr>
          <p:nvPr/>
        </p:nvPicPr>
        <p:blipFill rotWithShape="1">
          <a:blip r:embed="rId3">
            <a:extLst>
              <a:ext uri="{28A0092B-C50C-407E-A947-70E740481C1C}">
                <a14:useLocalDpi xmlns:a14="http://schemas.microsoft.com/office/drawing/2010/main" val="0"/>
              </a:ext>
            </a:extLst>
          </a:blip>
          <a:srcRect b="6455"/>
          <a:stretch/>
        </p:blipFill>
        <p:spPr>
          <a:xfrm>
            <a:off x="657676" y="1185688"/>
            <a:ext cx="7819505" cy="2369127"/>
          </a:xfrm>
          <a:prstGeom prst="rect">
            <a:avLst/>
          </a:prstGeom>
        </p:spPr>
      </p:pic>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4" y="3819708"/>
            <a:ext cx="8555852" cy="2795869"/>
          </a:xfrm>
        </p:spPr>
        <p:txBody>
          <a:bodyPr/>
          <a:lstStyle/>
          <a:p>
            <a:r>
              <a:rPr lang="en-US" dirty="0" smtClean="0"/>
              <a:t>All objects with mass experience the gravitational force. Similarly, all objects with electric charge experience electromagnetic forces. As for the weak and strong nuclear forces, some particles experience only the weak force, but others experience both the weak and the strong forces.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91414200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1141413"/>
            <a:ext cx="8554890" cy="5106987"/>
          </a:xfrm>
        </p:spPr>
        <p:txBody>
          <a:bodyPr/>
          <a:lstStyle/>
          <a:p>
            <a:r>
              <a:rPr lang="en-US" dirty="0" smtClean="0"/>
              <a:t>While the universe today has four fundamental forces, this has not always been the case.</a:t>
            </a:r>
          </a:p>
          <a:p>
            <a:r>
              <a:rPr lang="en-US" dirty="0" smtClean="0"/>
              <a:t>Just after the Big Bang the four forces were merged into a single force known as the unified force. This situation lasted for an incredibly brief interval of time—approximately 10</a:t>
            </a:r>
            <a:r>
              <a:rPr lang="en-US" baseline="30000" dirty="0" smtClean="0"/>
              <a:t>−43</a:t>
            </a:r>
            <a:r>
              <a:rPr lang="en-US" dirty="0" smtClean="0"/>
              <a:t> s.</a:t>
            </a:r>
          </a:p>
          <a:p>
            <a:r>
              <a:rPr lang="en-US" dirty="0" smtClean="0"/>
              <a:t>As the early universe expanded and cooled from its original temperature of approximately 10</a:t>
            </a:r>
            <a:r>
              <a:rPr lang="en-US" baseline="30000" dirty="0" smtClean="0"/>
              <a:t>32</a:t>
            </a:r>
            <a:r>
              <a:rPr lang="en-US" dirty="0" smtClean="0"/>
              <a:t> K, it underwent a type of "phase transition" in which the gravitational force took on a separate identity.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323033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4" y="1141413"/>
            <a:ext cx="8545046" cy="5415096"/>
          </a:xfrm>
        </p:spPr>
        <p:txBody>
          <a:bodyPr/>
          <a:lstStyle/>
          <a:p>
            <a:r>
              <a:rPr lang="en-US" sz="2400" dirty="0" smtClean="0"/>
              <a:t>This transition was the first of three such transitions to occur in the early universe, as is shown in the figure below.</a:t>
            </a:r>
          </a:p>
          <a:p>
            <a:endParaRPr lang="en-US" sz="2400" dirty="0" smtClean="0"/>
          </a:p>
          <a:p>
            <a:endParaRPr lang="en-US" sz="2400" dirty="0"/>
          </a:p>
          <a:p>
            <a:endParaRPr lang="en-US" sz="2400" dirty="0"/>
          </a:p>
          <a:p>
            <a:endParaRPr lang="en-US" sz="2400" dirty="0" smtClean="0"/>
          </a:p>
          <a:p>
            <a:endParaRPr lang="en-US" sz="2400" dirty="0" smtClean="0"/>
          </a:p>
          <a:p>
            <a:endParaRPr lang="en-US" sz="2400" dirty="0"/>
          </a:p>
          <a:p>
            <a:endParaRPr lang="en-US" sz="2400" dirty="0" smtClean="0"/>
          </a:p>
          <a:p>
            <a:r>
              <a:rPr lang="en-US" sz="2400" dirty="0" smtClean="0"/>
              <a:t>At 10</a:t>
            </a:r>
            <a:r>
              <a:rPr lang="en-US" sz="2400" baseline="30000" dirty="0" smtClean="0"/>
              <a:t>−35</a:t>
            </a:r>
            <a:r>
              <a:rPr lang="en-US" sz="2400" dirty="0" smtClean="0"/>
              <a:t> s, when the temperature was 10</a:t>
            </a:r>
            <a:r>
              <a:rPr lang="en-US" sz="2400" baseline="30000" dirty="0" smtClean="0"/>
              <a:t>28</a:t>
            </a:r>
            <a:r>
              <a:rPr lang="en-US" sz="2400" dirty="0" smtClean="0"/>
              <a:t> K, the strong force became a separate force. Similarly, the weak force became separate at 10</a:t>
            </a:r>
            <a:r>
              <a:rPr lang="en-US" sz="2400" baseline="30000" dirty="0" smtClean="0"/>
              <a:t>−10 </a:t>
            </a:r>
            <a:r>
              <a:rPr lang="en-US" sz="2400" dirty="0" smtClean="0"/>
              <a:t>s, when the temperature was 10</a:t>
            </a:r>
            <a:r>
              <a:rPr lang="en-US" sz="2400" baseline="30000" dirty="0" smtClean="0"/>
              <a:t>15</a:t>
            </a:r>
            <a:r>
              <a:rPr lang="en-US" sz="2400" dirty="0" smtClean="0"/>
              <a:t> K.</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19_Figure.jpg"/>
          <p:cNvPicPr>
            <a:picLocks noChangeAspect="1"/>
          </p:cNvPicPr>
          <p:nvPr/>
        </p:nvPicPr>
        <p:blipFill rotWithShape="1">
          <a:blip r:embed="rId3">
            <a:extLst>
              <a:ext uri="{28A0092B-C50C-407E-A947-70E740481C1C}">
                <a14:useLocalDpi xmlns:a14="http://schemas.microsoft.com/office/drawing/2010/main" val="0"/>
              </a:ext>
            </a:extLst>
          </a:blip>
          <a:srcRect b="4975"/>
          <a:stretch/>
        </p:blipFill>
        <p:spPr>
          <a:xfrm>
            <a:off x="1013108" y="2048132"/>
            <a:ext cx="7108641" cy="2886784"/>
          </a:xfrm>
          <a:prstGeom prst="rect">
            <a:avLst/>
          </a:prstGeom>
        </p:spPr>
      </p:pic>
    </p:spTree>
    <p:extLst>
      <p:ext uri="{BB962C8B-B14F-4D97-AF65-F5344CB8AC3E}">
        <p14:creationId xmlns:p14="http://schemas.microsoft.com/office/powerpoint/2010/main" val="301813429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1141413"/>
            <a:ext cx="8397362" cy="5493853"/>
          </a:xfrm>
        </p:spPr>
        <p:txBody>
          <a:bodyPr/>
          <a:lstStyle/>
          <a:p>
            <a:r>
              <a:rPr lang="en-US" dirty="0" smtClean="0"/>
              <a:t>Let</a:t>
            </a:r>
            <a:r>
              <a:rPr lang="fr-FR" dirty="0" smtClean="0"/>
              <a:t>'</a:t>
            </a:r>
            <a:r>
              <a:rPr lang="en-US" dirty="0" smtClean="0"/>
              <a:t>s take a closer look at the fundamental forces and the transitions between them.</a:t>
            </a:r>
          </a:p>
          <a:p>
            <a:r>
              <a:rPr lang="en-US" dirty="0" smtClean="0"/>
              <a:t>As a first example, the electromagnetic force combines the forces associated with both electricity and magnetism. </a:t>
            </a:r>
          </a:p>
          <a:p>
            <a:r>
              <a:rPr lang="en-US" dirty="0" smtClean="0"/>
              <a:t>Although electricity and magnetism were originally thought to be separate forces, the work of James Clerk Maxwell (1831–1879) and others showed that these forces are simply different aspects of the same underlying force.</a:t>
            </a:r>
          </a:p>
          <a:p>
            <a:r>
              <a:rPr lang="en-US" dirty="0" smtClean="0"/>
              <a:t>Thus, the theory of electromagnetism can be thought of as the first unified field theory.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11837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2" name="Content Placeholder 11"/>
          <p:cNvSpPr>
            <a:spLocks noGrp="1"/>
          </p:cNvSpPr>
          <p:nvPr>
            <p:ph idx="1"/>
          </p:nvPr>
        </p:nvSpPr>
        <p:spPr/>
        <p:txBody>
          <a:bodyPr/>
          <a:lstStyle/>
          <a:p>
            <a:r>
              <a:rPr lang="en-US" dirty="0" smtClean="0"/>
              <a:t>Thus, the mass number is the sum of the atomic number and the neutron number:</a:t>
            </a:r>
          </a:p>
          <a:p>
            <a:pPr marL="0" indent="0">
              <a:buNone/>
            </a:pPr>
            <a:r>
              <a:rPr lang="en-US" dirty="0"/>
              <a:t>	</a:t>
            </a:r>
            <a:r>
              <a:rPr lang="en-US" dirty="0" smtClean="0"/>
              <a:t>		 </a:t>
            </a:r>
            <a:r>
              <a:rPr lang="en-US" i="1" dirty="0" smtClean="0"/>
              <a:t>A</a:t>
            </a:r>
            <a:r>
              <a:rPr lang="en-US" dirty="0" smtClean="0"/>
              <a:t> = </a:t>
            </a:r>
            <a:r>
              <a:rPr lang="en-US" i="1" dirty="0" smtClean="0"/>
              <a:t>Z</a:t>
            </a:r>
            <a:r>
              <a:rPr lang="en-US" dirty="0" smtClean="0"/>
              <a:t> + </a:t>
            </a:r>
            <a:r>
              <a:rPr lang="en-US" i="1" dirty="0" smtClean="0"/>
              <a:t>N</a:t>
            </a:r>
            <a:endParaRPr lang="en-US" dirty="0" smtClean="0"/>
          </a:p>
          <a:p>
            <a:r>
              <a:rPr lang="en-US" dirty="0" smtClean="0"/>
              <a:t>The composition of a nucleus is expressed with special notation. In general, the nucleus of an element X, with atomic number </a:t>
            </a:r>
            <a:r>
              <a:rPr lang="en-US" i="1" dirty="0" smtClean="0"/>
              <a:t>Z</a:t>
            </a:r>
            <a:r>
              <a:rPr lang="en-US" dirty="0" smtClean="0"/>
              <a:t> and mass number </a:t>
            </a:r>
            <a:r>
              <a:rPr lang="en-US" i="1" dirty="0" smtClean="0"/>
              <a:t>A</a:t>
            </a:r>
            <a:r>
              <a:rPr lang="en-US" dirty="0" smtClean="0"/>
              <a:t> is written as follows:</a:t>
            </a:r>
          </a:p>
          <a:p>
            <a:pPr marL="0" indent="0">
              <a:buNone/>
            </a:pPr>
            <a:r>
              <a:rPr lang="en-US" dirty="0"/>
              <a:t>	</a:t>
            </a:r>
            <a:r>
              <a:rPr lang="en-US" dirty="0" smtClean="0"/>
              <a:t>			 X</a:t>
            </a:r>
          </a:p>
          <a:p>
            <a:r>
              <a:rPr lang="en-US" dirty="0" smtClean="0"/>
              <a:t>For example, the nucleus of carbon-14 is written as follows:</a:t>
            </a:r>
            <a:endParaRPr lang="en-US" dirty="0"/>
          </a:p>
        </p:txBody>
      </p:sp>
      <p:sp>
        <p:nvSpPr>
          <p:cNvPr id="8" name="Footer Placeholder 7"/>
          <p:cNvSpPr>
            <a:spLocks noGrp="1"/>
          </p:cNvSpPr>
          <p:nvPr>
            <p:ph type="ftr" sz="quarter" idx="10"/>
          </p:nvPr>
        </p:nvSpPr>
        <p:spPr/>
        <p:txBody>
          <a:bodyPr/>
          <a:lstStyle/>
          <a:p>
            <a:r>
              <a:rPr lang="en-GB" dirty="0" smtClean="0"/>
              <a:t>© 2014 Pearson Education, Inc.</a:t>
            </a:r>
            <a:endParaRPr lang="en-GB" dirty="0"/>
          </a:p>
        </p:txBody>
      </p:sp>
      <p:sp>
        <p:nvSpPr>
          <p:cNvPr id="23" name="TextBox 22"/>
          <p:cNvSpPr txBox="1"/>
          <p:nvPr/>
        </p:nvSpPr>
        <p:spPr>
          <a:xfrm>
            <a:off x="3935822" y="4430615"/>
            <a:ext cx="339294" cy="523220"/>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3D6832"/>
              </a:buClr>
              <a:buChar char="•"/>
              <a:defRPr sz="2800">
                <a:latin typeface="+mn-lt"/>
                <a:ea typeface="+mn-ea"/>
              </a:defRPr>
            </a:lvl1pPr>
            <a:lvl2pPr marL="742950" indent="-285750">
              <a:spcBef>
                <a:spcPct val="20000"/>
              </a:spcBef>
              <a:buClr>
                <a:srgbClr val="3D6832"/>
              </a:buClr>
              <a:buChar char="–"/>
              <a:defRPr sz="2800">
                <a:latin typeface="+mn-lt"/>
                <a:ea typeface="+mn-ea"/>
              </a:defRPr>
            </a:lvl2pPr>
            <a:lvl3pPr marL="1143000" indent="-228600">
              <a:spcBef>
                <a:spcPct val="20000"/>
              </a:spcBef>
              <a:buClr>
                <a:srgbClr val="3D6832"/>
              </a:buClr>
              <a:buChar char="•"/>
              <a:defRPr>
                <a:latin typeface="+mn-lt"/>
                <a:ea typeface="+mn-ea"/>
              </a:defRPr>
            </a:lvl3pPr>
            <a:lvl4pPr marL="1600200" indent="-228600">
              <a:spcBef>
                <a:spcPct val="20000"/>
              </a:spcBef>
              <a:buClr>
                <a:srgbClr val="3D6832"/>
              </a:buClr>
              <a:buChar char="–"/>
              <a:defRPr sz="2000">
                <a:latin typeface="+mn-lt"/>
                <a:ea typeface="+mn-ea"/>
              </a:defRPr>
            </a:lvl4pPr>
            <a:lvl5pPr marL="2057400" indent="-228600">
              <a:spcBef>
                <a:spcPct val="20000"/>
              </a:spcBef>
              <a:buClr>
                <a:srgbClr val="3D6832"/>
              </a:buClr>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lnSpc>
                <a:spcPct val="80000"/>
              </a:lnSpc>
              <a:buNone/>
            </a:pPr>
            <a:r>
              <a:rPr lang="en-US" i="1" baseline="30000" dirty="0" smtClean="0"/>
              <a:t>A</a:t>
            </a:r>
            <a:endParaRPr lang="en-US" i="1" baseline="30000" dirty="0" smtClean="0"/>
          </a:p>
          <a:p>
            <a:pPr marL="0" indent="0">
              <a:lnSpc>
                <a:spcPct val="80000"/>
              </a:lnSpc>
              <a:buNone/>
            </a:pPr>
            <a:r>
              <a:rPr lang="en-US" i="1" baseline="30000" dirty="0" smtClean="0"/>
              <a:t>Z</a:t>
            </a:r>
            <a:endParaRPr lang="en-US" i="1" baseline="30000" dirty="0"/>
          </a:p>
        </p:txBody>
      </p:sp>
      <p:pic>
        <p:nvPicPr>
          <p:cNvPr id="24" name="Picture 23" descr="Untitled-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114" y="5592416"/>
            <a:ext cx="567922" cy="462582"/>
          </a:xfrm>
          <a:prstGeom prst="rect">
            <a:avLst/>
          </a:prstGeom>
        </p:spPr>
      </p:pic>
    </p:spTree>
    <p:extLst>
      <p:ext uri="{BB962C8B-B14F-4D97-AF65-F5344CB8AC3E}">
        <p14:creationId xmlns:p14="http://schemas.microsoft.com/office/powerpoint/2010/main" val="155068962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4" y="1141413"/>
            <a:ext cx="8407209" cy="5106987"/>
          </a:xfrm>
        </p:spPr>
        <p:txBody>
          <a:bodyPr/>
          <a:lstStyle/>
          <a:p>
            <a:r>
              <a:rPr lang="en-US" dirty="0" smtClean="0"/>
              <a:t>At times earlier than 10</a:t>
            </a:r>
            <a:r>
              <a:rPr lang="en-US" baseline="30000" dirty="0" smtClean="0"/>
              <a:t>−10</a:t>
            </a:r>
            <a:r>
              <a:rPr lang="en-US" dirty="0" smtClean="0"/>
              <a:t> s after the Big Bang, the weak nuclear force was indistinguishable from the electromagnetic force. Thus, even though these forces seem very different today, we can recognize them as different aspects of the same underlying force.</a:t>
            </a:r>
          </a:p>
          <a:p>
            <a:r>
              <a:rPr lang="en-US" dirty="0" smtClean="0"/>
              <a:t>The theory that links the weak force and the electromagnetic force is called the electroweak theory.</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75539435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4" y="1141413"/>
            <a:ext cx="8387517" cy="5106987"/>
          </a:xfrm>
        </p:spPr>
        <p:txBody>
          <a:bodyPr/>
          <a:lstStyle/>
          <a:p>
            <a:r>
              <a:rPr lang="en-US" sz="2400" dirty="0" smtClean="0"/>
              <a:t>Although no one has yet succeeded in producing a theory combining the electroweak force and the strong nuclear force, most physicists feel confident that such a theory exists. This hypothetical theory is referred to as the grand unified theory, or GUT.</a:t>
            </a:r>
          </a:p>
          <a:p>
            <a:r>
              <a:rPr lang="en-US" sz="2400" dirty="0" smtClean="0"/>
              <a:t>A theory that encompasses gravity and the other three forces of nature is one of the ultimate goals of physics.</a:t>
            </a:r>
          </a:p>
          <a:p>
            <a:r>
              <a:rPr lang="en-US" sz="2400" dirty="0" smtClean="0"/>
              <a:t>As things stand today, the electroweak theory is probably the best tested of all descriptions of the forces of nature. Still it includes only electromagnetism and the weak nuclear force.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89127484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p:txBody>
          <a:bodyPr/>
          <a:lstStyle/>
          <a:p>
            <a:r>
              <a:rPr lang="en-US" dirty="0" smtClean="0"/>
              <a:t>String theory is an approach that does incorporate gravity, but many of its predictions (like extra dimensions) are still controversial. </a:t>
            </a:r>
          </a:p>
          <a:p>
            <a:r>
              <a:rPr lang="en-US" dirty="0" smtClean="0"/>
              <a:t>Unifying the forces of nature is an area of active research that may require a new generation of physicists for its resolution.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5354530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p:txBody>
          <a:bodyPr/>
          <a:lstStyle/>
          <a:p>
            <a:r>
              <a:rPr lang="en-US" dirty="0" smtClean="0"/>
              <a:t>At one point it was thought that atoms were elementary particles—one type for each element. This idea was put to rest when atoms were discovered to be made up of electrons, protons, and neutrons.</a:t>
            </a:r>
          </a:p>
          <a:p>
            <a:r>
              <a:rPr lang="en-US" dirty="0" smtClean="0"/>
              <a:t>Of these three particles, only the electron is currently considered to be elementary—protons and neutrons are now known to be composed of still smaller particles.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10043528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p:txBody>
          <a:bodyPr/>
          <a:lstStyle/>
          <a:p>
            <a:r>
              <a:rPr lang="en-US" sz="2400" dirty="0" smtClean="0"/>
              <a:t>Particles that are acted on by the weak nuclear force but not the strong nuclear force are referred to as leptons. Only six leptons are known to exist, and all are listed in the table below.</a:t>
            </a:r>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The most familiar leptons are the electron and its corresponding neutrino—both of which are stable.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4_Table.jpg"/>
          <p:cNvPicPr>
            <a:picLocks noChangeAspect="1"/>
          </p:cNvPicPr>
          <p:nvPr/>
        </p:nvPicPr>
        <p:blipFill rotWithShape="1">
          <a:blip r:embed="rId3">
            <a:extLst>
              <a:ext uri="{28A0092B-C50C-407E-A947-70E740481C1C}">
                <a14:useLocalDpi xmlns:a14="http://schemas.microsoft.com/office/drawing/2010/main" val="0"/>
              </a:ext>
            </a:extLst>
          </a:blip>
          <a:srcRect b="7550"/>
          <a:stretch/>
        </p:blipFill>
        <p:spPr>
          <a:xfrm>
            <a:off x="657676" y="2714063"/>
            <a:ext cx="7819505" cy="2069869"/>
          </a:xfrm>
          <a:prstGeom prst="rect">
            <a:avLst/>
          </a:prstGeom>
        </p:spPr>
      </p:pic>
    </p:spTree>
    <p:extLst>
      <p:ext uri="{BB962C8B-B14F-4D97-AF65-F5344CB8AC3E}">
        <p14:creationId xmlns:p14="http://schemas.microsoft.com/office/powerpoint/2010/main" val="220411725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1141413"/>
            <a:ext cx="8407208" cy="5106987"/>
          </a:xfrm>
        </p:spPr>
        <p:txBody>
          <a:bodyPr/>
          <a:lstStyle/>
          <a:p>
            <a:r>
              <a:rPr lang="en-US" dirty="0" smtClean="0"/>
              <a:t>No internal structure has ever been detected in any of the leptons. As a result, all six leptons have the status of true elementary particles.</a:t>
            </a:r>
          </a:p>
          <a:p>
            <a:r>
              <a:rPr lang="en-US" dirty="0" smtClean="0"/>
              <a:t>Hadrons are particles that are acted on by both the weak and strong nuclear forces. They are also acted on by gravity, since all hadrons have mass.</a:t>
            </a:r>
          </a:p>
          <a:p>
            <a:r>
              <a:rPr lang="en-US" dirty="0" smtClean="0"/>
              <a:t>Two of the most familiar hadrons are the proton and the neutron.</a:t>
            </a:r>
          </a:p>
          <a:p>
            <a:r>
              <a:rPr lang="en-US" dirty="0" smtClean="0"/>
              <a:t>A partial list of the hundreds of hadrons known to exist is given in the table on the next slide.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12732178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4873080"/>
            <a:ext cx="8229600" cy="1375319"/>
          </a:xfrm>
        </p:spPr>
        <p:txBody>
          <a:bodyPr/>
          <a:lstStyle/>
          <a:p>
            <a:r>
              <a:rPr lang="en-US" sz="2400" dirty="0" smtClean="0"/>
              <a:t>Notice that the proton is the only stable hadron (though some theories suggest that even it may decay with an incredibly long half-life of 10</a:t>
            </a:r>
            <a:r>
              <a:rPr lang="en-US" sz="2400" baseline="30000" dirty="0" smtClean="0"/>
              <a:t>35</a:t>
            </a:r>
            <a:r>
              <a:rPr lang="en-US" sz="2400" dirty="0" smtClean="0"/>
              <a:t> years).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5_Table.jpg"/>
          <p:cNvPicPr>
            <a:picLocks noChangeAspect="1"/>
          </p:cNvPicPr>
          <p:nvPr/>
        </p:nvPicPr>
        <p:blipFill rotWithShape="1">
          <a:blip r:embed="rId3">
            <a:extLst>
              <a:ext uri="{28A0092B-C50C-407E-A947-70E740481C1C}">
                <a14:useLocalDpi xmlns:a14="http://schemas.microsoft.com/office/drawing/2010/main" val="0"/>
              </a:ext>
            </a:extLst>
          </a:blip>
          <a:srcRect b="4649"/>
          <a:stretch/>
        </p:blipFill>
        <p:spPr>
          <a:xfrm>
            <a:off x="657676" y="1209970"/>
            <a:ext cx="7819505" cy="3466407"/>
          </a:xfrm>
          <a:prstGeom prst="rect">
            <a:avLst/>
          </a:prstGeom>
        </p:spPr>
      </p:pic>
    </p:spTree>
    <p:extLst>
      <p:ext uri="{BB962C8B-B14F-4D97-AF65-F5344CB8AC3E}">
        <p14:creationId xmlns:p14="http://schemas.microsoft.com/office/powerpoint/2010/main" val="362167620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4" y="1141413"/>
            <a:ext cx="8466281" cy="5415096"/>
          </a:xfrm>
        </p:spPr>
        <p:txBody>
          <a:bodyPr/>
          <a:lstStyle/>
          <a:p>
            <a:r>
              <a:rPr lang="en-US" dirty="0" smtClean="0"/>
              <a:t>None of the hadrons are elementary particles. All hadrons are composed of either two or three smaller particles called quarks.</a:t>
            </a:r>
          </a:p>
          <a:p>
            <a:r>
              <a:rPr lang="en-US" dirty="0" smtClean="0"/>
              <a:t>Hadrons formed from two quarks are referred to as mesons; hadrons formed from three quarks are baryons.</a:t>
            </a:r>
          </a:p>
          <a:p>
            <a:r>
              <a:rPr lang="en-US" dirty="0" smtClean="0"/>
              <a:t>To account for the internal structure observed in hadrons, Murray Gell-Mann (b. 1929) and George Zweig (b. 1937) independently proposed in 1964 that all hadrons are composed of a number of truly elementary particles that Gell-Mann dubbed quarks.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16068753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1141413"/>
            <a:ext cx="8485628" cy="5106987"/>
          </a:xfrm>
        </p:spPr>
        <p:txBody>
          <a:bodyPr/>
          <a:lstStyle/>
          <a:p>
            <a:r>
              <a:rPr lang="en-US" dirty="0" smtClean="0"/>
              <a:t>Originally, it was proposed that there are three types of quarks, arbitrarily named up (u), down (d), and strange (s). </a:t>
            </a:r>
          </a:p>
          <a:p>
            <a:r>
              <a:rPr lang="en-US" dirty="0" smtClean="0"/>
              <a:t>The discovery of more massive hadrons necessitated the addition of three more quarks. The equally whimsical names for these new quarks are charmed (c), top or truth (t), and bottom or beauty (b).</a:t>
            </a:r>
          </a:p>
          <a:p>
            <a:r>
              <a:rPr lang="en-US" dirty="0" smtClean="0"/>
              <a:t>The table on the next slide lists the six quarks, some of their properties, and their antiparticles.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7318510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4725412"/>
            <a:ext cx="8229600" cy="1992200"/>
          </a:xfrm>
        </p:spPr>
        <p:txBody>
          <a:bodyPr/>
          <a:lstStyle/>
          <a:p>
            <a:r>
              <a:rPr lang="en-US" sz="2400" dirty="0" smtClean="0"/>
              <a:t>Quarks are unique elementary particles in a number of ways. For one, they all have charges that are fractions of the charge of the electron. As can be seen in the above table, some quarks have a charge of +⅔</a:t>
            </a:r>
            <a:r>
              <a:rPr lang="en-US" sz="2400" i="1" dirty="0" smtClean="0"/>
              <a:t>e</a:t>
            </a:r>
            <a:r>
              <a:rPr lang="en-US" sz="2400" dirty="0" smtClean="0"/>
              <a:t> or −⅔</a:t>
            </a:r>
            <a:r>
              <a:rPr lang="en-US" sz="2400" i="1" dirty="0" smtClean="0"/>
              <a:t>e</a:t>
            </a:r>
            <a:r>
              <a:rPr lang="en-US" sz="2400" dirty="0" smtClean="0"/>
              <a:t>, and others have a charge of +⅓</a:t>
            </a:r>
            <a:r>
              <a:rPr lang="en-US" sz="2400" i="1" dirty="0" smtClean="0"/>
              <a:t>e</a:t>
            </a:r>
            <a:r>
              <a:rPr lang="en-US" sz="2400" dirty="0" smtClean="0"/>
              <a:t> or −⅓</a:t>
            </a:r>
            <a:r>
              <a:rPr lang="en-US" sz="2400" i="1" dirty="0" smtClean="0"/>
              <a:t>e</a:t>
            </a:r>
            <a:r>
              <a:rPr lang="en-US" sz="2400" dirty="0" smtClean="0"/>
              <a:t>.</a:t>
            </a:r>
            <a:endParaRPr lang="en-US" sz="2400" dirty="0" smtClean="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6_Table.jpg"/>
          <p:cNvPicPr>
            <a:picLocks noChangeAspect="1"/>
          </p:cNvPicPr>
          <p:nvPr/>
        </p:nvPicPr>
        <p:blipFill rotWithShape="1">
          <a:blip r:embed="rId3">
            <a:extLst>
              <a:ext uri="{28A0092B-C50C-407E-A947-70E740481C1C}">
                <a14:useLocalDpi xmlns:a14="http://schemas.microsoft.com/office/drawing/2010/main" val="0"/>
              </a:ext>
            </a:extLst>
          </a:blip>
          <a:srcRect b="4383"/>
          <a:stretch/>
        </p:blipFill>
        <p:spPr>
          <a:xfrm>
            <a:off x="657676" y="1136434"/>
            <a:ext cx="7819505" cy="3566160"/>
          </a:xfrm>
          <a:prstGeom prst="rect">
            <a:avLst/>
          </a:prstGeom>
        </p:spPr>
      </p:pic>
    </p:spTree>
    <p:extLst>
      <p:ext uri="{BB962C8B-B14F-4D97-AF65-F5344CB8AC3E}">
        <p14:creationId xmlns:p14="http://schemas.microsoft.com/office/powerpoint/2010/main" val="31489896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a:xfrm>
            <a:off x="365125" y="1141413"/>
            <a:ext cx="8229600" cy="5276676"/>
          </a:xfrm>
        </p:spPr>
        <p:txBody>
          <a:bodyPr/>
          <a:lstStyle/>
          <a:p>
            <a:r>
              <a:rPr lang="en-US" dirty="0" smtClean="0"/>
              <a:t>Notice that the letter C is the chemical symbol for carbon. The atomic number, </a:t>
            </a:r>
            <a:r>
              <a:rPr lang="en-US" i="1" dirty="0" smtClean="0"/>
              <a:t>Z</a:t>
            </a:r>
            <a:r>
              <a:rPr lang="en-US" dirty="0" smtClean="0"/>
              <a:t> = 6, is written as a subscript in front of the chemical symbol. Likewise, the mass number, </a:t>
            </a:r>
            <a:r>
              <a:rPr lang="en-US" i="1" dirty="0" smtClean="0"/>
              <a:t>A</a:t>
            </a:r>
            <a:r>
              <a:rPr lang="en-US" dirty="0" smtClean="0"/>
              <a:t> = 14, is written as a superscript.</a:t>
            </a:r>
          </a:p>
          <a:p>
            <a:r>
              <a:rPr lang="en-US" dirty="0" smtClean="0"/>
              <a:t>A similar type of notation is used for subatomic particles—such as the nucleons. Neutrons and protons are represented as follows:</a:t>
            </a:r>
          </a:p>
          <a:p>
            <a:pPr marL="0" indent="0">
              <a:buNone/>
            </a:pPr>
            <a:r>
              <a:rPr lang="en-US" dirty="0"/>
              <a:t>	</a:t>
            </a:r>
            <a:r>
              <a:rPr lang="en-US" dirty="0" smtClean="0"/>
              <a:t>	= neutron (mass number 1, charge 0)</a:t>
            </a:r>
          </a:p>
          <a:p>
            <a:pPr marL="0" indent="0">
              <a:buNone/>
            </a:pPr>
            <a:endParaRPr lang="en-US" dirty="0" smtClean="0"/>
          </a:p>
          <a:p>
            <a:pPr marL="0" indent="0">
              <a:buNone/>
            </a:pPr>
            <a:r>
              <a:rPr lang="en-US" dirty="0"/>
              <a:t>	</a:t>
            </a:r>
            <a:r>
              <a:rPr lang="en-US" dirty="0" smtClean="0"/>
              <a:t>	= proton (mass number 1, charge 1)</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l="19234" r="61531" b="41524"/>
          <a:stretch>
            <a:fillRect/>
          </a:stretch>
        </p:blipFill>
        <p:spPr bwMode="auto">
          <a:xfrm>
            <a:off x="1616920" y="4669175"/>
            <a:ext cx="611188"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l="2193" t="3279" r="81238" b="42680"/>
          <a:stretch>
            <a:fillRect/>
          </a:stretch>
        </p:blipFill>
        <p:spPr bwMode="auto">
          <a:xfrm>
            <a:off x="1702645" y="5695720"/>
            <a:ext cx="525463" cy="7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95446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p:txBody>
          <a:bodyPr/>
          <a:lstStyle/>
          <a:p>
            <a:r>
              <a:rPr lang="en-US" dirty="0" smtClean="0"/>
              <a:t>Quarks have never been observed. It is now believed that a free, independent quark cannot exist; quarks must always be bound with other quarks inside a hadron. This concept is referred to as quark confinement.</a:t>
            </a:r>
          </a:p>
          <a:p>
            <a:r>
              <a:rPr lang="en-US" dirty="0" smtClean="0"/>
              <a:t>The smallest system of bound quarks that can be observed as an independent particle is a pair of quarks. In fact, mesons consist of bound pairs of quarks and antiquarks, as illustrated in the figure on the next slide.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28183190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4236715"/>
            <a:ext cx="8427462" cy="2438912"/>
          </a:xfrm>
        </p:spPr>
        <p:txBody>
          <a:bodyPr/>
          <a:lstStyle/>
          <a:p>
            <a:r>
              <a:rPr lang="en-US" sz="2400" dirty="0" smtClean="0"/>
              <a:t>It should be noted that quarks are always bound in combinations that result in a net charge that is an integer multiple of </a:t>
            </a:r>
            <a:r>
              <a:rPr lang="en-US" sz="2400" i="1" dirty="0" smtClean="0"/>
              <a:t>e</a:t>
            </a:r>
            <a:r>
              <a:rPr lang="en-US" sz="2400" dirty="0" smtClean="0"/>
              <a:t>.</a:t>
            </a:r>
          </a:p>
          <a:p>
            <a:r>
              <a:rPr lang="en-US" sz="2400" dirty="0" smtClean="0"/>
              <a:t>Baryons are bound systems consisting of three quarks, as is shown in the above figure. The quark compositions of a variety of hadrons are given in the table on the next slide.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20_Figur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3257269" y="1191010"/>
            <a:ext cx="2511101" cy="3007351"/>
          </a:xfrm>
          <a:prstGeom prst="rect">
            <a:avLst/>
          </a:prstGeom>
        </p:spPr>
      </p:pic>
    </p:spTree>
    <p:extLst>
      <p:ext uri="{BB962C8B-B14F-4D97-AF65-F5344CB8AC3E}">
        <p14:creationId xmlns:p14="http://schemas.microsoft.com/office/powerpoint/2010/main" val="349990255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5254689"/>
            <a:ext cx="8229600" cy="1221569"/>
          </a:xfrm>
        </p:spPr>
        <p:txBody>
          <a:bodyPr/>
          <a:lstStyle/>
          <a:p>
            <a:r>
              <a:rPr lang="en-US" sz="2400" dirty="0" smtClean="0"/>
              <a:t>Not long after the quark model was introduced, it was found that some quark compositions implied a violation of basic principles of quantum mechanics.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7_Table.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3385537" y="1181506"/>
            <a:ext cx="2352608" cy="4112200"/>
          </a:xfrm>
          <a:prstGeom prst="rect">
            <a:avLst/>
          </a:prstGeom>
        </p:spPr>
      </p:pic>
    </p:spTree>
    <p:extLst>
      <p:ext uri="{BB962C8B-B14F-4D97-AF65-F5344CB8AC3E}">
        <p14:creationId xmlns:p14="http://schemas.microsoft.com/office/powerpoint/2010/main" val="267877129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Fundamental Forces </a:t>
            </a:r>
            <a:br>
              <a:rPr lang="en-US" dirty="0" smtClean="0"/>
            </a:br>
            <a:r>
              <a:rPr lang="en-US" dirty="0" smtClean="0"/>
              <a:t>and Elementary </a:t>
            </a:r>
            <a:r>
              <a:rPr lang="en-US" dirty="0" smtClean="0"/>
              <a:t>Particles</a:t>
            </a:r>
            <a:endParaRPr lang="en-US" dirty="0"/>
          </a:p>
        </p:txBody>
      </p:sp>
      <p:sp>
        <p:nvSpPr>
          <p:cNvPr id="1030" name="Rectangle 6"/>
          <p:cNvSpPr>
            <a:spLocks noGrp="1" noChangeArrowheads="1"/>
          </p:cNvSpPr>
          <p:nvPr>
            <p:ph type="body" idx="1"/>
          </p:nvPr>
        </p:nvSpPr>
        <p:spPr>
          <a:xfrm>
            <a:off x="365125" y="1141413"/>
            <a:ext cx="8229600" cy="5470576"/>
          </a:xfrm>
        </p:spPr>
        <p:txBody>
          <a:bodyPr/>
          <a:lstStyle/>
          <a:p>
            <a:r>
              <a:rPr lang="en-US" dirty="0" smtClean="0"/>
              <a:t>To resolve these discrepancies, it was suggested that quarks must come in three varieties, which were given the completely arbitrary but colorful names red, green, and blue.</a:t>
            </a:r>
          </a:p>
          <a:p>
            <a:r>
              <a:rPr lang="en-US" dirty="0" smtClean="0"/>
              <a:t>Though these quark "colors" have nothing to do with visible colors in the electromagnetic spectrum, they explain other experimental observations that were previously difficult to understand.</a:t>
            </a:r>
          </a:p>
          <a:p>
            <a:r>
              <a:rPr lang="en-US" dirty="0" smtClean="0"/>
              <a:t>The theory of how quarks of different "colors" interact with one another is called quantum </a:t>
            </a:r>
            <a:r>
              <a:rPr lang="en-US" dirty="0" err="1" smtClean="0"/>
              <a:t>chromodynamics</a:t>
            </a:r>
            <a:r>
              <a:rPr lang="en-US" dirty="0" smtClean="0"/>
              <a:t>, or QCD.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831513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Nucleus</a:t>
            </a:r>
            <a:endParaRPr lang="en-US" dirty="0"/>
          </a:p>
        </p:txBody>
      </p:sp>
      <p:sp>
        <p:nvSpPr>
          <p:cNvPr id="1030" name="Rectangle 6"/>
          <p:cNvSpPr>
            <a:spLocks noGrp="1" noChangeArrowheads="1"/>
          </p:cNvSpPr>
          <p:nvPr>
            <p:ph type="body" idx="1"/>
          </p:nvPr>
        </p:nvSpPr>
        <p:spPr/>
        <p:txBody>
          <a:bodyPr/>
          <a:lstStyle/>
          <a:p>
            <a:r>
              <a:rPr lang="en-US" dirty="0" smtClean="0"/>
              <a:t>When nuclei contain a large number of neutrons and protons, a circle representing the nucleus is drawn. Inside the circle we write the symbols for neutrons and protons, along with the number of each type of particle. An example is shown in the figure below.</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2" name="Picture 11" descr="26_03_Figure.jpg"/>
          <p:cNvPicPr>
            <a:picLocks noChangeAspect="1"/>
          </p:cNvPicPr>
          <p:nvPr/>
        </p:nvPicPr>
        <p:blipFill rotWithShape="1">
          <a:blip r:embed="rId3">
            <a:extLst>
              <a:ext uri="{28A0092B-C50C-407E-A947-70E740481C1C}">
                <a14:useLocalDpi xmlns:a14="http://schemas.microsoft.com/office/drawing/2010/main" val="0"/>
              </a:ext>
            </a:extLst>
          </a:blip>
          <a:srcRect b="3828"/>
          <a:stretch/>
        </p:blipFill>
        <p:spPr>
          <a:xfrm>
            <a:off x="2139780" y="3850166"/>
            <a:ext cx="4855297" cy="2637553"/>
          </a:xfrm>
          <a:prstGeom prst="rect">
            <a:avLst/>
          </a:prstGeom>
        </p:spPr>
      </p:pic>
    </p:spTree>
    <p:extLst>
      <p:ext uri="{BB962C8B-B14F-4D97-AF65-F5344CB8AC3E}">
        <p14:creationId xmlns:p14="http://schemas.microsoft.com/office/powerpoint/2010/main" val="11820941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986</TotalTime>
  <Words>6110</Words>
  <Application>Microsoft Macintosh PowerPoint</Application>
  <PresentationFormat>On-screen Show (4:3)</PresentationFormat>
  <Paragraphs>502</Paragraphs>
  <Slides>83</Slides>
  <Notes>83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HA5Lect_template</vt:lpstr>
      <vt:lpstr>Nuclear Physics</vt:lpstr>
      <vt:lpstr>Chapter Contents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The Nucleus</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Radioactivity</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Applications of Nuclear Physics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lpstr>Fundamental Forces  and Elementary Particles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109</cp:revision>
  <cp:lastPrinted>2013-09-30T11:08:35Z</cp:lastPrinted>
  <dcterms:created xsi:type="dcterms:W3CDTF">2007-09-26T05:29:17Z</dcterms:created>
  <dcterms:modified xsi:type="dcterms:W3CDTF">2013-09-30T11:08:35Z</dcterms:modified>
</cp:coreProperties>
</file>