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2"/>
  </p:notesMasterIdLst>
  <p:handoutMasterIdLst>
    <p:handoutMasterId r:id="rId73"/>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325" r:id="rId29"/>
    <p:sldId id="286" r:id="rId30"/>
    <p:sldId id="287" r:id="rId31"/>
    <p:sldId id="288" r:id="rId32"/>
    <p:sldId id="289" r:id="rId33"/>
    <p:sldId id="290" r:id="rId34"/>
    <p:sldId id="291" r:id="rId35"/>
    <p:sldId id="292" r:id="rId36"/>
    <p:sldId id="328" r:id="rId37"/>
    <p:sldId id="293" r:id="rId38"/>
    <p:sldId id="326"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2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4573" autoAdjust="0"/>
  </p:normalViewPr>
  <p:slideViewPr>
    <p:cSldViewPr snapToGrid="0">
      <p:cViewPr>
        <p:scale>
          <a:sx n="135" d="100"/>
          <a:sy n="135" d="100"/>
        </p:scale>
        <p:origin x="-2184" y="-20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4D4B8E-FAA7-F84C-9BC2-63E4A6932595}" type="datetimeFigureOut">
              <a:rPr lang="en-US" smtClean="0"/>
              <a:t>10/9/13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C42F76-7FE5-3A4E-8CC6-7660081D60E1}" type="slidenum">
              <a:rPr lang="en-US" smtClean="0"/>
              <a:t>‹#›</a:t>
            </a:fld>
            <a:endParaRPr lang="en-US"/>
          </a:p>
        </p:txBody>
      </p:sp>
    </p:spTree>
    <p:extLst>
      <p:ext uri="{BB962C8B-B14F-4D97-AF65-F5344CB8AC3E}">
        <p14:creationId xmlns:p14="http://schemas.microsoft.com/office/powerpoint/2010/main" val="1077364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8A1C7B-0E62-439C-B568-998859E5CA36}" type="slidenum">
              <a:rPr lang="en-US" sz="1200" smtClean="0"/>
              <a:pPr>
                <a:defRPr/>
              </a:pPr>
              <a:t>1</a:t>
            </a:fld>
            <a:endParaRPr lang="en-US" sz="1200" dirty="0" smtClean="0"/>
          </a:p>
        </p:txBody>
      </p:sp>
      <p:sp>
        <p:nvSpPr>
          <p:cNvPr id="142338" name="Rectangle 2"/>
          <p:cNvSpPr>
            <a:spLocks noGrp="1" noRot="1" noChangeAspect="1" noChangeArrowheads="1" noTextEdit="1"/>
          </p:cNvSpPr>
          <p:nvPr>
            <p:ph type="sldImg"/>
          </p:nvPr>
        </p:nvSpPr>
        <p:spPr>
          <a:ln/>
          <a:extLst/>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8B50BA0-8663-4222-9129-13D8DCA81BFC}"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4B7A8D2-C3C8-4041-A637-5C5EC1B152CC}"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E691FBE-5E35-47FF-B1B8-4C0D966545C3}"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A8539E5-77EA-4D2B-80E1-6EB5720F8773}"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8D8FC3A-DD80-4436-80E1-54A2C4F3D041}"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916D886-C9BD-471C-94E2-FB598A122034}"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E33120B-D900-4299-8353-C325D3D2F9BB}"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8994FDC-41BE-42F9-BA82-343827178D15}"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342D56E-6B43-4C8B-B1BF-E7334C997C77}"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F2A525B-2559-4730-A83C-DFB365F873E4}"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4C9FF9A-7D5B-4794-8255-0812A1394117}"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715752A-DEF4-40D8-8213-44DD43F9FA07}"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4070D34-DF43-4CEC-9E92-F3B8A8B9113E}"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782A355-8574-4F14-8D02-C53C1B94E30B}"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F1B70C-ECF3-4C03-B419-44969D22145B}"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E185779-B512-4C58-AFFD-5B1531497010}"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4D05645-B292-4F76-83C6-09418B3F19C0}"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A92A60-C649-4411-B2F4-C92A0B77B606}"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6493F13-E25A-4388-BB4C-581BABA86386}"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6493F13-E25A-4388-BB4C-581BABA86386}"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4E0A6F-412C-439F-B143-B62E0BB1F412}"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0686F15-19D5-4934-B38A-186559AC67B9}"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55571C2-93F2-4AA1-84C6-53D1374B3FA3}"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3F635D5-F43F-4872-B61A-60EE75921BD6}"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F0E61AC-9F75-4234-8086-BB98900D7CF4}"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69CDC73-DE26-4C1C-BC78-447C0B9E73C6}"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1E9A8EB-C296-4817-ADBA-372E65964ADC}"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1AD851-EB9B-479D-B3F4-43528A058D5C}"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1AD851-EB9B-479D-B3F4-43528A058D5C}"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2F243FD-7FA0-4CD9-B632-ADB9A7127B2D}"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2F243FD-7FA0-4CD9-B632-ADB9A7127B2D}"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07A226D-1990-4C30-BEB5-4EEAC4975A60}"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7880586-65A3-4BDE-B8CD-5B2B63D8B6F6}"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4A5AA0-56C3-4A5D-9DF2-8EE48A31A4AB}"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181F71E-AE47-49C2-A2AB-FDE386E95BBC}"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22D5DF2-4D52-48DD-9687-3038A98B4C3E}"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D8D03BA-D7A5-49EB-9156-AC6A838ECDC4}"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CB43FE2-ECC5-4932-92EE-B57BEBE06232}"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E7035F6-DFD6-48FD-A73C-D15697E7C718}"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D9AE782-95F4-4354-82EB-D33FADF8C735}"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79E08A6-E99C-425F-BDBE-CE35D685FF85}"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24CBFEE-48E6-4C45-B2F0-E2DF18BCD1E2}"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D8040B-FEA4-414F-8128-B7E082848529}"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603E595-C595-4AC1-8376-6F6939F05FE0}"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5784C6-314D-481B-BF79-D9FFAF7A0ABE}"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5F40923-C7F5-4B71-8F88-C5BA834D25A7}"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2031FFE-2148-4044-9E86-4254D8B1234E}"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1829EB-AE71-4A69-8C42-654611F1F9FD}"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1829EB-AE71-4A69-8C42-654611F1F9FD}"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FCD3284-071E-4FAE-B3B2-8D3CC67F8607}"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0E65D11-2237-42AD-B39C-F587C30730DE}"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B9A3648-29F6-422C-8FA4-5F801EE9D08D}"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D6E992D-687C-4828-801C-04E88D9BB772}"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99ADD33-59D5-44E4-B4E7-D0F665E71780}" type="slidenum">
              <a:rPr lang="en-US" sz="1200" smtClean="0"/>
              <a:pPr>
                <a:defRPr/>
              </a:pPr>
              <a:t>59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8DFA0F-4BF0-4945-A5E3-A6203D06484C}"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465FD0D-89C2-47AD-880F-EDC3AD54B760}" type="slidenum">
              <a:rPr lang="en-US" sz="1200" smtClean="0"/>
              <a:pPr>
                <a:defRPr/>
              </a:pPr>
              <a:t>60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8516C20-FF8F-4251-9422-78E89CE9EA62}" type="slidenum">
              <a:rPr lang="en-US" sz="1200" smtClean="0"/>
              <a:pPr>
                <a:defRPr/>
              </a:pPr>
              <a:t>61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AD2CBCC-1D6C-4135-95D2-8EA2F95B57A1}" type="slidenum">
              <a:rPr lang="en-US" sz="1200" smtClean="0"/>
              <a:pPr>
                <a:defRPr/>
              </a:pPr>
              <a:t>62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3DE443C-C474-4623-B2CF-4E0BA86D6188}" type="slidenum">
              <a:rPr lang="en-US" sz="1200" smtClean="0"/>
              <a:pPr>
                <a:defRPr/>
              </a:pPr>
              <a:t>63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E22358F-6401-44A0-B997-87CBCB788F34}" type="slidenum">
              <a:rPr lang="en-US" sz="1200" smtClean="0"/>
              <a:pPr>
                <a:defRPr/>
              </a:pPr>
              <a:t>64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CDE4BF5-110F-4C47-918D-31A4D796F4E9}" type="slidenum">
              <a:rPr lang="en-US" sz="1200" smtClean="0"/>
              <a:pPr>
                <a:defRPr/>
              </a:pPr>
              <a:t>65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74D682C-E26E-4D34-8840-80D92130AD76}" type="slidenum">
              <a:rPr lang="en-US" sz="1200" smtClean="0"/>
              <a:pPr>
                <a:defRPr/>
              </a:pPr>
              <a:t>66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69F4CDB-B750-44A4-993C-7D152FAFF98D}" type="slidenum">
              <a:rPr lang="en-US" sz="1200" smtClean="0"/>
              <a:pPr>
                <a:defRPr/>
              </a:pPr>
              <a:t>67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3073F7-4E7B-4C2E-A0CF-44DF075671A4}" type="slidenum">
              <a:rPr lang="en-US" sz="1200" smtClean="0"/>
              <a:pPr>
                <a:defRPr/>
              </a:pPr>
              <a:t>68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AF82BB2-8913-4D03-9BD1-5C945B39585D}" type="slidenum">
              <a:rPr lang="en-US" sz="1200" smtClean="0"/>
              <a:pPr>
                <a:defRPr/>
              </a:pPr>
              <a:t>69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0585665-68CD-4D7C-BE7C-1ABD7DF27635}"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330E2AC-8090-48A4-A5C1-80D205EEC4D1}" type="slidenum">
              <a:rPr lang="en-US" sz="1200" smtClean="0"/>
              <a:pPr>
                <a:defRPr/>
              </a:pPr>
              <a:t>70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03BD147-554B-476B-B026-6AB6A600E91C}"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DF2E161-9C0E-43C7-A5A5-6C1E51BA5353}"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25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a:xfrm>
            <a:off x="365126" y="3124200"/>
            <a:ext cx="4878574" cy="579438"/>
          </a:xfrm>
        </p:spPr>
        <p:txBody>
          <a:bodyPr/>
          <a:lstStyle/>
          <a:p>
            <a:r>
              <a:rPr lang="en-US" dirty="0" smtClean="0"/>
              <a:t>Atomic Physics</a:t>
            </a:r>
            <a:endParaRPr lang="en-US" dirty="0"/>
          </a:p>
        </p:txBody>
      </p:sp>
      <p:sp>
        <p:nvSpPr>
          <p:cNvPr id="5" name="Subtitle 4"/>
          <p:cNvSpPr>
            <a:spLocks noGrp="1"/>
          </p:cNvSpPr>
          <p:nvPr>
            <p:ph type="subTitle" idx="1"/>
          </p:nvPr>
        </p:nvSpPr>
        <p:spPr>
          <a:xfrm>
            <a:off x="365126" y="4860925"/>
            <a:ext cx="4878574" cy="707886"/>
          </a:xfrm>
        </p:spPr>
        <p:txBody>
          <a:bodyPr/>
          <a:lstStyle/>
          <a:p>
            <a:r>
              <a:rPr lang="en-US" dirty="0" smtClean="0"/>
              <a:t>Prepared by </a:t>
            </a:r>
            <a:br>
              <a:rPr lang="en-US" dirty="0" smtClean="0"/>
            </a:br>
            <a:r>
              <a:rPr lang="en-US" dirty="0" smtClean="0"/>
              <a:t>Chris </a:t>
            </a:r>
            <a:r>
              <a:rPr lang="en-US" dirty="0" err="1" smtClean="0"/>
              <a:t>Chiaverina</a:t>
            </a:r>
            <a:endParaRPr lang="en-US" dirty="0"/>
          </a:p>
        </p:txBody>
      </p:sp>
      <p:sp>
        <p:nvSpPr>
          <p:cNvPr id="2" name="Footer Placeholder 1"/>
          <p:cNvSpPr>
            <a:spLocks noGrp="1"/>
          </p:cNvSpPr>
          <p:nvPr>
            <p:ph type="ftr" sz="quarter" idx="3"/>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sz="2400" dirty="0" smtClean="0"/>
              <a:t>Rutherford estimated the diameter of the nucleus to be about 10,000 times smaller than the diameter of the atom. This means that an atom has an even larger fraction of empty space than the Solar System.</a:t>
            </a:r>
          </a:p>
          <a:p>
            <a:r>
              <a:rPr lang="en-US" sz="2400" dirty="0" smtClean="0"/>
              <a:t>Though the nuclear model seems reasonable, it contains fatal flaws.</a:t>
            </a:r>
          </a:p>
          <a:p>
            <a:pPr lvl="1"/>
            <a:r>
              <a:rPr lang="en-US" sz="2400" dirty="0" smtClean="0"/>
              <a:t>One of these is that an orbiting electron experiences a centripetal acceleration toward the nucleus. Because an accelerating charge gives off energy in the form of electromagnetic radiation, an electron radiating energy would spiral inward and eventually plunge into the nucleus.</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pPr lvl="1"/>
            <a:r>
              <a:rPr lang="en-US" dirty="0" smtClean="0"/>
              <a:t>A second flaw has to do with the radiation emitted by the orbiting electron. The frequency of the radiation should be the same as the frequency of the orbit. If electrons spiraled inward, the frequency would increase continuously, and the light emitted by the atom would span a continuous range of frequencies.</a:t>
            </a:r>
          </a:p>
          <a:p>
            <a:pPr lvl="1"/>
            <a:r>
              <a:rPr lang="en-US" dirty="0" smtClean="0"/>
              <a:t>This prediction does not agree with experiments, which show that atoms emit only certain discrete frequencies of light.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dirty="0" smtClean="0"/>
              <a:t>A device known as a gas discharge tube is used to study the light given off by atoms. When a high voltage is applied to the ends of the glass discharge tube, which contains a gas at low pressure, the atoms in the gas become excited and emit electromagnetic radiation.</a:t>
            </a:r>
          </a:p>
          <a:p>
            <a:r>
              <a:rPr lang="en-US" dirty="0" smtClean="0"/>
              <a:t>Passing the radiation through a diffraction grating separates it into its various wavelengths, as is shown in the figure on the next slide.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a:xfrm>
            <a:off x="365125" y="1141413"/>
            <a:ext cx="8229600" cy="5504161"/>
          </a:xfrm>
        </p:spPr>
        <p:txBody>
          <a:bodyPr/>
          <a:lstStyle/>
          <a:p>
            <a:pPr marL="0" indent="0">
              <a:buNone/>
            </a:pPr>
            <a:endParaRPr lang="en-US" sz="2400" dirty="0" smtClean="0"/>
          </a:p>
          <a:p>
            <a:endParaRPr lang="en-US" sz="2400" dirty="0" smtClean="0"/>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As can be seen in the figure, the result is a series of brightly colored lines. This type of spectrum emitted by atoms, with bright lines at specific frequencies (colors), is referred to as a line spectrum.</a:t>
            </a:r>
          </a:p>
          <a:p>
            <a:r>
              <a:rPr lang="en-US" sz="2400" dirty="0" smtClean="0"/>
              <a:t>In contrast, blackbody radiation is given off over a continuous range of frequencies.</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3_Figure.jpg"/>
          <p:cNvPicPr>
            <a:picLocks noChangeAspect="1"/>
          </p:cNvPicPr>
          <p:nvPr/>
        </p:nvPicPr>
        <p:blipFill rotWithShape="1">
          <a:blip r:embed="rId3">
            <a:extLst>
              <a:ext uri="{28A0092B-C50C-407E-A947-70E740481C1C}">
                <a14:useLocalDpi xmlns:a14="http://schemas.microsoft.com/office/drawing/2010/main" val="0"/>
              </a:ext>
            </a:extLst>
          </a:blip>
          <a:srcRect b="4211"/>
          <a:stretch/>
        </p:blipFill>
        <p:spPr>
          <a:xfrm>
            <a:off x="1057849" y="651562"/>
            <a:ext cx="7028302" cy="35164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sz="2400" dirty="0" smtClean="0"/>
              <a:t>This is because blackbody radiation is produced by the blackbody as a whole, and not its individual atoms. A line spectrum, on the other hand, is produced by individual atoms giving off electromagnetic radiation at precise frequencies.</a:t>
            </a:r>
          </a:p>
          <a:p>
            <a:r>
              <a:rPr lang="en-US" sz="2400" dirty="0" smtClean="0"/>
              <a:t>The atoms in the gas inside the gas discharge tube are well separated from one another, and the light they give off is the result of their acting separately. </a:t>
            </a:r>
          </a:p>
          <a:p>
            <a:r>
              <a:rPr lang="en-US" sz="2400" dirty="0" smtClean="0"/>
              <a:t>Atoms have energies that are similar to standing waves on a string. The lines in an atomic spectrum are like the harmonics of a vibrating string.</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a:xfrm>
            <a:off x="365125" y="1141413"/>
            <a:ext cx="8229600" cy="5450496"/>
          </a:xfrm>
        </p:spPr>
        <p:txBody>
          <a:bodyPr/>
          <a:lstStyle/>
          <a:p>
            <a:r>
              <a:rPr lang="en-US" dirty="0" smtClean="0"/>
              <a:t>Scientists can learn a lot about atoms from the light they give off. As an example, consider the visible part of the line spectrum of atomic hydrogen in figure (a) below.</a:t>
            </a:r>
          </a:p>
          <a:p>
            <a:endParaRPr lang="en-US" dirty="0" smtClean="0"/>
          </a:p>
          <a:p>
            <a:pPr>
              <a:lnSpc>
                <a:spcPct val="150000"/>
              </a:lnSpc>
            </a:pPr>
            <a:endParaRPr lang="en-US" dirty="0"/>
          </a:p>
          <a:p>
            <a:pPr marL="0" indent="0">
              <a:buNone/>
            </a:pPr>
            <a:endParaRPr lang="en-US" dirty="0" smtClean="0"/>
          </a:p>
          <a:p>
            <a:endParaRPr lang="en-US" dirty="0" smtClean="0"/>
          </a:p>
          <a:p>
            <a:r>
              <a:rPr lang="en-US" dirty="0" smtClean="0"/>
              <a:t>The line spectrum shown in the figure is an emission spectrum, since it shows light that is emitted by the hydrogen atom</a:t>
            </a:r>
            <a:r>
              <a:rPr lang="en-US" dirty="0" smtClean="0"/>
              <a: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5_FigureA.jpg"/>
          <p:cNvPicPr>
            <a:picLocks noChangeAspect="1"/>
          </p:cNvPicPr>
          <p:nvPr/>
        </p:nvPicPr>
        <p:blipFill rotWithShape="1">
          <a:blip r:embed="rId3">
            <a:extLst>
              <a:ext uri="{28A0092B-C50C-407E-A947-70E740481C1C}">
                <a14:useLocalDpi xmlns:a14="http://schemas.microsoft.com/office/drawing/2010/main" val="0"/>
              </a:ext>
            </a:extLst>
          </a:blip>
          <a:srcRect b="4602"/>
          <a:stretch/>
        </p:blipFill>
        <p:spPr>
          <a:xfrm>
            <a:off x="2030422" y="2942833"/>
            <a:ext cx="5083157" cy="22991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a:xfrm>
            <a:off x="365125" y="1141413"/>
            <a:ext cx="8229600" cy="5414719"/>
          </a:xfrm>
        </p:spPr>
        <p:txBody>
          <a:bodyPr/>
          <a:lstStyle/>
          <a:p>
            <a:r>
              <a:rPr lang="en-US" sz="2400" dirty="0" smtClean="0"/>
              <a:t>The absorption spectrum of hydrogen, which is shown in figure (b) below, is formed by passing light of all colors through a tube of hydrogen gas. </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r>
              <a:rPr lang="en-US" sz="2400" dirty="0" smtClean="0"/>
              <a:t>As can be seen, light of certain wavelengths is absorbed by the atoms, producing a set of dark lines against an otherwise bright background.</a:t>
            </a:r>
          </a:p>
          <a:p>
            <a:r>
              <a:rPr lang="en-US" sz="2400" dirty="0" smtClean="0"/>
              <a:t>The absorption lines occur at precisely the same wavelengths as the emission lines.</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5_FigureB.jpg"/>
          <p:cNvPicPr>
            <a:picLocks noChangeAspect="1"/>
          </p:cNvPicPr>
          <p:nvPr/>
        </p:nvPicPr>
        <p:blipFill rotWithShape="1">
          <a:blip r:embed="rId3">
            <a:extLst>
              <a:ext uri="{28A0092B-C50C-407E-A947-70E740481C1C}">
                <a14:useLocalDpi xmlns:a14="http://schemas.microsoft.com/office/drawing/2010/main" val="0"/>
              </a:ext>
            </a:extLst>
          </a:blip>
          <a:srcRect b="4653"/>
          <a:stretch/>
        </p:blipFill>
        <p:spPr>
          <a:xfrm>
            <a:off x="2148840" y="2327013"/>
            <a:ext cx="4846320" cy="22039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sz="2400" dirty="0" smtClean="0"/>
              <a:t>The fact that atoms have unique line spectra has led to interesting results and applications.</a:t>
            </a:r>
          </a:p>
          <a:p>
            <a:pPr lvl="1"/>
            <a:r>
              <a:rPr lang="en-US" sz="2400" dirty="0" smtClean="0"/>
              <a:t>Helium was first found on the Sun when a spectral line that </a:t>
            </a:r>
            <a:r>
              <a:rPr lang="en-US" sz="2400" dirty="0" err="1" smtClean="0"/>
              <a:t>didn</a:t>
            </a:r>
            <a:r>
              <a:rPr lang="fr-FR" sz="2400" dirty="0" smtClean="0"/>
              <a:t>'</a:t>
            </a:r>
            <a:r>
              <a:rPr lang="en-US" sz="2400" dirty="0" smtClean="0"/>
              <a:t>t correspond to any known element on Earth was observed.</a:t>
            </a:r>
          </a:p>
          <a:p>
            <a:pPr lvl="1"/>
            <a:r>
              <a:rPr lang="en-US" sz="2400" dirty="0" smtClean="0"/>
              <a:t>A technique known as laser induced breakdown spectroscopy (LIBS) is used to study the chemical composition of materials. In LIBS a short laser pulse vaporizes a sample of a material, creating a plasma of excited atoms. The atoms give off light, with a unique spectral signature for each element. Analyzing the light gives the chemical composition of the sample.</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Our understanding of the hydrogen atom took a giant leap forward in 1913. In that year </a:t>
            </a:r>
            <a:r>
              <a:rPr lang="en-US" dirty="0" err="1" smtClean="0"/>
              <a:t>Niels</a:t>
            </a:r>
            <a:r>
              <a:rPr lang="en-US" dirty="0" smtClean="0"/>
              <a:t> Bohr (1885–1962) introduced a model that allowed him to understand the line spectrum of hydrogen. </a:t>
            </a:r>
          </a:p>
          <a:p>
            <a:r>
              <a:rPr lang="en-US" dirty="0" smtClean="0"/>
              <a:t>Bohr combined the elements of classical physics with the ideas of quantum mechanics. Thus his model is a hybrid that spanned the gap between the physics of Newton and the newly emerging quantum physics.</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Bohr</a:t>
            </a:r>
            <a:r>
              <a:rPr lang="fr-FR" dirty="0" smtClean="0"/>
              <a:t>'</a:t>
            </a:r>
            <a:r>
              <a:rPr lang="en-US" dirty="0" smtClean="0"/>
              <a:t>s model of the hydrogen atom is based on four assumptions. The first two are specific to his model. They are as follows:</a:t>
            </a:r>
          </a:p>
          <a:p>
            <a:pPr lvl="1"/>
            <a:r>
              <a:rPr lang="en-US" dirty="0" smtClean="0"/>
              <a:t>The electron in a hydrogen atom moves in a circular orbit about the nucleus.</a:t>
            </a:r>
          </a:p>
          <a:p>
            <a:pPr lvl="1"/>
            <a:r>
              <a:rPr lang="en-US" dirty="0" smtClean="0"/>
              <a:t>Only certain circular orbits are allowed. In these orbits the angular momentum of the electron is quantized, just like energy is quantized in Einstein</a:t>
            </a:r>
            <a:r>
              <a:rPr lang="fr-FR" dirty="0" smtClean="0"/>
              <a:t>'</a:t>
            </a:r>
            <a:r>
              <a:rPr lang="en-US" dirty="0" smtClean="0"/>
              <a:t>s photon model of light.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Early Models of the Atom</a:t>
            </a:r>
          </a:p>
          <a:p>
            <a:r>
              <a:rPr lang="en-US" dirty="0" smtClean="0"/>
              <a:t>Bohr</a:t>
            </a:r>
            <a:r>
              <a:rPr lang="fr-FR" dirty="0" smtClean="0"/>
              <a:t>'</a:t>
            </a:r>
            <a:r>
              <a:rPr lang="en-US" dirty="0" smtClean="0"/>
              <a:t>s Model of the Hydrogen Atom</a:t>
            </a:r>
          </a:p>
          <a:p>
            <a:r>
              <a:rPr lang="en-US" dirty="0" smtClean="0"/>
              <a:t>The Quantum Physics of the Atom</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The next two assumptions are more general:</a:t>
            </a:r>
          </a:p>
          <a:p>
            <a:pPr lvl="1"/>
            <a:r>
              <a:rPr lang="en-US" dirty="0" smtClean="0"/>
              <a:t>Electrons do not give off electromagnetic radiation when they are in an allowed orbit. Thus, the orbits are stable.</a:t>
            </a:r>
          </a:p>
          <a:p>
            <a:pPr lvl="1"/>
            <a:r>
              <a:rPr lang="en-US" dirty="0" smtClean="0"/>
              <a:t>Electromagnetic radiation is given off or absorbed only when an electron changes from one allowed orbit to another. If the energy difference between the two allowed orbits is </a:t>
            </a:r>
            <a:r>
              <a:rPr lang="el-GR" dirty="0" smtClean="0"/>
              <a:t>Δ</a:t>
            </a:r>
            <a:r>
              <a:rPr lang="en-US" i="1" dirty="0" smtClean="0"/>
              <a:t>E</a:t>
            </a:r>
            <a:r>
              <a:rPr lang="en-US" dirty="0" smtClean="0"/>
              <a:t>, then the frequency, </a:t>
            </a:r>
            <a:r>
              <a:rPr lang="en-US" i="1" dirty="0" smtClean="0"/>
              <a:t>f</a:t>
            </a:r>
            <a:r>
              <a:rPr lang="en-US" dirty="0" smtClean="0"/>
              <a:t>, of the photon that is emitted or absorbed is given by </a:t>
            </a:r>
            <a:r>
              <a:rPr lang="el-GR" dirty="0" smtClean="0"/>
              <a:t>Δ</a:t>
            </a:r>
            <a:r>
              <a:rPr lang="en-US" i="1" dirty="0" smtClean="0"/>
              <a:t>E</a:t>
            </a:r>
            <a:r>
              <a:rPr lang="en-US" dirty="0" smtClean="0"/>
              <a:t> = </a:t>
            </a:r>
            <a:r>
              <a:rPr lang="en-US" i="1" dirty="0" smtClean="0"/>
              <a:t>hf</a:t>
            </a:r>
            <a:r>
              <a:rPr lang="en-US" dirty="0" smtClean="0"/>
              <a: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To summarize, Bohr</a:t>
            </a:r>
            <a:r>
              <a:rPr lang="fr-FR" dirty="0" smtClean="0"/>
              <a:t>'</a:t>
            </a:r>
            <a:r>
              <a:rPr lang="en-US" dirty="0" smtClean="0"/>
              <a:t>s model retains the classical picture of an electron orbiting a nucleus. It also adds the quantum requirements that only certain orbits are allowed and no radiation is given off from these orbits.</a:t>
            </a:r>
          </a:p>
          <a:p>
            <a:r>
              <a:rPr lang="en-US" dirty="0" smtClean="0"/>
              <a:t>To determine the allowed Bohr orbits—those with specific radii and specific energies—we apply two conditions.</a:t>
            </a:r>
          </a:p>
          <a:p>
            <a:r>
              <a:rPr lang="en-US" dirty="0" smtClean="0"/>
              <a:t>First, the electron moves in a circular orbit of radius </a:t>
            </a:r>
            <a:r>
              <a:rPr lang="en-US" i="1" dirty="0" smtClean="0"/>
              <a:t>r</a:t>
            </a:r>
            <a:r>
              <a:rPr lang="en-US" dirty="0" smtClean="0"/>
              <a:t> and speed </a:t>
            </a:r>
            <a:r>
              <a:rPr lang="en-US" i="1" dirty="0" smtClean="0"/>
              <a:t>v</a:t>
            </a:r>
            <a:r>
              <a:rPr lang="en-US" dirty="0" smtClean="0"/>
              <a:t>, as depicted in the figure on the next slide.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2"/>
            <a:ext cx="8229600" cy="5450497"/>
          </a:xfrm>
        </p:spPr>
        <p:txBody>
          <a:bodyPr/>
          <a:lstStyle/>
          <a:p>
            <a:pPr marL="0" indent="0">
              <a:buNone/>
            </a:pPr>
            <a:endParaRPr lang="en-US" sz="2400" dirty="0" smtClean="0"/>
          </a:p>
          <a:p>
            <a:endParaRPr lang="en-US" sz="2400" dirty="0" smtClean="0"/>
          </a:p>
          <a:p>
            <a:pPr>
              <a:lnSpc>
                <a:spcPct val="150000"/>
              </a:lnSpc>
            </a:pPr>
            <a:endParaRPr lang="en-US" sz="2400" dirty="0" smtClean="0"/>
          </a:p>
          <a:p>
            <a:pPr>
              <a:lnSpc>
                <a:spcPct val="150000"/>
              </a:lnSpc>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r>
              <a:rPr lang="en-US" sz="2400" dirty="0" smtClean="0"/>
              <a:t>As a result, the electron experiences a centripetal acceleration toward the nucleus of magnitude </a:t>
            </a:r>
            <a:r>
              <a:rPr lang="en-US" sz="2400" i="1" dirty="0" smtClean="0"/>
              <a:t>a</a:t>
            </a:r>
            <a:r>
              <a:rPr lang="en-US" sz="2400" dirty="0" smtClean="0"/>
              <a:t> = </a:t>
            </a:r>
            <a:r>
              <a:rPr lang="en-US" sz="2400" i="1" dirty="0" smtClean="0"/>
              <a:t>v</a:t>
            </a:r>
            <a:r>
              <a:rPr lang="en-US" sz="2400" baseline="30000" dirty="0" smtClean="0"/>
              <a:t>2</a:t>
            </a:r>
            <a:r>
              <a:rPr lang="en-US" sz="2400" dirty="0" smtClean="0"/>
              <a:t>/</a:t>
            </a:r>
            <a:r>
              <a:rPr lang="en-US" sz="2400" i="1" dirty="0" smtClean="0"/>
              <a:t>r</a:t>
            </a:r>
            <a:r>
              <a:rPr lang="en-US" sz="2400" dirty="0" smtClean="0"/>
              <a:t>.</a:t>
            </a:r>
          </a:p>
          <a:p>
            <a:r>
              <a:rPr lang="en-US" sz="2400" dirty="0" smtClean="0"/>
              <a:t>From Newton</a:t>
            </a:r>
            <a:r>
              <a:rPr lang="fr-FR" sz="2400" dirty="0" smtClean="0"/>
              <a:t>'</a:t>
            </a:r>
            <a:r>
              <a:rPr lang="en-US" sz="2400" dirty="0" smtClean="0"/>
              <a:t>s second law of motion, we know that a force, </a:t>
            </a:r>
            <a:r>
              <a:rPr lang="en-US" sz="2400" i="1" dirty="0" smtClean="0"/>
              <a:t>F</a:t>
            </a:r>
            <a:r>
              <a:rPr lang="en-US" sz="2400" dirty="0" smtClean="0"/>
              <a:t> = </a:t>
            </a:r>
            <a:r>
              <a:rPr lang="en-US" sz="2400" i="1" dirty="0" smtClean="0"/>
              <a:t>ma</a:t>
            </a:r>
            <a:r>
              <a:rPr lang="en-US" sz="2400" dirty="0" smtClean="0"/>
              <a:t>, is required to produce an acceleration. In this case, the force is the electrostatic force </a:t>
            </a:r>
            <a:r>
              <a:rPr lang="en-US" sz="2400" i="1" dirty="0" smtClean="0"/>
              <a:t>F</a:t>
            </a:r>
            <a:r>
              <a:rPr lang="en-US" sz="2400" dirty="0" smtClean="0"/>
              <a:t> = </a:t>
            </a:r>
            <a:r>
              <a:rPr lang="en-US" sz="2400" i="1" dirty="0" smtClean="0"/>
              <a:t>ke</a:t>
            </a:r>
            <a:r>
              <a:rPr lang="en-US" sz="2400" baseline="30000" dirty="0" smtClean="0"/>
              <a:t>2</a:t>
            </a:r>
            <a:r>
              <a:rPr lang="en-US" sz="2400" dirty="0" smtClean="0"/>
              <a:t>/</a:t>
            </a:r>
            <a:r>
              <a:rPr lang="en-US" sz="2400" i="1" dirty="0" smtClean="0"/>
              <a:t>r</a:t>
            </a:r>
            <a:r>
              <a:rPr lang="en-US" sz="2400" baseline="30000" dirty="0" smtClean="0"/>
              <a:t>2</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7_Figure.jpg"/>
          <p:cNvPicPr>
            <a:picLocks noChangeAspect="1"/>
          </p:cNvPicPr>
          <p:nvPr/>
        </p:nvPicPr>
        <p:blipFill rotWithShape="1">
          <a:blip r:embed="rId3">
            <a:extLst>
              <a:ext uri="{28A0092B-C50C-407E-A947-70E740481C1C}">
                <a14:useLocalDpi xmlns:a14="http://schemas.microsoft.com/office/drawing/2010/main" val="0"/>
              </a:ext>
            </a:extLst>
          </a:blip>
          <a:srcRect b="2993"/>
          <a:stretch/>
        </p:blipFill>
        <p:spPr>
          <a:xfrm>
            <a:off x="2725450" y="787093"/>
            <a:ext cx="3693100" cy="36461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716587"/>
          </a:xfrm>
        </p:spPr>
        <p:txBody>
          <a:bodyPr/>
          <a:lstStyle/>
          <a:p>
            <a:r>
              <a:rPr lang="en-US" dirty="0" smtClean="0"/>
              <a:t>Combining these results yields the following relationship:</a:t>
            </a:r>
          </a:p>
          <a:p>
            <a:pPr marL="0" indent="0" algn="ctr">
              <a:buNone/>
            </a:pPr>
            <a:r>
              <a:rPr lang="en-US" dirty="0" smtClean="0"/>
              <a:t> </a:t>
            </a:r>
            <a:r>
              <a:rPr lang="en-US" i="1" dirty="0" smtClean="0"/>
              <a:t>F</a:t>
            </a:r>
            <a:r>
              <a:rPr lang="en-US" dirty="0" smtClean="0"/>
              <a:t> </a:t>
            </a:r>
            <a:r>
              <a:rPr lang="en-US" dirty="0" smtClean="0"/>
              <a:t>= </a:t>
            </a:r>
            <a:r>
              <a:rPr lang="en-US" i="1" dirty="0" smtClean="0"/>
              <a:t>ma</a:t>
            </a:r>
          </a:p>
          <a:p>
            <a:pPr marL="0" indent="0" algn="ctr">
              <a:buNone/>
            </a:pPr>
            <a:r>
              <a:rPr lang="en-US" dirty="0" smtClean="0"/>
              <a:t> </a:t>
            </a:r>
            <a:r>
              <a:rPr lang="en-US" i="1" dirty="0" smtClean="0"/>
              <a:t>ke</a:t>
            </a:r>
            <a:r>
              <a:rPr lang="en-US" baseline="30000" dirty="0" smtClean="0"/>
              <a:t>2</a:t>
            </a:r>
            <a:r>
              <a:rPr lang="en-US" dirty="0" smtClean="0"/>
              <a:t>/</a:t>
            </a:r>
            <a:r>
              <a:rPr lang="en-US" i="1" dirty="0" smtClean="0"/>
              <a:t>r</a:t>
            </a:r>
            <a:r>
              <a:rPr lang="en-US" baseline="30000" dirty="0" smtClean="0"/>
              <a:t>2</a:t>
            </a:r>
            <a:r>
              <a:rPr lang="en-US" dirty="0" smtClean="0"/>
              <a:t> = </a:t>
            </a:r>
            <a:r>
              <a:rPr lang="en-US" i="1" dirty="0" smtClean="0"/>
              <a:t>mv</a:t>
            </a:r>
            <a:r>
              <a:rPr lang="en-US" baseline="30000" dirty="0" smtClean="0"/>
              <a:t>2</a:t>
            </a:r>
            <a:r>
              <a:rPr lang="en-US" dirty="0" smtClean="0"/>
              <a:t>/</a:t>
            </a:r>
            <a:r>
              <a:rPr lang="en-US" i="1" dirty="0" smtClean="0"/>
              <a:t>r</a:t>
            </a:r>
          </a:p>
          <a:p>
            <a:r>
              <a:rPr lang="en-US" dirty="0" smtClean="0"/>
              <a:t>Next, Bohr assumed that the angular momentum in an allowed orbit must be an integer </a:t>
            </a:r>
            <a:r>
              <a:rPr lang="en-US" i="1" dirty="0" smtClean="0"/>
              <a:t>n</a:t>
            </a:r>
            <a:r>
              <a:rPr lang="en-US" dirty="0" smtClean="0"/>
              <a:t> (the quantum number) times </a:t>
            </a:r>
            <a:r>
              <a:rPr lang="en-US" i="1" dirty="0" smtClean="0"/>
              <a:t>h</a:t>
            </a:r>
            <a:r>
              <a:rPr lang="en-US" dirty="0" smtClean="0"/>
              <a:t>/</a:t>
            </a:r>
            <a:r>
              <a:rPr lang="en-US" i="1" dirty="0" smtClean="0"/>
              <a:t>2</a:t>
            </a:r>
            <a:r>
              <a:rPr lang="el-GR" i="1" dirty="0" smtClean="0"/>
              <a:t>π</a:t>
            </a:r>
            <a:r>
              <a:rPr lang="en-US" dirty="0" smtClean="0"/>
              <a:t>, where </a:t>
            </a:r>
            <a:r>
              <a:rPr lang="en-US" i="1" dirty="0" smtClean="0"/>
              <a:t>h</a:t>
            </a:r>
            <a:r>
              <a:rPr lang="en-US" dirty="0" smtClean="0"/>
              <a:t> is Planck</a:t>
            </a:r>
            <a:r>
              <a:rPr lang="fr-FR" dirty="0" smtClean="0"/>
              <a:t>'</a:t>
            </a:r>
            <a:r>
              <a:rPr lang="en-US" dirty="0" smtClean="0"/>
              <a:t>s constant. Since the electron moves with a speed </a:t>
            </a:r>
            <a:r>
              <a:rPr lang="en-US" i="1" dirty="0" smtClean="0"/>
              <a:t>v</a:t>
            </a:r>
            <a:r>
              <a:rPr lang="en-US" dirty="0" smtClean="0"/>
              <a:t> in a circular path of radius </a:t>
            </a:r>
            <a:r>
              <a:rPr lang="en-US" i="1" dirty="0" smtClean="0"/>
              <a:t>r</a:t>
            </a:r>
            <a:r>
              <a:rPr lang="en-US" dirty="0" smtClean="0"/>
              <a:t>, its angular momentum is </a:t>
            </a:r>
            <a:r>
              <a:rPr lang="en-US" i="1" dirty="0" smtClean="0"/>
              <a:t>L</a:t>
            </a:r>
            <a:r>
              <a:rPr lang="en-US" dirty="0" smtClean="0"/>
              <a:t> = </a:t>
            </a:r>
            <a:r>
              <a:rPr lang="en-US" i="1" dirty="0" smtClean="0"/>
              <a:t>mvr</a:t>
            </a:r>
            <a:r>
              <a:rPr lang="en-US" dirty="0" smtClean="0"/>
              <a:t>.</a:t>
            </a:r>
          </a:p>
          <a:p>
            <a:r>
              <a:rPr lang="en-US" dirty="0" smtClean="0"/>
              <a:t>Thus this condition is</a:t>
            </a:r>
          </a:p>
          <a:p>
            <a:pPr marL="0" indent="0" algn="ctr">
              <a:buNone/>
            </a:pPr>
            <a:r>
              <a:rPr lang="en-US" dirty="0" smtClean="0"/>
              <a:t> </a:t>
            </a:r>
            <a:r>
              <a:rPr lang="en-US" i="1" dirty="0" smtClean="0"/>
              <a:t>L</a:t>
            </a:r>
            <a:r>
              <a:rPr lang="en-US" i="1" baseline="-25000" dirty="0" smtClean="0"/>
              <a:t>n</a:t>
            </a:r>
            <a:r>
              <a:rPr lang="en-US" dirty="0" smtClean="0"/>
              <a:t> </a:t>
            </a:r>
            <a:r>
              <a:rPr lang="en-US" dirty="0" smtClean="0"/>
              <a:t>= </a:t>
            </a:r>
            <a:r>
              <a:rPr lang="en-US" i="1" dirty="0" smtClean="0"/>
              <a:t>r</a:t>
            </a:r>
            <a:r>
              <a:rPr lang="en-US" i="1" baseline="-25000" dirty="0" smtClean="0"/>
              <a:t>n</a:t>
            </a:r>
            <a:r>
              <a:rPr lang="en-US" i="1" dirty="0" smtClean="0"/>
              <a:t>mv</a:t>
            </a:r>
            <a:r>
              <a:rPr lang="en-US" i="1" baseline="-25000" dirty="0"/>
              <a:t>n</a:t>
            </a:r>
            <a:r>
              <a:rPr lang="en-US" dirty="0" smtClean="0"/>
              <a:t> = </a:t>
            </a:r>
            <a:r>
              <a:rPr lang="en-US" i="1" dirty="0" smtClean="0"/>
              <a:t>nh</a:t>
            </a:r>
            <a:r>
              <a:rPr lang="en-US" dirty="0" smtClean="0"/>
              <a:t>/</a:t>
            </a:r>
            <a:r>
              <a:rPr lang="en-US" i="1" dirty="0" smtClean="0"/>
              <a:t>2</a:t>
            </a:r>
            <a:r>
              <a:rPr lang="el-GR" i="1" dirty="0" smtClean="0"/>
              <a:t>π</a:t>
            </a:r>
            <a:endParaRPr lang="en-US" i="1"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Combining the force and angular momentum equations allows us to solve for the radii of allowed orbits. The result is</a:t>
            </a:r>
          </a:p>
          <a:p>
            <a:pPr marL="0" indent="0">
              <a:buNone/>
            </a:pPr>
            <a:r>
              <a:rPr lang="en-US" dirty="0" smtClean="0"/>
              <a:t>	</a:t>
            </a:r>
            <a:r>
              <a:rPr lang="en-US" i="1" dirty="0" smtClean="0"/>
              <a:t>r</a:t>
            </a:r>
            <a:r>
              <a:rPr lang="en-US" i="1" baseline="-25000" dirty="0" smtClean="0"/>
              <a:t>n</a:t>
            </a:r>
            <a:r>
              <a:rPr lang="en-US" dirty="0" smtClean="0"/>
              <a:t> = (</a:t>
            </a:r>
            <a:r>
              <a:rPr lang="en-US" i="1" dirty="0" smtClean="0"/>
              <a:t>h</a:t>
            </a:r>
            <a:r>
              <a:rPr lang="en-US" baseline="30000" dirty="0" smtClean="0"/>
              <a:t>2</a:t>
            </a:r>
            <a:r>
              <a:rPr lang="en-US" dirty="0" smtClean="0"/>
              <a:t>/</a:t>
            </a:r>
            <a:r>
              <a:rPr lang="en-US" i="1" dirty="0" smtClean="0"/>
              <a:t>4</a:t>
            </a:r>
            <a:r>
              <a:rPr lang="el-GR" i="1" dirty="0" smtClean="0"/>
              <a:t>π</a:t>
            </a:r>
            <a:r>
              <a:rPr lang="en-US" baseline="30000" dirty="0" smtClean="0"/>
              <a:t>2</a:t>
            </a:r>
            <a:r>
              <a:rPr lang="en-US" i="1" dirty="0" smtClean="0"/>
              <a:t>mke</a:t>
            </a:r>
            <a:r>
              <a:rPr lang="en-US" baseline="30000" dirty="0" smtClean="0"/>
              <a:t>2</a:t>
            </a:r>
            <a:r>
              <a:rPr lang="en-US" dirty="0" smtClean="0"/>
              <a:t>)</a:t>
            </a:r>
            <a:r>
              <a:rPr lang="en-US" i="1" dirty="0" smtClean="0"/>
              <a:t>n</a:t>
            </a:r>
            <a:r>
              <a:rPr lang="en-US" baseline="30000" dirty="0" smtClean="0"/>
              <a:t>2 </a:t>
            </a:r>
            <a:r>
              <a:rPr lang="en-US" dirty="0" smtClean="0"/>
              <a:t>     </a:t>
            </a:r>
            <a:r>
              <a:rPr lang="en-US" i="1" dirty="0" smtClean="0"/>
              <a:t>n</a:t>
            </a:r>
            <a:r>
              <a:rPr lang="en-US" dirty="0" smtClean="0"/>
              <a:t> = </a:t>
            </a:r>
            <a:r>
              <a:rPr lang="en-US" i="1" dirty="0" smtClean="0"/>
              <a:t>1</a:t>
            </a:r>
            <a:r>
              <a:rPr lang="en-US" dirty="0" smtClean="0"/>
              <a:t>, </a:t>
            </a:r>
            <a:r>
              <a:rPr lang="en-US" i="1" dirty="0" smtClean="0"/>
              <a:t>2</a:t>
            </a:r>
            <a:r>
              <a:rPr lang="en-US" dirty="0" smtClean="0"/>
              <a:t>, </a:t>
            </a:r>
            <a:r>
              <a:rPr lang="en-US" i="1" dirty="0" smtClean="0"/>
              <a:t>3</a:t>
            </a:r>
            <a:r>
              <a:rPr lang="en-US" dirty="0" smtClean="0"/>
              <a:t>, …</a:t>
            </a:r>
          </a:p>
          <a:p>
            <a:r>
              <a:rPr lang="en-US" dirty="0" smtClean="0"/>
              <a:t>Substituting the known values for </a:t>
            </a:r>
            <a:r>
              <a:rPr lang="en-US" i="1" dirty="0" smtClean="0"/>
              <a:t>h</a:t>
            </a:r>
            <a:r>
              <a:rPr lang="en-US" dirty="0" smtClean="0"/>
              <a:t>, </a:t>
            </a:r>
            <a:r>
              <a:rPr lang="el-GR" i="1" dirty="0" smtClean="0"/>
              <a:t>π</a:t>
            </a:r>
            <a:r>
              <a:rPr lang="en-US" dirty="0" smtClean="0"/>
              <a:t>, </a:t>
            </a:r>
            <a:r>
              <a:rPr lang="en-US" i="1" dirty="0" smtClean="0"/>
              <a:t>m</a:t>
            </a:r>
            <a:r>
              <a:rPr lang="en-US" dirty="0" smtClean="0"/>
              <a:t>, </a:t>
            </a:r>
            <a:r>
              <a:rPr lang="en-US" i="1" dirty="0" smtClean="0"/>
              <a:t>k</a:t>
            </a:r>
            <a:r>
              <a:rPr lang="en-US" dirty="0" smtClean="0"/>
              <a:t>, and </a:t>
            </a:r>
            <a:r>
              <a:rPr lang="en-US" i="1" dirty="0" smtClean="0"/>
              <a:t>e</a:t>
            </a:r>
            <a:r>
              <a:rPr lang="en-US" dirty="0" smtClean="0"/>
              <a:t> yields the following result: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 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208937"/>
            <a:ext cx="7315200" cy="17949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sz="2400" dirty="0" smtClean="0"/>
              <a:t>The radius of the first Bohr orbit, which corresponds to</a:t>
            </a:r>
            <a:br>
              <a:rPr lang="en-US" sz="2400" dirty="0" smtClean="0"/>
            </a:br>
            <a:r>
              <a:rPr lang="en-US" sz="2400" i="1" dirty="0" smtClean="0"/>
              <a:t>n</a:t>
            </a:r>
            <a:r>
              <a:rPr lang="en-US" sz="2400" dirty="0" smtClean="0"/>
              <a:t> = 1, is</a:t>
            </a:r>
          </a:p>
          <a:p>
            <a:pPr marL="0" indent="0">
              <a:buNone/>
            </a:pPr>
            <a:r>
              <a:rPr lang="en-US" sz="2400" dirty="0" smtClean="0"/>
              <a:t>                              </a:t>
            </a:r>
            <a:r>
              <a:rPr lang="en-US" sz="2400" i="1" dirty="0" smtClean="0"/>
              <a:t>r</a:t>
            </a:r>
            <a:r>
              <a:rPr lang="en-US" sz="2400" baseline="-25000" dirty="0" smtClean="0"/>
              <a:t>1</a:t>
            </a:r>
            <a:r>
              <a:rPr lang="en-US" sz="2400" dirty="0" smtClean="0"/>
              <a:t> = 5.29 x 10</a:t>
            </a:r>
            <a:r>
              <a:rPr lang="en-US" sz="2400" baseline="30000" dirty="0" smtClean="0"/>
              <a:t>−11 </a:t>
            </a:r>
            <a:r>
              <a:rPr lang="en-US" sz="2400" dirty="0" smtClean="0"/>
              <a:t>m</a:t>
            </a:r>
          </a:p>
          <a:p>
            <a:r>
              <a:rPr lang="en-US" sz="2400" dirty="0" smtClean="0"/>
              <a:t>This is known as the Bohr radius. It sets the typical size of a hydrogen atom. The higher orbits in the Bohr model increase in radius as </a:t>
            </a:r>
            <a:r>
              <a:rPr lang="en-US" sz="2400" i="1" dirty="0" smtClean="0"/>
              <a:t>n</a:t>
            </a:r>
            <a:r>
              <a:rPr lang="en-US" sz="2400" baseline="30000" dirty="0" smtClean="0"/>
              <a:t>2</a:t>
            </a:r>
            <a:r>
              <a:rPr lang="en-US" sz="2400" dirty="0" smtClean="0"/>
              <a:t>, as indicated in the figure below.</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8_Figure.jpg"/>
          <p:cNvPicPr>
            <a:picLocks noChangeAspect="1"/>
          </p:cNvPicPr>
          <p:nvPr/>
        </p:nvPicPr>
        <p:blipFill rotWithShape="1">
          <a:blip r:embed="rId3">
            <a:extLst>
              <a:ext uri="{28A0092B-C50C-407E-A947-70E740481C1C}">
                <a14:useLocalDpi xmlns:a14="http://schemas.microsoft.com/office/drawing/2010/main" val="0"/>
              </a:ext>
            </a:extLst>
          </a:blip>
          <a:srcRect b="2796"/>
          <a:stretch/>
        </p:blipFill>
        <p:spPr>
          <a:xfrm>
            <a:off x="2919160" y="3528826"/>
            <a:ext cx="3305680" cy="32887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The total energy of the hydrogen atom is also quantized. In fact, a straightforward calculation, combing both the kinetic energy (        ) and potential energy (−</a:t>
            </a:r>
            <a:r>
              <a:rPr lang="en-US" i="1" dirty="0" smtClean="0"/>
              <a:t>ke</a:t>
            </a:r>
            <a:r>
              <a:rPr lang="en-US" baseline="30000" dirty="0" smtClean="0"/>
              <a:t>2</a:t>
            </a:r>
            <a:r>
              <a:rPr lang="en-US" dirty="0" smtClean="0"/>
              <a:t>/</a:t>
            </a:r>
            <a:r>
              <a:rPr lang="en-US" i="1" dirty="0" smtClean="0"/>
              <a:t>r</a:t>
            </a:r>
            <a:r>
              <a:rPr lang="en-US" dirty="0" smtClean="0"/>
              <a:t>), shows that the total energy of the </a:t>
            </a:r>
            <a:r>
              <a:rPr lang="en-US" i="1" dirty="0" smtClean="0"/>
              <a:t>n</a:t>
            </a:r>
            <a:r>
              <a:rPr lang="en-US" dirty="0" smtClean="0"/>
              <a:t>th Bohr orbit is</a:t>
            </a:r>
          </a:p>
          <a:p>
            <a:pPr marL="0" indent="0">
              <a:buNone/>
            </a:pPr>
            <a:r>
              <a:rPr lang="en-US" dirty="0" smtClean="0"/>
              <a:t>                      </a:t>
            </a:r>
            <a:r>
              <a:rPr lang="en-US" i="1" dirty="0" smtClean="0"/>
              <a:t>E</a:t>
            </a:r>
            <a:r>
              <a:rPr lang="en-US" i="1" baseline="-25000" dirty="0" smtClean="0"/>
              <a:t>n</a:t>
            </a:r>
            <a:r>
              <a:rPr lang="en-US" dirty="0" smtClean="0"/>
              <a:t> = −(2</a:t>
            </a:r>
            <a:r>
              <a:rPr lang="el-GR" i="1" dirty="0" smtClean="0"/>
              <a:t>π</a:t>
            </a:r>
            <a:r>
              <a:rPr lang="en-US" baseline="30000" dirty="0" smtClean="0"/>
              <a:t>2</a:t>
            </a:r>
            <a:r>
              <a:rPr lang="en-US" i="1" dirty="0" smtClean="0"/>
              <a:t>mk</a:t>
            </a:r>
            <a:r>
              <a:rPr lang="en-US" baseline="30000" dirty="0" smtClean="0"/>
              <a:t>2</a:t>
            </a:r>
            <a:r>
              <a:rPr lang="en-US" i="1" dirty="0" smtClean="0"/>
              <a:t>e</a:t>
            </a:r>
            <a:r>
              <a:rPr lang="en-US" baseline="30000" dirty="0" smtClean="0"/>
              <a:t>4</a:t>
            </a:r>
            <a:r>
              <a:rPr lang="en-US" dirty="0" smtClean="0"/>
              <a:t>/</a:t>
            </a:r>
            <a:r>
              <a:rPr lang="en-US" i="1" dirty="0" smtClean="0"/>
              <a:t>h</a:t>
            </a:r>
            <a:r>
              <a:rPr lang="en-US" baseline="30000" dirty="0" smtClean="0"/>
              <a:t>2</a:t>
            </a:r>
            <a:r>
              <a:rPr lang="en-US" dirty="0" smtClean="0"/>
              <a:t>)1/</a:t>
            </a:r>
            <a:r>
              <a:rPr lang="en-US" i="1" dirty="0" smtClean="0"/>
              <a:t>n</a:t>
            </a:r>
            <a:r>
              <a:rPr lang="en-US" baseline="30000" dirty="0" smtClean="0"/>
              <a:t>2</a:t>
            </a:r>
          </a:p>
          <a:p>
            <a:r>
              <a:rPr lang="en-US" dirty="0" smtClean="0"/>
              <a:t>This simplifies to the following:    </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26.jpg"/>
          <p:cNvPicPr>
            <a:picLocks noChangeAspect="1"/>
          </p:cNvPicPr>
          <p:nvPr/>
        </p:nvPicPr>
        <p:blipFill rotWithShape="1">
          <a:blip r:embed="rId3">
            <a:extLst>
              <a:ext uri="{28A0092B-C50C-407E-A947-70E740481C1C}">
                <a14:useLocalDpi xmlns:a14="http://schemas.microsoft.com/office/drawing/2010/main" val="0"/>
              </a:ext>
            </a:extLst>
          </a:blip>
          <a:srcRect l="56784"/>
          <a:stretch/>
        </p:blipFill>
        <p:spPr>
          <a:xfrm>
            <a:off x="6055009" y="2064263"/>
            <a:ext cx="763464" cy="413293"/>
          </a:xfrm>
          <a:prstGeom prst="rect">
            <a:avLst/>
          </a:prstGeom>
        </p:spPr>
      </p:pic>
      <p:pic>
        <p:nvPicPr>
          <p:cNvPr id="8" name="Picture 7" descr="Slide 2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147" y="4496992"/>
            <a:ext cx="6421706" cy="18779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396830"/>
          </a:xfrm>
        </p:spPr>
        <p:txBody>
          <a:bodyPr/>
          <a:lstStyle/>
          <a:p>
            <a:r>
              <a:rPr lang="en-US" dirty="0" smtClean="0"/>
              <a:t>These energies are plotted in the figure below for various values of </a:t>
            </a:r>
            <a:r>
              <a:rPr lang="en-US" i="1" dirty="0" smtClean="0"/>
              <a:t>n</a:t>
            </a:r>
            <a:endParaRPr lang="en-US" dirty="0" smtClean="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9_Figure.jpg"/>
          <p:cNvPicPr>
            <a:picLocks noChangeAspect="1"/>
          </p:cNvPicPr>
          <p:nvPr/>
        </p:nvPicPr>
        <p:blipFill rotWithShape="1">
          <a:blip r:embed="rId3">
            <a:extLst>
              <a:ext uri="{28A0092B-C50C-407E-A947-70E740481C1C}">
                <a14:useLocalDpi xmlns:a14="http://schemas.microsoft.com/office/drawing/2010/main" val="0"/>
              </a:ext>
            </a:extLst>
          </a:blip>
          <a:srcRect b="2858"/>
          <a:stretch/>
        </p:blipFill>
        <p:spPr>
          <a:xfrm>
            <a:off x="2601760" y="2021400"/>
            <a:ext cx="3940480" cy="47262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i="1" dirty="0"/>
          </a:p>
        </p:txBody>
      </p:sp>
      <p:sp>
        <p:nvSpPr>
          <p:cNvPr id="1030" name="Rectangle 6"/>
          <p:cNvSpPr>
            <a:spLocks noGrp="1" noChangeArrowheads="1"/>
          </p:cNvSpPr>
          <p:nvPr>
            <p:ph type="body" idx="1"/>
          </p:nvPr>
        </p:nvSpPr>
        <p:spPr>
          <a:xfrm>
            <a:off x="365125" y="1141413"/>
            <a:ext cx="8229600" cy="5396830"/>
          </a:xfrm>
        </p:spPr>
        <p:txBody>
          <a:bodyPr/>
          <a:lstStyle/>
          <a:p>
            <a:r>
              <a:rPr lang="en-US" dirty="0" smtClean="0"/>
              <a:t>This type of graph is referred to as an energy-level diagram. The ground state (</a:t>
            </a:r>
            <a:r>
              <a:rPr lang="en-US" i="1" dirty="0" smtClean="0"/>
              <a:t>n</a:t>
            </a:r>
            <a:r>
              <a:rPr lang="en-US" dirty="0" smtClean="0"/>
              <a:t> = 1) of the atom corresponds to its lowest possible energy.</a:t>
            </a:r>
          </a:p>
          <a:p>
            <a:r>
              <a:rPr lang="en-US" dirty="0" smtClean="0"/>
              <a:t>Energy levels above the ground state are referred to as excited states.</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2877257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289499"/>
          </a:xfrm>
        </p:spPr>
        <p:txBody>
          <a:bodyPr/>
          <a:lstStyle/>
          <a:p>
            <a:r>
              <a:rPr lang="en-US" dirty="0" smtClean="0"/>
              <a:t>The figure shows that energy of the excited states approaches zero as the quantum number </a:t>
            </a:r>
            <a:r>
              <a:rPr lang="en-US" i="1" dirty="0" smtClean="0"/>
              <a:t>n</a:t>
            </a:r>
            <a:r>
              <a:rPr lang="en-US" dirty="0" smtClean="0"/>
              <a:t> becomes infinitely large. Zero is the energy an electron and proton have when separated by an infinite distance.</a:t>
            </a:r>
          </a:p>
          <a:p>
            <a:r>
              <a:rPr lang="en-US" dirty="0" smtClean="0"/>
              <a:t>Thus to ionize an atom—that is, to remove the electron from the atom—requires a minimum energy of 13.6 eV. This value, which is a specific prediction of the Bohr model, is in complete agreement with experimental results.</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dirty="0" smtClean="0"/>
              <a:t>Speculation about the microscopic structure of matter intrigued people for thousands of years. It took until the late nineteenth century, however, before scientists started unlocking the mystery of the atom.</a:t>
            </a:r>
          </a:p>
          <a:p>
            <a:r>
              <a:rPr lang="en-US" dirty="0" smtClean="0"/>
              <a:t>In 1897 the English physicist J. J. Thomson (1856–1940) discovered the electron, a particle with a negative charge and smaller in size and thousands of times less massive than the smallest atom.</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271611"/>
          </a:xfrm>
        </p:spPr>
        <p:txBody>
          <a:bodyPr/>
          <a:lstStyle/>
          <a:p>
            <a:r>
              <a:rPr lang="en-US" dirty="0" smtClean="0"/>
              <a:t>The energy values given by the Bohr model agree with the experimentally observed line spectrum of hydrogen.</a:t>
            </a:r>
          </a:p>
          <a:p>
            <a:r>
              <a:rPr lang="en-US" dirty="0" smtClean="0"/>
              <a:t>The basic idea is that when an electron "jumps" from an excited state of hydrogen to a lower energy level, the change in energy is given off as a photon. </a:t>
            </a:r>
          </a:p>
          <a:p>
            <a:r>
              <a:rPr lang="en-US" dirty="0" smtClean="0"/>
              <a:t>If the electron jumps from the </a:t>
            </a:r>
            <a:r>
              <a:rPr lang="en-US" i="1" dirty="0" smtClean="0"/>
              <a:t>n</a:t>
            </a:r>
            <a:r>
              <a:rPr lang="en-US" dirty="0" smtClean="0"/>
              <a:t> = 3 state to the</a:t>
            </a:r>
            <a:br>
              <a:rPr lang="en-US" dirty="0" smtClean="0"/>
            </a:br>
            <a:r>
              <a:rPr lang="en-US" i="1" dirty="0" smtClean="0"/>
              <a:t>n</a:t>
            </a:r>
            <a:r>
              <a:rPr lang="en-US" dirty="0" smtClean="0"/>
              <a:t> = 2 state, for example, the photon that is given off corresponds to the red line shown in the figure on the next slide.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477328"/>
          </a:xfrm>
        </p:spPr>
        <p:txBody>
          <a:bodyPr/>
          <a:lstStyle/>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a:p>
          <a:p>
            <a:pPr marL="0" indent="0">
              <a:buNone/>
            </a:pPr>
            <a:endParaRPr lang="en-US" sz="2400" dirty="0" smtClean="0"/>
          </a:p>
          <a:p>
            <a:endParaRPr lang="en-US" sz="2400" dirty="0" smtClean="0"/>
          </a:p>
          <a:p>
            <a:r>
              <a:rPr lang="en-US" sz="2400" dirty="0" smtClean="0"/>
              <a:t>The teal green line corresponds to a quantum jump from the </a:t>
            </a:r>
            <a:r>
              <a:rPr lang="en-US" sz="2400" i="1" dirty="0" smtClean="0"/>
              <a:t>n</a:t>
            </a:r>
            <a:r>
              <a:rPr lang="en-US" sz="2400" dirty="0" smtClean="0"/>
              <a:t> = 4 state to the </a:t>
            </a:r>
            <a:r>
              <a:rPr lang="en-US" sz="2400" i="1" dirty="0" smtClean="0"/>
              <a:t>n</a:t>
            </a:r>
            <a:r>
              <a:rPr lang="en-US" sz="2400" dirty="0" smtClean="0"/>
              <a:t> = 2 state.</a:t>
            </a:r>
          </a:p>
          <a:p>
            <a:r>
              <a:rPr lang="en-US" sz="2400" dirty="0" smtClean="0"/>
              <a:t>Thus, each possible jump of an electron from one energy state to another results in a different line of the hydrogen spectrum.</a:t>
            </a:r>
          </a:p>
          <a:p>
            <a:r>
              <a:rPr lang="en-US" sz="2400" dirty="0" smtClean="0"/>
              <a:t>This is why hydrogen gives off a line spectrum and not a continuous spectrum.</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10_Figure.jpg"/>
          <p:cNvPicPr>
            <a:picLocks noChangeAspect="1"/>
          </p:cNvPicPr>
          <p:nvPr/>
        </p:nvPicPr>
        <p:blipFill rotWithShape="1">
          <a:blip r:embed="rId3">
            <a:extLst>
              <a:ext uri="{28A0092B-C50C-407E-A947-70E740481C1C}">
                <a14:useLocalDpi xmlns:a14="http://schemas.microsoft.com/office/drawing/2010/main" val="0"/>
              </a:ext>
            </a:extLst>
          </a:blip>
          <a:srcRect b="3235"/>
          <a:stretch/>
        </p:blipFill>
        <p:spPr>
          <a:xfrm>
            <a:off x="2106437" y="643987"/>
            <a:ext cx="4931127" cy="31483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According to Einstein</a:t>
            </a:r>
            <a:r>
              <a:rPr lang="fr-FR" dirty="0" smtClean="0"/>
              <a:t>'</a:t>
            </a:r>
            <a:r>
              <a:rPr lang="en-US" dirty="0" smtClean="0"/>
              <a:t>s photon model, the energy of a photon is given by </a:t>
            </a:r>
            <a:r>
              <a:rPr lang="en-US" i="1" dirty="0" smtClean="0"/>
              <a:t>hf</a:t>
            </a:r>
            <a:r>
              <a:rPr lang="en-US" dirty="0" smtClean="0"/>
              <a:t>. Thus, if the energy of an electron in its initial state is </a:t>
            </a:r>
            <a:r>
              <a:rPr lang="en-US" i="1" dirty="0" smtClean="0"/>
              <a:t>E</a:t>
            </a:r>
            <a:r>
              <a:rPr lang="en-US" baseline="-25000" dirty="0" smtClean="0"/>
              <a:t>i</a:t>
            </a:r>
            <a:r>
              <a:rPr lang="en-US" dirty="0" smtClean="0"/>
              <a:t> and the energy in its final state is </a:t>
            </a:r>
            <a:r>
              <a:rPr lang="en-US" i="1" dirty="0" smtClean="0"/>
              <a:t>E</a:t>
            </a:r>
            <a:r>
              <a:rPr lang="en-US" baseline="-25000" dirty="0" smtClean="0"/>
              <a:t>f</a:t>
            </a:r>
            <a:r>
              <a:rPr lang="en-US" dirty="0" smtClean="0"/>
              <a:t>, its change in energy is</a:t>
            </a:r>
          </a:p>
          <a:p>
            <a:pPr marL="0" indent="0">
              <a:buNone/>
            </a:pPr>
            <a:r>
              <a:rPr lang="en-US" dirty="0" smtClean="0"/>
              <a:t>                                </a:t>
            </a:r>
            <a:r>
              <a:rPr lang="el-GR" dirty="0" smtClean="0"/>
              <a:t>Δ</a:t>
            </a:r>
            <a:r>
              <a:rPr lang="en-US" i="1" dirty="0" smtClean="0"/>
              <a:t>E</a:t>
            </a:r>
            <a:r>
              <a:rPr lang="en-US" dirty="0" smtClean="0"/>
              <a:t> = </a:t>
            </a:r>
            <a:r>
              <a:rPr lang="en-US" i="1" dirty="0" smtClean="0"/>
              <a:t>E</a:t>
            </a:r>
            <a:r>
              <a:rPr lang="en-US" baseline="-25000" dirty="0" smtClean="0"/>
              <a:t>f</a:t>
            </a:r>
            <a:r>
              <a:rPr lang="en-US" dirty="0" smtClean="0"/>
              <a:t> − </a:t>
            </a:r>
            <a:r>
              <a:rPr lang="en-US" i="1" dirty="0" smtClean="0"/>
              <a:t>E</a:t>
            </a:r>
            <a:r>
              <a:rPr lang="en-US" baseline="-25000" dirty="0" smtClean="0"/>
              <a:t>i</a:t>
            </a:r>
          </a:p>
          <a:p>
            <a:r>
              <a:rPr lang="en-US" dirty="0" smtClean="0"/>
              <a:t>The initial and final energies are calculated with     </a:t>
            </a:r>
            <a:r>
              <a:rPr lang="en-US" i="1" dirty="0" smtClean="0"/>
              <a:t>E</a:t>
            </a:r>
            <a:r>
              <a:rPr lang="en-US" i="1" baseline="-25000" dirty="0" smtClean="0"/>
              <a:t>n</a:t>
            </a:r>
            <a:r>
              <a:rPr lang="en-US" dirty="0" smtClean="0"/>
              <a:t> = −(13.6 eV)/</a:t>
            </a:r>
            <a:r>
              <a:rPr lang="en-US" i="1" dirty="0" smtClean="0"/>
              <a:t>n</a:t>
            </a:r>
            <a:r>
              <a:rPr lang="en-US" baseline="30000" dirty="0" smtClean="0"/>
              <a:t>2</a:t>
            </a:r>
            <a:r>
              <a:rPr lang="en-US" dirty="0" smtClean="0"/>
              <a:t> using different values of </a:t>
            </a:r>
            <a:r>
              <a:rPr lang="en-US" i="1" dirty="0" smtClean="0"/>
              <a:t>n</a:t>
            </a:r>
            <a:r>
              <a:rPr lang="en-US" dirty="0" smtClean="0"/>
              <a:t>.</a:t>
            </a:r>
          </a:p>
          <a:p>
            <a:r>
              <a:rPr lang="en-US" dirty="0" smtClean="0"/>
              <a:t>Setting the magnitude of the energy change equal to </a:t>
            </a:r>
            <a:r>
              <a:rPr lang="en-US" i="1" dirty="0" smtClean="0"/>
              <a:t>hf</a:t>
            </a:r>
            <a:r>
              <a:rPr lang="en-US" dirty="0" smtClean="0"/>
              <a:t> yields</a:t>
            </a:r>
          </a:p>
          <a:p>
            <a:pPr marL="0" indent="0">
              <a:buNone/>
            </a:pPr>
            <a:r>
              <a:rPr lang="en-US" dirty="0" smtClean="0"/>
              <a:t>                                   </a:t>
            </a:r>
            <a:r>
              <a:rPr lang="en-US" i="1" dirty="0" smtClean="0"/>
              <a:t>hf</a:t>
            </a:r>
            <a:r>
              <a:rPr lang="en-US" dirty="0" smtClean="0"/>
              <a:t> = </a:t>
            </a:r>
            <a:r>
              <a:rPr lang="el-GR" dirty="0" smtClean="0"/>
              <a:t>|Δ</a:t>
            </a:r>
            <a:r>
              <a:rPr lang="en-US" i="1" dirty="0" smtClean="0"/>
              <a:t>E</a:t>
            </a:r>
            <a:r>
              <a:rPr lang="el-GR" dirty="0" smtClean="0"/>
              <a: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It is convenient to calculate the energy of a Bohr orbit in terms of electron volts (eV), since this is a typical unit of atomic energy. To use the expression </a:t>
            </a:r>
            <a:r>
              <a:rPr lang="en-US" i="1" dirty="0" smtClean="0"/>
              <a:t>hf</a:t>
            </a:r>
            <a:r>
              <a:rPr lang="en-US" dirty="0" smtClean="0"/>
              <a:t> = </a:t>
            </a:r>
            <a:r>
              <a:rPr lang="el-GR" dirty="0" smtClean="0"/>
              <a:t>|Δ</a:t>
            </a:r>
            <a:r>
              <a:rPr lang="en-US" i="1" dirty="0" smtClean="0"/>
              <a:t>E</a:t>
            </a:r>
            <a:r>
              <a:rPr lang="el-GR" dirty="0" smtClean="0"/>
              <a:t>|</a:t>
            </a:r>
            <a:r>
              <a:rPr lang="en-US" dirty="0" smtClean="0"/>
              <a:t>, however, the change in energy must be converted to joules (J), using</a:t>
            </a:r>
            <a:br>
              <a:rPr lang="en-US" dirty="0" smtClean="0"/>
            </a:br>
            <a:r>
              <a:rPr lang="en-US" dirty="0" smtClean="0"/>
              <a:t>1.6 x 10</a:t>
            </a:r>
            <a:r>
              <a:rPr lang="en-US" baseline="30000" dirty="0" smtClean="0"/>
              <a:t>−19 </a:t>
            </a:r>
            <a:r>
              <a:rPr lang="en-US" dirty="0" smtClean="0"/>
              <a:t>J = 1 eV.</a:t>
            </a:r>
          </a:p>
          <a:p>
            <a:r>
              <a:rPr lang="en-US" dirty="0" smtClean="0"/>
              <a:t>Recalling that photons travel at the speed of light, </a:t>
            </a:r>
            <a:r>
              <a:rPr lang="en-US" i="1" dirty="0" smtClean="0"/>
              <a:t>c</a:t>
            </a:r>
            <a:r>
              <a:rPr lang="en-US" dirty="0" smtClean="0"/>
              <a:t>, a photon</a:t>
            </a:r>
            <a:r>
              <a:rPr lang="fr-FR" dirty="0" smtClean="0"/>
              <a:t>'</a:t>
            </a:r>
            <a:r>
              <a:rPr lang="en-US" dirty="0" smtClean="0"/>
              <a:t>s frequency and wavelength are related by </a:t>
            </a:r>
            <a:r>
              <a:rPr lang="en-US" i="1" dirty="0" smtClean="0"/>
              <a:t>c</a:t>
            </a:r>
            <a:r>
              <a:rPr lang="en-US" dirty="0" smtClean="0"/>
              <a:t> = </a:t>
            </a:r>
            <a:r>
              <a:rPr lang="el-GR" i="1" dirty="0" smtClean="0"/>
              <a:t>λ</a:t>
            </a:r>
            <a:r>
              <a:rPr lang="en-US" i="1" dirty="0" smtClean="0"/>
              <a:t>f</a:t>
            </a:r>
            <a:r>
              <a:rPr lang="en-US" dirty="0" smtClean="0"/>
              <a:t> or, equivalently, </a:t>
            </a:r>
            <a:r>
              <a:rPr lang="en-US" i="1" dirty="0" smtClean="0"/>
              <a:t>f</a:t>
            </a:r>
            <a:r>
              <a:rPr lang="en-US" dirty="0" smtClean="0"/>
              <a:t> = </a:t>
            </a:r>
            <a:r>
              <a:rPr lang="en-US" i="1" dirty="0" smtClean="0"/>
              <a:t>c</a:t>
            </a:r>
            <a:r>
              <a:rPr lang="en-US" dirty="0" smtClean="0"/>
              <a:t>/</a:t>
            </a:r>
            <a:r>
              <a:rPr lang="el-GR" i="1" dirty="0" smtClean="0"/>
              <a:t>λ</a:t>
            </a:r>
            <a:r>
              <a:rPr lang="en-US" dirty="0" smtClean="0"/>
              <a: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Making this substitution allows us to solve for the wavelength of a photon:</a:t>
            </a:r>
          </a:p>
          <a:p>
            <a:pPr marL="0" indent="0">
              <a:buNone/>
            </a:pPr>
            <a:r>
              <a:rPr lang="en-US" dirty="0" smtClean="0"/>
              <a:t>                     </a:t>
            </a:r>
            <a:r>
              <a:rPr lang="en-US" i="1" dirty="0" smtClean="0"/>
              <a:t>hc</a:t>
            </a:r>
            <a:r>
              <a:rPr lang="en-US" dirty="0" smtClean="0"/>
              <a:t>/</a:t>
            </a:r>
            <a:r>
              <a:rPr lang="el-GR" i="1" dirty="0" smtClean="0"/>
              <a:t>λ</a:t>
            </a:r>
            <a:r>
              <a:rPr lang="en-US" dirty="0" smtClean="0"/>
              <a:t> = </a:t>
            </a:r>
            <a:r>
              <a:rPr lang="el-GR" dirty="0" smtClean="0"/>
              <a:t>|Δ</a:t>
            </a:r>
            <a:r>
              <a:rPr lang="en-US" i="1" dirty="0" smtClean="0"/>
              <a:t>E</a:t>
            </a:r>
            <a:r>
              <a:rPr lang="el-GR" dirty="0" smtClean="0"/>
              <a:t>|</a:t>
            </a:r>
            <a:r>
              <a:rPr lang="en-US" dirty="0" smtClean="0"/>
              <a:t>  or </a:t>
            </a:r>
            <a:r>
              <a:rPr lang="el-GR" i="1" dirty="0" smtClean="0"/>
              <a:t>λ</a:t>
            </a:r>
            <a:r>
              <a:rPr lang="en-US" dirty="0" smtClean="0"/>
              <a:t> = </a:t>
            </a:r>
            <a:r>
              <a:rPr lang="en-US" i="1" dirty="0" smtClean="0"/>
              <a:t>hc</a:t>
            </a:r>
            <a:r>
              <a:rPr lang="en-US" dirty="0" smtClean="0"/>
              <a:t>/</a:t>
            </a:r>
            <a:r>
              <a:rPr lang="el-GR" dirty="0" smtClean="0"/>
              <a:t>|Δ</a:t>
            </a:r>
            <a:r>
              <a:rPr lang="en-US" i="1" dirty="0" smtClean="0"/>
              <a:t>E</a:t>
            </a:r>
            <a:r>
              <a:rPr lang="el-GR" dirty="0" smtClean="0"/>
              <a:t>|</a:t>
            </a:r>
            <a:endParaRPr lang="en-US" dirty="0" smtClean="0"/>
          </a:p>
          <a:p>
            <a:r>
              <a:rPr lang="en-US" dirty="0" smtClean="0"/>
              <a:t>As before, the energy change in this expression must be given in joules. </a:t>
            </a:r>
          </a:p>
          <a:p>
            <a:r>
              <a:rPr lang="en-US" dirty="0" smtClean="0"/>
              <a:t>The example on the following slide illustrates how the wavelength of a photon resulting from a particular quantum jump can be calculated.</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35_01.jpg"/>
          <p:cNvPicPr>
            <a:picLocks noChangeAspect="1"/>
          </p:cNvPicPr>
          <p:nvPr/>
        </p:nvPicPr>
        <p:blipFill rotWithShape="1">
          <a:blip r:embed="rId3">
            <a:extLst>
              <a:ext uri="{28A0092B-C50C-407E-A947-70E740481C1C}">
                <a14:useLocalDpi xmlns:a14="http://schemas.microsoft.com/office/drawing/2010/main" val="0"/>
              </a:ext>
            </a:extLst>
          </a:blip>
          <a:srcRect b="3650"/>
          <a:stretch/>
        </p:blipFill>
        <p:spPr>
          <a:xfrm>
            <a:off x="271272" y="1014984"/>
            <a:ext cx="8601456" cy="4828032"/>
          </a:xfrm>
          <a:prstGeom prst="rect">
            <a:avLst/>
          </a:prstGeom>
        </p:spPr>
      </p:pic>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4" name="Picture 3" descr="Slide 35_02.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755576" y="585657"/>
            <a:ext cx="7632848" cy="5974638"/>
          </a:xfrm>
          <a:prstGeom prst="rect">
            <a:avLst/>
          </a:prstGeom>
        </p:spPr>
      </p:pic>
    </p:spTree>
    <p:extLst>
      <p:ext uri="{BB962C8B-B14F-4D97-AF65-F5344CB8AC3E}">
        <p14:creationId xmlns:p14="http://schemas.microsoft.com/office/powerpoint/2010/main" val="27316360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441551"/>
          </a:xfrm>
        </p:spPr>
        <p:txBody>
          <a:bodyPr/>
          <a:lstStyle/>
          <a:p>
            <a:r>
              <a:rPr lang="en-US" dirty="0" smtClean="0"/>
              <a:t>Have you ever seen a cat playing on an indoor cat tree, like the one shown in the figure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11_Figure.jpg"/>
          <p:cNvPicPr>
            <a:picLocks noChangeAspect="1"/>
          </p:cNvPicPr>
          <p:nvPr/>
        </p:nvPicPr>
        <p:blipFill rotWithShape="1">
          <a:blip r:embed="rId3">
            <a:extLst>
              <a:ext uri="{28A0092B-C50C-407E-A947-70E740481C1C}">
                <a14:useLocalDpi xmlns:a14="http://schemas.microsoft.com/office/drawing/2010/main" val="0"/>
              </a:ext>
            </a:extLst>
          </a:blip>
          <a:srcRect b="2724"/>
          <a:stretch/>
        </p:blipFill>
        <p:spPr>
          <a:xfrm>
            <a:off x="2938133" y="2048235"/>
            <a:ext cx="3331527" cy="47563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i="1" dirty="0"/>
          </a:p>
        </p:txBody>
      </p:sp>
      <p:sp>
        <p:nvSpPr>
          <p:cNvPr id="1030" name="Rectangle 6"/>
          <p:cNvSpPr>
            <a:spLocks noGrp="1" noChangeArrowheads="1"/>
          </p:cNvSpPr>
          <p:nvPr>
            <p:ph type="body" idx="1"/>
          </p:nvPr>
        </p:nvSpPr>
        <p:spPr>
          <a:xfrm>
            <a:off x="365125" y="1141413"/>
            <a:ext cx="8229600" cy="5441551"/>
          </a:xfrm>
        </p:spPr>
        <p:txBody>
          <a:bodyPr/>
          <a:lstStyle/>
          <a:p>
            <a:r>
              <a:rPr lang="en-US" dirty="0" smtClean="0"/>
              <a:t>The cat can perch on platforms at different levels and jump from one platform to another. The platforms of the cat tree are like the energy levels of the hydrogen atom, and the jumping cat is like an electron making a quantum jump.</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717200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Just like the cat, an electron can land at different levels, releasing different amounts of energy. The following figure illustrates the situation for hydrogen.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12_Figure.jpg"/>
          <p:cNvPicPr>
            <a:picLocks noChangeAspect="1"/>
          </p:cNvPicPr>
          <p:nvPr/>
        </p:nvPicPr>
        <p:blipFill rotWithShape="1">
          <a:blip r:embed="rId3">
            <a:extLst>
              <a:ext uri="{28A0092B-C50C-407E-A947-70E740481C1C}">
                <a14:useLocalDpi xmlns:a14="http://schemas.microsoft.com/office/drawing/2010/main" val="0"/>
              </a:ext>
            </a:extLst>
          </a:blip>
          <a:srcRect b="5287"/>
          <a:stretch/>
        </p:blipFill>
        <p:spPr>
          <a:xfrm>
            <a:off x="685800" y="3365302"/>
            <a:ext cx="7772400" cy="28590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sz="2400" dirty="0" smtClean="0"/>
              <a:t>Thompson proposed that atoms, which are electrically neutral, have an internal structure that includes both electrons and positively charged matter.</a:t>
            </a:r>
          </a:p>
          <a:p>
            <a:r>
              <a:rPr lang="en-US" sz="2400" dirty="0" smtClean="0"/>
              <a:t>Thompson</a:t>
            </a:r>
            <a:r>
              <a:rPr lang="fr-FR" sz="2400" dirty="0" smtClean="0"/>
              <a:t>'</a:t>
            </a:r>
            <a:r>
              <a:rPr lang="en-US" sz="2400" dirty="0" smtClean="0"/>
              <a:t>s concept of the atom was known as the plum-pudding model. He envisioned negative charges embedded in a more or less uniform distribution of positive charge. The figure below shows the basic idea.</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1_Figure.jpg"/>
          <p:cNvPicPr>
            <a:picLocks noChangeAspect="1"/>
          </p:cNvPicPr>
          <p:nvPr/>
        </p:nvPicPr>
        <p:blipFill rotWithShape="1">
          <a:blip r:embed="rId3">
            <a:extLst>
              <a:ext uri="{28A0092B-C50C-407E-A947-70E740481C1C}">
                <a14:useLocalDpi xmlns:a14="http://schemas.microsoft.com/office/drawing/2010/main" val="0"/>
              </a:ext>
            </a:extLst>
          </a:blip>
          <a:srcRect b="3524"/>
          <a:stretch/>
        </p:blipFill>
        <p:spPr>
          <a:xfrm>
            <a:off x="2166229" y="3892964"/>
            <a:ext cx="4811543" cy="28819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Electron jumps that land at the lowest energy level (</a:t>
            </a:r>
            <a:r>
              <a:rPr lang="en-US" i="1" dirty="0" smtClean="0"/>
              <a:t>n</a:t>
            </a:r>
            <a:r>
              <a:rPr lang="en-US" dirty="0" smtClean="0"/>
              <a:t> = 1) release the most energy—like a cat jumping to the ground. The light that is emitted in these jumps is ultraviolet.</a:t>
            </a:r>
          </a:p>
          <a:p>
            <a:r>
              <a:rPr lang="en-US" dirty="0" smtClean="0"/>
              <a:t>All possible electron jumps that end at </a:t>
            </a:r>
            <a:r>
              <a:rPr lang="en-US" i="1" dirty="0" smtClean="0"/>
              <a:t>n</a:t>
            </a:r>
            <a:r>
              <a:rPr lang="en-US" dirty="0" smtClean="0"/>
              <a:t> = 1 produce the ultraviolet Lyman series of spectral lines.</a:t>
            </a:r>
          </a:p>
          <a:p>
            <a:r>
              <a:rPr lang="en-US" dirty="0" smtClean="0"/>
              <a:t>All possible electron jumps ending at </a:t>
            </a:r>
            <a:r>
              <a:rPr lang="en-US" i="1" dirty="0" smtClean="0"/>
              <a:t>n</a:t>
            </a:r>
            <a:r>
              <a:rPr lang="en-US" dirty="0" smtClean="0"/>
              <a:t> = 2 produce the visible Balmer series, and all possible jumps ending at </a:t>
            </a:r>
            <a:r>
              <a:rPr lang="en-US" i="1" dirty="0" smtClean="0"/>
              <a:t>n</a:t>
            </a:r>
            <a:r>
              <a:rPr lang="en-US" dirty="0" smtClean="0"/>
              <a:t> = 3 produce the infrared Paschen series, and so on.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13_Figure.jpg"/>
          <p:cNvPicPr>
            <a:picLocks noChangeAspect="1"/>
          </p:cNvPicPr>
          <p:nvPr/>
        </p:nvPicPr>
        <p:blipFill rotWithShape="1">
          <a:blip r:embed="rId3">
            <a:extLst>
              <a:ext uri="{28A0092B-C50C-407E-A947-70E740481C1C}">
                <a14:useLocalDpi xmlns:a14="http://schemas.microsoft.com/office/drawing/2010/main" val="0"/>
              </a:ext>
            </a:extLst>
          </a:blip>
          <a:srcRect b="3188"/>
          <a:stretch/>
        </p:blipFill>
        <p:spPr>
          <a:xfrm>
            <a:off x="1300081" y="2079652"/>
            <a:ext cx="6543838" cy="4494368"/>
          </a:xfrm>
          <a:prstGeom prst="rect">
            <a:avLst/>
          </a:prstGeom>
        </p:spPr>
      </p:pic>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The wavelengths for these first three spectral series are shown in the figure below.</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The Balmer spectral line corresponding to the electron jump from  </a:t>
            </a:r>
            <a:r>
              <a:rPr lang="en-US" i="1" dirty="0" smtClean="0"/>
              <a:t>n</a:t>
            </a:r>
            <a:r>
              <a:rPr lang="en-US" dirty="0" smtClean="0"/>
              <a:t> = 3 to </a:t>
            </a:r>
            <a:r>
              <a:rPr lang="en-US" i="1" dirty="0" smtClean="0"/>
              <a:t>n</a:t>
            </a:r>
            <a:r>
              <a:rPr lang="en-US" dirty="0" smtClean="0"/>
              <a:t> = 2 is seen in many astronomical objects. An example is the Lagoon Nebula shown in the figure below. The red light in the photo has a wavelength of</a:t>
            </a:r>
            <a:br>
              <a:rPr lang="en-US" dirty="0" smtClean="0"/>
            </a:br>
            <a:r>
              <a:rPr lang="en-US" dirty="0" smtClean="0"/>
              <a:t>656 nm.</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5" name="Picture 4" descr="25_1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889" y="3555658"/>
            <a:ext cx="4022222" cy="32518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sz="2400" dirty="0" smtClean="0"/>
              <a:t>The following example illustrates how to determine the frequency of a photon needed to raise an electron in a hydrogen atom from the </a:t>
            </a:r>
            <a:r>
              <a:rPr lang="en-US" sz="2400" i="1" dirty="0" smtClean="0"/>
              <a:t>n</a:t>
            </a:r>
            <a:r>
              <a:rPr lang="en-US" sz="2400" dirty="0" smtClean="0"/>
              <a:t> = 3 state to the </a:t>
            </a:r>
            <a:r>
              <a:rPr lang="en-US" sz="2400" i="1" dirty="0" smtClean="0"/>
              <a:t>n</a:t>
            </a:r>
            <a:r>
              <a:rPr lang="en-US" sz="2400" dirty="0" smtClean="0"/>
              <a:t> = 5 state.</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Slide 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563" y="2307615"/>
            <a:ext cx="5334874" cy="44713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593604"/>
          </a:xfrm>
        </p:spPr>
        <p:txBody>
          <a:bodyPr/>
          <a:lstStyle/>
          <a:p>
            <a:r>
              <a:rPr lang="en-US" dirty="0" smtClean="0"/>
              <a:t>In 1923 de Broglie used his idea of matter waves (the notion that particles such as electrons have wave properties) to show that one of Bohr</a:t>
            </a:r>
            <a:r>
              <a:rPr lang="fr-FR" dirty="0" smtClean="0"/>
              <a:t>'</a:t>
            </a:r>
            <a:r>
              <a:rPr lang="en-US" dirty="0" smtClean="0"/>
              <a:t>s assumptions can be thought of as a condition for standing waves.</a:t>
            </a:r>
          </a:p>
          <a:p>
            <a:r>
              <a:rPr lang="en-US" dirty="0" smtClean="0"/>
              <a:t>Bohr assumed that the angular momentum of an electron in an allowed orbit must be an integer times </a:t>
            </a:r>
            <a:r>
              <a:rPr lang="en-US" i="1" dirty="0" smtClean="0"/>
              <a:t>h</a:t>
            </a:r>
            <a:r>
              <a:rPr lang="en-US" dirty="0" smtClean="0"/>
              <a:t>/2</a:t>
            </a:r>
            <a:r>
              <a:rPr lang="el-GR" i="1" dirty="0" smtClean="0"/>
              <a:t>π</a:t>
            </a:r>
            <a:r>
              <a:rPr lang="en-US" dirty="0" smtClean="0"/>
              <a:t>. Specifically,</a:t>
            </a:r>
          </a:p>
          <a:p>
            <a:pPr marL="0" indent="0">
              <a:buNone/>
            </a:pPr>
            <a:r>
              <a:rPr lang="en-US" dirty="0" smtClean="0"/>
              <a:t>                                </a:t>
            </a:r>
            <a:r>
              <a:rPr lang="en-US" i="1" dirty="0" smtClean="0"/>
              <a:t>rmv</a:t>
            </a:r>
            <a:r>
              <a:rPr lang="en-US" dirty="0" smtClean="0"/>
              <a:t> = </a:t>
            </a:r>
            <a:r>
              <a:rPr lang="en-US" i="1" dirty="0" smtClean="0"/>
              <a:t>nh</a:t>
            </a:r>
            <a:r>
              <a:rPr lang="en-US" dirty="0" smtClean="0"/>
              <a:t>/2</a:t>
            </a:r>
            <a:r>
              <a:rPr lang="el-GR" i="1" dirty="0" smtClean="0"/>
              <a:t>π</a:t>
            </a:r>
            <a:endParaRPr lang="en-US" i="1" dirty="0" smtClean="0"/>
          </a:p>
          <a:p>
            <a:r>
              <a:rPr lang="en-US" dirty="0" smtClean="0"/>
              <a:t>In Bohr</a:t>
            </a:r>
            <a:r>
              <a:rPr lang="fr-FR" dirty="0" smtClean="0"/>
              <a:t>'</a:t>
            </a:r>
            <a:r>
              <a:rPr lang="en-US" dirty="0" smtClean="0"/>
              <a:t>s model there is no particular reason for this condition other than it produces results in agreement with experiment.</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sz="2400" dirty="0" smtClean="0"/>
              <a:t>However, de Broglie imagined his matter waves as being analogous to a wave on a string—except that in this case the "string" is not tied at both ends. Instead, it forms a circle of radius </a:t>
            </a:r>
            <a:r>
              <a:rPr lang="en-US" sz="2400" i="1" dirty="0" smtClean="0"/>
              <a:t>r</a:t>
            </a:r>
            <a:r>
              <a:rPr lang="en-US" sz="2400" dirty="0" smtClean="0"/>
              <a:t> representing an electron</a:t>
            </a:r>
            <a:r>
              <a:rPr lang="fr-FR" sz="2400" dirty="0" smtClean="0"/>
              <a:t>'</a:t>
            </a:r>
            <a:r>
              <a:rPr lang="en-US" sz="2400" dirty="0" smtClean="0"/>
              <a:t>s orbit about the nucleus, as is illustrated in the figure below.</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15_Figure.jpg"/>
          <p:cNvPicPr>
            <a:picLocks noChangeAspect="1"/>
          </p:cNvPicPr>
          <p:nvPr/>
        </p:nvPicPr>
        <p:blipFill rotWithShape="1">
          <a:blip r:embed="rId3">
            <a:extLst>
              <a:ext uri="{28A0092B-C50C-407E-A947-70E740481C1C}">
                <a14:useLocalDpi xmlns:a14="http://schemas.microsoft.com/office/drawing/2010/main" val="0"/>
              </a:ext>
            </a:extLst>
          </a:blip>
          <a:srcRect b="3949"/>
          <a:stretch/>
        </p:blipFill>
        <p:spPr>
          <a:xfrm>
            <a:off x="1225610" y="3061355"/>
            <a:ext cx="6692780" cy="35126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p:txBody>
          <a:bodyPr/>
          <a:lstStyle/>
          <a:p>
            <a:r>
              <a:rPr lang="en-US" dirty="0" smtClean="0"/>
              <a:t>The condition for a standing wave in this case is that an integer number of wavelengths will fit into the circumference of the orbit. Stated mathematically, the condition is</a:t>
            </a:r>
          </a:p>
          <a:p>
            <a:endParaRPr lang="en-US" dirty="0" smtClean="0"/>
          </a:p>
          <a:p>
            <a:endParaRPr lang="en-US" dirty="0"/>
          </a:p>
          <a:p>
            <a:r>
              <a:rPr lang="en-US" dirty="0" smtClean="0"/>
              <a:t>Figure (a) above shows the cases corresponding to seven and eight wavelengths fitting around the circumference. Other intermediate wavelengths result in destructive interference [figure (b)].</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Slide 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3106259"/>
            <a:ext cx="7589520" cy="7083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sz="half" idx="1"/>
          </p:nvPr>
        </p:nvSpPr>
        <p:spPr>
          <a:xfrm>
            <a:off x="365124" y="1141413"/>
            <a:ext cx="4795495" cy="5343165"/>
          </a:xfrm>
        </p:spPr>
        <p:txBody>
          <a:bodyPr/>
          <a:lstStyle/>
          <a:p>
            <a:r>
              <a:rPr lang="en-US" dirty="0" smtClean="0"/>
              <a:t>The figure below shows a mechanical analogy for de Broglie waves in hydrogen. A loop of wire is oscillated vertically about the support point at the bottom of the loop. The oscillations set up standing waves on the circumference of the</a:t>
            </a:r>
            <a:br>
              <a:rPr lang="en-US" dirty="0" smtClean="0"/>
            </a:br>
            <a:r>
              <a:rPr lang="en-US" dirty="0" smtClean="0"/>
              <a:t>loop—like de Broglie waves on a Bohr orbit in hydrogen.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3" name="Picture 2" descr="25_1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166" y="1135918"/>
            <a:ext cx="3791377" cy="50182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Bohr</a:t>
            </a:r>
            <a:r>
              <a:rPr lang="fr-FR" dirty="0" smtClean="0"/>
              <a:t>'</a:t>
            </a:r>
            <a:r>
              <a:rPr lang="en-US" dirty="0" smtClean="0"/>
              <a:t>s Model of the Hydrogen Atom</a:t>
            </a:r>
            <a:endParaRPr lang="en-US" dirty="0"/>
          </a:p>
        </p:txBody>
      </p:sp>
      <p:sp>
        <p:nvSpPr>
          <p:cNvPr id="1030" name="Rectangle 6"/>
          <p:cNvSpPr>
            <a:spLocks noGrp="1" noChangeArrowheads="1"/>
          </p:cNvSpPr>
          <p:nvPr>
            <p:ph type="body" idx="1"/>
          </p:nvPr>
        </p:nvSpPr>
        <p:spPr>
          <a:xfrm>
            <a:off x="365125" y="1141413"/>
            <a:ext cx="8229600" cy="5352109"/>
          </a:xfrm>
        </p:spPr>
        <p:txBody>
          <a:bodyPr/>
          <a:lstStyle/>
          <a:p>
            <a:r>
              <a:rPr lang="en-US" dirty="0" smtClean="0"/>
              <a:t>de Broglie combined the condition for standing waves, </a:t>
            </a:r>
            <a:r>
              <a:rPr lang="en-US" i="1" dirty="0" smtClean="0"/>
              <a:t>n</a:t>
            </a:r>
            <a:r>
              <a:rPr lang="el-GR" i="1" dirty="0" smtClean="0"/>
              <a:t>λ</a:t>
            </a:r>
            <a:r>
              <a:rPr lang="en-US" dirty="0" smtClean="0"/>
              <a:t> = 2</a:t>
            </a:r>
            <a:r>
              <a:rPr lang="el-GR" i="1" dirty="0" smtClean="0"/>
              <a:t>π</a:t>
            </a:r>
            <a:r>
              <a:rPr lang="en-US" i="1" dirty="0" smtClean="0"/>
              <a:t>r</a:t>
            </a:r>
            <a:r>
              <a:rPr lang="en-US" dirty="0" smtClean="0"/>
              <a:t>, with his expression for the wavelength of matter, </a:t>
            </a:r>
            <a:r>
              <a:rPr lang="el-GR" i="1" dirty="0" smtClean="0"/>
              <a:t>λ</a:t>
            </a:r>
            <a:r>
              <a:rPr lang="en-US" dirty="0" smtClean="0"/>
              <a:t> = </a:t>
            </a:r>
            <a:r>
              <a:rPr lang="en-US" i="1" dirty="0" smtClean="0"/>
              <a:t>h</a:t>
            </a:r>
            <a:r>
              <a:rPr lang="en-US" dirty="0" smtClean="0"/>
              <a:t>/</a:t>
            </a:r>
            <a:r>
              <a:rPr lang="en-US" i="1" dirty="0" smtClean="0"/>
              <a:t>p</a:t>
            </a:r>
            <a:r>
              <a:rPr lang="en-US" dirty="0" smtClean="0"/>
              <a:t>. Since the linear momentum is </a:t>
            </a:r>
            <a:r>
              <a:rPr lang="en-US" i="1" dirty="0" smtClean="0"/>
              <a:t>p</a:t>
            </a:r>
            <a:r>
              <a:rPr lang="en-US" dirty="0" smtClean="0"/>
              <a:t> = </a:t>
            </a:r>
            <a:r>
              <a:rPr lang="en-US" i="1" dirty="0" smtClean="0"/>
              <a:t>mv</a:t>
            </a:r>
            <a:r>
              <a:rPr lang="en-US" dirty="0" smtClean="0"/>
              <a:t>, the standing wave condition can be written as follows:</a:t>
            </a:r>
          </a:p>
          <a:p>
            <a:pPr marL="0" indent="0">
              <a:buNone/>
            </a:pPr>
            <a:r>
              <a:rPr lang="en-US" dirty="0" smtClean="0"/>
              <a:t>                                 </a:t>
            </a:r>
            <a:r>
              <a:rPr lang="en-US" i="1" dirty="0" smtClean="0"/>
              <a:t>n</a:t>
            </a:r>
            <a:r>
              <a:rPr lang="el-GR" i="1" dirty="0" smtClean="0"/>
              <a:t>λ</a:t>
            </a:r>
            <a:r>
              <a:rPr lang="en-US" dirty="0" smtClean="0"/>
              <a:t> = 2</a:t>
            </a:r>
            <a:r>
              <a:rPr lang="el-GR" i="1" dirty="0" smtClean="0"/>
              <a:t>π</a:t>
            </a:r>
            <a:r>
              <a:rPr lang="en-US" i="1" dirty="0" smtClean="0"/>
              <a:t>r</a:t>
            </a:r>
          </a:p>
          <a:p>
            <a:pPr marL="0" indent="0">
              <a:buNone/>
            </a:pPr>
            <a:r>
              <a:rPr lang="en-US" dirty="0" smtClean="0"/>
              <a:t>                              </a:t>
            </a:r>
            <a:r>
              <a:rPr lang="en-US" i="1" dirty="0" err="1" smtClean="0"/>
              <a:t>nh</a:t>
            </a:r>
            <a:r>
              <a:rPr lang="en-US" dirty="0" smtClean="0"/>
              <a:t>/</a:t>
            </a:r>
            <a:r>
              <a:rPr lang="en-US" i="1" dirty="0" smtClean="0"/>
              <a:t>mv</a:t>
            </a:r>
            <a:r>
              <a:rPr lang="en-US" dirty="0" smtClean="0"/>
              <a:t> = 2</a:t>
            </a:r>
            <a:r>
              <a:rPr lang="el-GR" i="1" dirty="0" smtClean="0"/>
              <a:t>π</a:t>
            </a:r>
            <a:r>
              <a:rPr lang="en-US" i="1" dirty="0" smtClean="0"/>
              <a:t>r</a:t>
            </a:r>
          </a:p>
          <a:p>
            <a:r>
              <a:rPr lang="en-US" dirty="0" smtClean="0"/>
              <a:t>A simple rearrangement yields </a:t>
            </a:r>
            <a:r>
              <a:rPr lang="en-US" i="1" dirty="0" smtClean="0"/>
              <a:t>rmv</a:t>
            </a:r>
            <a:r>
              <a:rPr lang="en-US" dirty="0" smtClean="0"/>
              <a:t> = </a:t>
            </a:r>
            <a:r>
              <a:rPr lang="en-US" i="1" dirty="0" smtClean="0"/>
              <a:t>nh</a:t>
            </a:r>
            <a:r>
              <a:rPr lang="en-US" dirty="0" smtClean="0"/>
              <a:t>/2</a:t>
            </a:r>
            <a:r>
              <a:rPr lang="el-GR" i="1" dirty="0" smtClean="0"/>
              <a:t>π</a:t>
            </a:r>
            <a:r>
              <a:rPr lang="en-US" dirty="0" smtClean="0"/>
              <a:t>. This is precisely Bohr</a:t>
            </a:r>
            <a:r>
              <a:rPr lang="fr-FR" dirty="0" smtClean="0"/>
              <a:t>'</a:t>
            </a:r>
            <a:r>
              <a:rPr lang="en-US" dirty="0" smtClean="0"/>
              <a:t>s orbital condition. </a:t>
            </a:r>
          </a:p>
          <a:p>
            <a:r>
              <a:rPr lang="en-US" dirty="0" smtClean="0"/>
              <a:t>Thus, matter wave are seen to have a direct connection to physics on the atomic level.</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dirty="0" smtClean="0"/>
              <a:t>While the Bohr model works well in describing hydrogen, attempts to extend it to other atoms failed. Clearly, the Bohr model </a:t>
            </a:r>
            <a:r>
              <a:rPr lang="en-US" dirty="0" err="1" smtClean="0"/>
              <a:t>isn</a:t>
            </a:r>
            <a:r>
              <a:rPr lang="fr-FR" dirty="0" smtClean="0"/>
              <a:t>'</a:t>
            </a:r>
            <a:r>
              <a:rPr lang="en-US" dirty="0" smtClean="0"/>
              <a:t>t the full story.</a:t>
            </a:r>
          </a:p>
          <a:p>
            <a:r>
              <a:rPr lang="en-US" dirty="0" smtClean="0"/>
              <a:t>For example, the Bohr model does not explain why an accelerating electron in a circular orbit gives off no radiation.</a:t>
            </a:r>
          </a:p>
          <a:p>
            <a:r>
              <a:rPr lang="en-US" dirty="0" smtClean="0"/>
              <a:t>Bohr</a:t>
            </a:r>
            <a:r>
              <a:rPr lang="fr-FR" dirty="0" smtClean="0"/>
              <a:t>'</a:t>
            </a:r>
            <a:r>
              <a:rPr lang="en-US" dirty="0" smtClean="0"/>
              <a:t>s assumption that an orbiting electron has a well-defined momentum means, according to the Heisenberg uncertainty principle, that its position should be completely unknown.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dirty="0" smtClean="0"/>
              <a:t>Although the plum-pudding model agreed with everything known about atoms at the time, experimental results soon discredited it.</a:t>
            </a:r>
          </a:p>
          <a:p>
            <a:r>
              <a:rPr lang="en-US" dirty="0" smtClean="0"/>
              <a:t>Thomson</a:t>
            </a:r>
            <a:r>
              <a:rPr lang="fr-FR" dirty="0" smtClean="0"/>
              <a:t>'</a:t>
            </a:r>
            <a:r>
              <a:rPr lang="en-US" dirty="0" smtClean="0"/>
              <a:t>s findings and other speculations led to further investigations.</a:t>
            </a:r>
          </a:p>
          <a:p>
            <a:r>
              <a:rPr lang="en-US" dirty="0" smtClean="0"/>
              <a:t>In 1909 Ernest Rutherford (1871–1937) and his coworkers tested Thomson</a:t>
            </a:r>
            <a:r>
              <a:rPr lang="fr-FR" dirty="0" smtClean="0"/>
              <a:t>'</a:t>
            </a:r>
            <a:r>
              <a:rPr lang="en-US" dirty="0" smtClean="0"/>
              <a:t>s model by shooting a beam of positively charged alpha particles (the nuclei of helium atoms) at a thin strip of gold foil.</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sz="2400" dirty="0" smtClean="0"/>
              <a:t>All these questions and inconsistencies were resolved by Erwin Schr</a:t>
            </a:r>
            <a:r>
              <a:rPr lang="az-Cyrl-AZ" sz="2400" dirty="0" smtClean="0"/>
              <a:t>ӧ</a:t>
            </a:r>
            <a:r>
              <a:rPr lang="en-US" sz="2400" dirty="0" smtClean="0"/>
              <a:t>dinger (1887–1961), who developed a whole new approach to quantum physics.</a:t>
            </a:r>
          </a:p>
          <a:p>
            <a:r>
              <a:rPr lang="en-US" sz="2400" dirty="0" smtClean="0"/>
              <a:t>Schr</a:t>
            </a:r>
            <a:r>
              <a:rPr lang="az-Cyrl-AZ" sz="2400" dirty="0" smtClean="0"/>
              <a:t>ӧ</a:t>
            </a:r>
            <a:r>
              <a:rPr lang="en-US" sz="2400" dirty="0" smtClean="0"/>
              <a:t>dinger used de Broglie</a:t>
            </a:r>
            <a:r>
              <a:rPr lang="fr-FR" sz="2400" dirty="0" smtClean="0"/>
              <a:t>'</a:t>
            </a:r>
            <a:r>
              <a:rPr lang="en-US" sz="2400" dirty="0" smtClean="0"/>
              <a:t>s idea of matter waves to develop an equation that describes their behavior. </a:t>
            </a:r>
          </a:p>
          <a:p>
            <a:r>
              <a:rPr lang="en-US" sz="2400" dirty="0" smtClean="0"/>
              <a:t>The Schr</a:t>
            </a:r>
            <a:r>
              <a:rPr lang="az-Cyrl-AZ" sz="2400" dirty="0" smtClean="0"/>
              <a:t>ӧ</a:t>
            </a:r>
            <a:r>
              <a:rPr lang="en-US" sz="2400" dirty="0" smtClean="0"/>
              <a:t>dinger equation applies to all atoms—not just hydrogen—and is completely consistent with the uncertainty principle.</a:t>
            </a:r>
          </a:p>
          <a:p>
            <a:r>
              <a:rPr lang="en-US" sz="2400" dirty="0" smtClean="0"/>
              <a:t>Schr</a:t>
            </a:r>
            <a:r>
              <a:rPr lang="az-Cyrl-AZ" sz="2400" dirty="0" smtClean="0"/>
              <a:t>ӧ</a:t>
            </a:r>
            <a:r>
              <a:rPr lang="en-US" sz="2400" dirty="0" smtClean="0"/>
              <a:t>dinger</a:t>
            </a:r>
            <a:r>
              <a:rPr lang="fr-FR" sz="2400" dirty="0" smtClean="0"/>
              <a:t>'</a:t>
            </a:r>
            <a:r>
              <a:rPr lang="en-US" sz="2400" dirty="0" smtClean="0"/>
              <a:t>s equation plays the same role in quantum physics as Newton</a:t>
            </a:r>
            <a:r>
              <a:rPr lang="fr-FR" sz="2400" dirty="0" smtClean="0"/>
              <a:t>'</a:t>
            </a:r>
            <a:r>
              <a:rPr lang="en-US" sz="2400" dirty="0" smtClean="0"/>
              <a:t>s laws in classical mechanics and Maxwell</a:t>
            </a:r>
            <a:r>
              <a:rPr lang="fr-FR" sz="2400" dirty="0" smtClean="0"/>
              <a:t>'</a:t>
            </a:r>
            <a:r>
              <a:rPr lang="en-US" sz="2400" dirty="0" smtClean="0"/>
              <a:t>s equations in electromagnetism.</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dirty="0" smtClean="0"/>
              <a:t>The solution to the Schr</a:t>
            </a:r>
            <a:r>
              <a:rPr lang="az-Cyrl-AZ" dirty="0" smtClean="0"/>
              <a:t>ӧ</a:t>
            </a:r>
            <a:r>
              <a:rPr lang="en-US" dirty="0" smtClean="0"/>
              <a:t>dinger equation is a wave function that gives the probability of finding the electron in a given location.</a:t>
            </a:r>
          </a:p>
          <a:p>
            <a:r>
              <a:rPr lang="en-US" dirty="0" smtClean="0"/>
              <a:t>Now here</a:t>
            </a:r>
            <a:r>
              <a:rPr lang="fr-FR" dirty="0" smtClean="0"/>
              <a:t>'</a:t>
            </a:r>
            <a:r>
              <a:rPr lang="en-US" dirty="0" smtClean="0"/>
              <a:t>s an very important point: The wave function doesn</a:t>
            </a:r>
            <a:r>
              <a:rPr lang="fr-FR" dirty="0" smtClean="0"/>
              <a:t>'</a:t>
            </a:r>
            <a:r>
              <a:rPr lang="en-US" dirty="0" smtClean="0"/>
              <a:t>t tell you where the electron is—as is the case in classical physics—it tells you the probability that the electron is here, or there, or someplace else.</a:t>
            </a:r>
          </a:p>
          <a:p>
            <a:r>
              <a:rPr lang="en-US" dirty="0" smtClean="0"/>
              <a:t>To visualize a wave function, think of it as a probability cloud.</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17_Figure.jpg"/>
          <p:cNvPicPr>
            <a:picLocks noChangeAspect="1"/>
          </p:cNvPicPr>
          <p:nvPr/>
        </p:nvPicPr>
        <p:blipFill rotWithShape="1">
          <a:blip r:embed="rId3">
            <a:extLst>
              <a:ext uri="{28A0092B-C50C-407E-A947-70E740481C1C}">
                <a14:useLocalDpi xmlns:a14="http://schemas.microsoft.com/office/drawing/2010/main" val="0"/>
              </a:ext>
            </a:extLst>
          </a:blip>
          <a:srcRect b="2915"/>
          <a:stretch/>
        </p:blipFill>
        <p:spPr>
          <a:xfrm>
            <a:off x="3107085" y="1896181"/>
            <a:ext cx="2405565" cy="2388111"/>
          </a:xfrm>
          <a:prstGeom prst="rect">
            <a:avLst/>
          </a:prstGeom>
        </p:spPr>
      </p:pic>
      <p:sp>
        <p:nvSpPr>
          <p:cNvPr id="1030" name="Rectangle 6"/>
          <p:cNvSpPr>
            <a:spLocks noGrp="1" noChangeArrowheads="1"/>
          </p:cNvSpPr>
          <p:nvPr>
            <p:ph type="body" idx="1"/>
          </p:nvPr>
        </p:nvSpPr>
        <p:spPr>
          <a:xfrm>
            <a:off x="365125" y="1141413"/>
            <a:ext cx="8229600" cy="5513105"/>
          </a:xfrm>
        </p:spPr>
        <p:txBody>
          <a:bodyPr/>
          <a:lstStyle/>
          <a:p>
            <a:r>
              <a:rPr lang="en-US" sz="2400" dirty="0" smtClean="0"/>
              <a:t>The figure below shows the probability cloud for the ground state of hydrogen. </a:t>
            </a:r>
          </a:p>
          <a:p>
            <a:pPr marL="0" indent="0">
              <a:buNone/>
            </a:pPr>
            <a:r>
              <a:rPr lang="en-US" sz="2400" dirty="0" smtClean="0"/>
              <a:t>                          </a:t>
            </a:r>
          </a:p>
          <a:p>
            <a:endParaRPr lang="en-US" sz="2400" dirty="0" smtClean="0"/>
          </a:p>
          <a:p>
            <a:endParaRPr lang="en-US" sz="2400" dirty="0"/>
          </a:p>
          <a:p>
            <a:endParaRPr lang="en-US" sz="2400" dirty="0" smtClean="0"/>
          </a:p>
          <a:p>
            <a:endParaRPr lang="en-US" sz="2400" dirty="0"/>
          </a:p>
          <a:p>
            <a:pPr>
              <a:lnSpc>
                <a:spcPct val="0"/>
              </a:lnSpc>
            </a:pPr>
            <a:endParaRPr lang="en-US" sz="2400" dirty="0" smtClean="0"/>
          </a:p>
          <a:p>
            <a:r>
              <a:rPr lang="en-US" sz="2400" dirty="0" smtClean="0"/>
              <a:t>Interpreting a probability cloud is simple—the electron is most likely to be found where the cloud is most dense. For the cloud in the above figure, the highest probability is in the dark band, which is actually a spherical shell.</a:t>
            </a:r>
          </a:p>
          <a:p>
            <a:r>
              <a:rPr lang="en-US" sz="2400" dirty="0" smtClean="0"/>
              <a:t>Notice that the probability of finding the electron near the nucleus, or far from it, is small. </a:t>
            </a:r>
          </a:p>
        </p:txBody>
      </p:sp>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18_Figure.jpg"/>
          <p:cNvPicPr>
            <a:picLocks noChangeAspect="1"/>
          </p:cNvPicPr>
          <p:nvPr/>
        </p:nvPicPr>
        <p:blipFill rotWithShape="1">
          <a:blip r:embed="rId3">
            <a:extLst>
              <a:ext uri="{28A0092B-C50C-407E-A947-70E740481C1C}">
                <a14:useLocalDpi xmlns:a14="http://schemas.microsoft.com/office/drawing/2010/main" val="0"/>
              </a:ext>
            </a:extLst>
          </a:blip>
          <a:srcRect b="2798"/>
          <a:stretch/>
        </p:blipFill>
        <p:spPr>
          <a:xfrm>
            <a:off x="3556327" y="3141377"/>
            <a:ext cx="2031347" cy="3647302"/>
          </a:xfrm>
          <a:prstGeom prst="rect">
            <a:avLst/>
          </a:prstGeom>
        </p:spPr>
      </p:pic>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a:xfrm>
            <a:off x="365125" y="1141413"/>
            <a:ext cx="8229600" cy="5414719"/>
          </a:xfrm>
        </p:spPr>
        <p:txBody>
          <a:bodyPr/>
          <a:lstStyle/>
          <a:p>
            <a:r>
              <a:rPr lang="en-US" sz="2400" dirty="0" smtClean="0"/>
              <a:t>Probability clouds for excited states of hydrogen have the same interpretation as that for the ground state, but their shapes are more interesting.</a:t>
            </a:r>
          </a:p>
          <a:p>
            <a:r>
              <a:rPr lang="en-US" sz="2400" dirty="0" smtClean="0"/>
              <a:t>For example, a probability cloud for the first excited state of hydrogen is shown in the figure below.</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Quantum Physics of Atoms</a:t>
            </a:r>
            <a:endParaRPr lang="en-US" i="1" dirty="0"/>
          </a:p>
        </p:txBody>
      </p:sp>
      <p:sp>
        <p:nvSpPr>
          <p:cNvPr id="1030" name="Rectangle 6"/>
          <p:cNvSpPr>
            <a:spLocks noGrp="1" noChangeArrowheads="1"/>
          </p:cNvSpPr>
          <p:nvPr>
            <p:ph type="body" idx="1"/>
          </p:nvPr>
        </p:nvSpPr>
        <p:spPr>
          <a:xfrm>
            <a:off x="365125" y="1141413"/>
            <a:ext cx="8229600" cy="5280555"/>
          </a:xfrm>
        </p:spPr>
        <p:txBody>
          <a:bodyPr/>
          <a:lstStyle/>
          <a:p>
            <a:r>
              <a:rPr lang="en-US" sz="2400" dirty="0" smtClean="0"/>
              <a:t>Notice that there are two distinct clouds in this case, separated by a node—a plane of zero probability.</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2793608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dirty="0" smtClean="0"/>
              <a:t>A node on a string is a location of zero displacement; a node on a wave function is a location of zero probability.</a:t>
            </a:r>
          </a:p>
          <a:p>
            <a:r>
              <a:rPr lang="en-US" dirty="0" smtClean="0"/>
              <a:t>Just as standing waves on a string have more and more nodes as the frequency of the wave increases, probability clouds have more and more nodes as the energy goes up.</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a:xfrm>
            <a:off x="365125" y="1141413"/>
            <a:ext cx="8229600" cy="5486273"/>
          </a:xfrm>
        </p:spPr>
        <p:txBody>
          <a:bodyPr/>
          <a:lstStyle/>
          <a:p>
            <a:r>
              <a:rPr lang="en-US" dirty="0" smtClean="0"/>
              <a:t>The matter-wave physics described by Schr</a:t>
            </a:r>
            <a:r>
              <a:rPr lang="az-Cyrl-AZ" dirty="0" smtClean="0"/>
              <a:t>ӧ</a:t>
            </a:r>
            <a:r>
              <a:rPr lang="en-US" dirty="0" smtClean="0"/>
              <a:t>dinger</a:t>
            </a:r>
            <a:r>
              <a:rPr lang="fr-FR" dirty="0" smtClean="0"/>
              <a:t>'</a:t>
            </a:r>
            <a:r>
              <a:rPr lang="en-US" dirty="0" smtClean="0"/>
              <a:t>s equation is known as quantum mechanics to distinguish it from the classical mechanics of Newton</a:t>
            </a:r>
            <a:r>
              <a:rPr lang="fr-FR" dirty="0" smtClean="0"/>
              <a:t>'</a:t>
            </a:r>
            <a:r>
              <a:rPr lang="en-US" dirty="0" smtClean="0"/>
              <a:t>s laws of motion.</a:t>
            </a:r>
          </a:p>
          <a:p>
            <a:r>
              <a:rPr lang="en-US" dirty="0" smtClean="0"/>
              <a:t>Quantum mechanics is the most thoroughly tested theory in the history of science. It applies to everything in the physical world, from atoms to molecules, solids to liquids, metals to semiconductors.</a:t>
            </a:r>
          </a:p>
          <a:p>
            <a:r>
              <a:rPr lang="en-US" dirty="0" smtClean="0"/>
              <a:t>The technological advances of modern society are primarily a result of our ability to understand and apply quantum mechanics.</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smtClean="0"/>
              <a:t>One of the most important applications of quantum mechanics is the development of a new way to produce light: the laser.</a:t>
            </a:r>
          </a:p>
          <a:p>
            <a:r>
              <a:rPr lang="en-US" smtClean="0"/>
              <a:t>Lasers produce light that is intense, travels in one direction, and has a single, pure color. </a:t>
            </a:r>
          </a:p>
          <a:p>
            <a:r>
              <a:rPr lang="en-US" smtClean="0"/>
              <a:t>Because of these properties, lasers are used in a multitude of technological applications, ranging from supermarket scanners to CD players, from laser pointers to eye surgery.</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 </a:t>
            </a:r>
          </a:p>
          <a:p>
            <a:endParaRPr lang="en-US" smtClean="0"/>
          </a:p>
          <a:p>
            <a:r>
              <a:rPr lang="en-US" smtClean="0"/>
              <a:t>  </a:t>
            </a:r>
          </a:p>
          <a:p>
            <a:endParaRPr lang="en-US" smtClean="0"/>
          </a:p>
          <a:p>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dirty="0" smtClean="0"/>
              <a:t>The word laser is an acronym for </a:t>
            </a:r>
            <a:r>
              <a:rPr lang="en-US" b="1" dirty="0" smtClean="0"/>
              <a:t>l</a:t>
            </a:r>
            <a:r>
              <a:rPr lang="en-US" dirty="0" smtClean="0"/>
              <a:t>ight </a:t>
            </a:r>
            <a:r>
              <a:rPr lang="en-US" b="1" dirty="0" smtClean="0"/>
              <a:t>a</a:t>
            </a:r>
            <a:r>
              <a:rPr lang="en-US" dirty="0" smtClean="0"/>
              <a:t>mplification by the </a:t>
            </a:r>
            <a:r>
              <a:rPr lang="en-US" b="1" dirty="0" smtClean="0"/>
              <a:t>s</a:t>
            </a:r>
            <a:r>
              <a:rPr lang="en-US" dirty="0" smtClean="0"/>
              <a:t>timulated </a:t>
            </a:r>
            <a:r>
              <a:rPr lang="en-US" b="1" dirty="0" smtClean="0"/>
              <a:t>e</a:t>
            </a:r>
            <a:r>
              <a:rPr lang="en-US" dirty="0" smtClean="0"/>
              <a:t>mission of </a:t>
            </a:r>
            <a:r>
              <a:rPr lang="en-US" b="1" dirty="0" smtClean="0"/>
              <a:t>r</a:t>
            </a:r>
            <a:r>
              <a:rPr lang="en-US" dirty="0" smtClean="0"/>
              <a:t>adiation.</a:t>
            </a:r>
          </a:p>
          <a:p>
            <a:r>
              <a:rPr lang="en-US" dirty="0" smtClean="0"/>
              <a:t>To understand how a laser works, consider two energy levels in an atom. An electron left alone in an excited state will eventually drop to a lower state in a time that is about 10</a:t>
            </a:r>
            <a:r>
              <a:rPr lang="en-US" baseline="30000" dirty="0" smtClean="0"/>
              <a:t>−8</a:t>
            </a:r>
            <a:r>
              <a:rPr lang="en-US" dirty="0" smtClean="0"/>
              <a:t> s, giving off a photon in the process. This is referred to as spontaneous emission.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a:xfrm>
            <a:off x="365125" y="1141413"/>
            <a:ext cx="8229600" cy="5387886"/>
          </a:xfrm>
        </p:spPr>
        <p:txBody>
          <a:bodyPr/>
          <a:lstStyle/>
          <a:p>
            <a:r>
              <a:rPr lang="en-US" dirty="0" smtClean="0"/>
              <a:t>In a laser the excited-state electron is not left alone. Instead, a photon with an energy equal to the energy difference between the two energy levels passes near the electron. The photon increases the probability that the electron will drop to the lower level. That is, the incident photon can stimulate the emission of a photon by the electron.</a:t>
            </a:r>
          </a:p>
          <a:p>
            <a:r>
              <a:rPr lang="en-US" dirty="0" smtClean="0"/>
              <a:t>The photon given off in this process of stimulated emission has the same energy and the same phase and travels in the same direction as the incident photon.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a:xfrm>
            <a:off x="365125" y="1141413"/>
            <a:ext cx="8229600" cy="5486340"/>
          </a:xfrm>
        </p:spPr>
        <p:txBody>
          <a:bodyPr/>
          <a:lstStyle/>
          <a:p>
            <a:r>
              <a:rPr lang="en-US" dirty="0" smtClean="0"/>
              <a:t>With the plum-pudding model in mind, Rutherford expected the following experimental outcomes:</a:t>
            </a:r>
          </a:p>
          <a:p>
            <a:pPr lvl="1"/>
            <a:r>
              <a:rPr lang="en-US" dirty="0" smtClean="0"/>
              <a:t>The positively charged alpha particles would be deflected as they passed through the positively charged pudding. </a:t>
            </a:r>
          </a:p>
          <a:p>
            <a:pPr lvl="1"/>
            <a:r>
              <a:rPr lang="en-US" dirty="0" smtClean="0"/>
              <a:t>The deflections should be relatively small, since the alpha particles have a substantial mass.</a:t>
            </a:r>
          </a:p>
          <a:p>
            <a:pPr lvl="1"/>
            <a:r>
              <a:rPr lang="en-US" dirty="0" smtClean="0"/>
              <a:t>All alpha particles should deflect in roughly the same way since the positive pudding fills virtually all of an atom.</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a:xfrm>
            <a:off x="365125" y="1141413"/>
            <a:ext cx="8229600" cy="5414719"/>
          </a:xfrm>
        </p:spPr>
        <p:txBody>
          <a:bodyPr/>
          <a:lstStyle/>
          <a:p>
            <a:r>
              <a:rPr lang="en-US" sz="2400" dirty="0" smtClean="0"/>
              <a:t>The process of stimulated emission is illustrated in the figure below.</a:t>
            </a:r>
          </a:p>
          <a:p>
            <a:pPr marL="0" indent="0">
              <a:buNone/>
            </a:pPr>
            <a:r>
              <a:rPr lang="en-US" sz="2400" dirty="0" smtClean="0"/>
              <a:t>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r>
              <a:rPr lang="en-US" sz="2400" dirty="0" smtClean="0"/>
              <a:t>A single photon encountering an excited atom can cause two identical photons to exit the atom. If each of these two photons encounters another excited atom and undergoes the same process, the number of photons increases to four. </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19_Figure.jpg"/>
          <p:cNvPicPr>
            <a:picLocks noChangeAspect="1"/>
          </p:cNvPicPr>
          <p:nvPr/>
        </p:nvPicPr>
        <p:blipFill rotWithShape="1">
          <a:blip r:embed="rId3">
            <a:extLst>
              <a:ext uri="{28A0092B-C50C-407E-A947-70E740481C1C}">
                <a14:useLocalDpi xmlns:a14="http://schemas.microsoft.com/office/drawing/2010/main" val="0"/>
              </a:ext>
            </a:extLst>
          </a:blip>
          <a:srcRect b="3657"/>
          <a:stretch/>
        </p:blipFill>
        <p:spPr>
          <a:xfrm>
            <a:off x="2635413" y="1718525"/>
            <a:ext cx="4912100" cy="29414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dirty="0" smtClean="0"/>
              <a:t>Continuing in this manner, the photons undergo a chain reaction that doubles their number with each generation. It is this property of stimulated emission that results in light amplification.</a:t>
            </a:r>
          </a:p>
          <a:p>
            <a:r>
              <a:rPr lang="en-US" dirty="0" smtClean="0"/>
              <a:t>In order for the light amplification process to work, photons must continue to encounter atoms with electrons in excited states. Thus, for laser action to occur, atoms must first be raised to an excited state. </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dirty="0" smtClean="0"/>
              <a:t>A specific example of a laser is the helium-neon laser, shown schematically in the figure below.</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20_Figure.jpg"/>
          <p:cNvPicPr>
            <a:picLocks noChangeAspect="1"/>
          </p:cNvPicPr>
          <p:nvPr/>
        </p:nvPicPr>
        <p:blipFill rotWithShape="1">
          <a:blip r:embed="rId3">
            <a:extLst>
              <a:ext uri="{28A0092B-C50C-407E-A947-70E740481C1C}">
                <a14:useLocalDpi xmlns:a14="http://schemas.microsoft.com/office/drawing/2010/main" val="0"/>
              </a:ext>
            </a:extLst>
          </a:blip>
          <a:srcRect b="2933"/>
          <a:stretch/>
        </p:blipFill>
        <p:spPr>
          <a:xfrm>
            <a:off x="2471797" y="2068067"/>
            <a:ext cx="4200406" cy="47443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sz="2400" dirty="0" smtClean="0"/>
              <a:t>The laser consists of a glass tube containing helium and neon atoms. The tube has a reflecting mirror at one end and a semitransparent mirror at the other end. </a:t>
            </a:r>
          </a:p>
          <a:p>
            <a:r>
              <a:rPr lang="en-US" sz="2400" dirty="0" smtClean="0"/>
              <a:t>A high voltage applied to the ends of the tube causes electrons and helium atoms to move through the tube, colliding with neon atoms and exciting them until they emit light.</a:t>
            </a:r>
          </a:p>
          <a:p>
            <a:r>
              <a:rPr lang="en-US" sz="2400" dirty="0" smtClean="0"/>
              <a:t>Light bounces back and forth between the mirrors, increasing in intensity as it stimulates more and more atoms to emit light. Eventually the amplified light exits through the semitransparent mirror.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sz="2400" dirty="0" smtClean="0"/>
              <a:t>As was mentioned previously, lasers have many applications.</a:t>
            </a:r>
          </a:p>
          <a:p>
            <a:r>
              <a:rPr lang="en-US" sz="2400" dirty="0" smtClean="0"/>
              <a:t>One medical application of lasers is in laser eye surgery. In such surgery a laser that emits high-energy photons in the ultraviolet range is used to reshape the cornea and correct nearsightedness.</a:t>
            </a:r>
          </a:p>
          <a:p>
            <a:r>
              <a:rPr lang="en-US" sz="2400" dirty="0" smtClean="0"/>
              <a:t>In LASIK eye surgery, a flap of the cornea is cut and folded back. Next, a UV laser is used to vaporize some of the underlying corneal material. When the flap is replaced, the cornea is flatter than it was originally, correcting the patient</a:t>
            </a:r>
            <a:r>
              <a:rPr lang="fr-FR" sz="2400" dirty="0" smtClean="0"/>
              <a:t>'</a:t>
            </a:r>
            <a:r>
              <a:rPr lang="en-US" sz="2400" dirty="0" smtClean="0"/>
              <a:t>s nearsightedness.</a:t>
            </a:r>
          </a:p>
          <a:p>
            <a:r>
              <a:rPr lang="en-US" sz="2400" dirty="0" smtClean="0"/>
              <a:t>The process is illustrated in the figure on the next slide.</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pPr marL="0" indent="0">
              <a:buNone/>
            </a:pPr>
            <a:endParaRPr lang="en-US" sz="2400" dirty="0" smtClean="0"/>
          </a:p>
          <a:p>
            <a:pPr marL="0" indent="0">
              <a:buNone/>
            </a:pPr>
            <a:endParaRPr lang="en-US" sz="2400" dirty="0"/>
          </a:p>
          <a:p>
            <a:pPr marL="0" indent="0">
              <a:buNone/>
            </a:pPr>
            <a:endParaRPr lang="en-US" sz="2400" dirty="0" smtClean="0"/>
          </a:p>
          <a:p>
            <a:endParaRPr lang="en-US" sz="2400" dirty="0" smtClean="0"/>
          </a:p>
          <a:p>
            <a:r>
              <a:rPr lang="en-US" sz="2400" dirty="0" smtClean="0"/>
              <a:t>Lasers are also used to produce three-dimensional images known as holograms. A hologram is a true</a:t>
            </a:r>
            <a:br>
              <a:rPr lang="en-US" sz="2400" dirty="0" smtClean="0"/>
            </a:br>
            <a:r>
              <a:rPr lang="en-US" sz="2400" dirty="0" smtClean="0"/>
              <a:t>three-dimensional image, as the figure below indicates.</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22_Figure.jpg"/>
          <p:cNvPicPr>
            <a:picLocks noChangeAspect="1"/>
          </p:cNvPicPr>
          <p:nvPr/>
        </p:nvPicPr>
        <p:blipFill rotWithShape="1">
          <a:blip r:embed="rId3">
            <a:extLst>
              <a:ext uri="{28A0092B-C50C-407E-A947-70E740481C1C}">
                <a14:useLocalDpi xmlns:a14="http://schemas.microsoft.com/office/drawing/2010/main" val="0"/>
              </a:ext>
            </a:extLst>
          </a:blip>
          <a:srcRect b="5182"/>
          <a:stretch/>
        </p:blipFill>
        <p:spPr>
          <a:xfrm>
            <a:off x="1781715" y="655653"/>
            <a:ext cx="5580570" cy="2197560"/>
          </a:xfrm>
          <a:prstGeom prst="rect">
            <a:avLst/>
          </a:prstGeom>
        </p:spPr>
      </p:pic>
      <p:pic>
        <p:nvPicPr>
          <p:cNvPr id="3" name="Picture 2" descr="25_23_Fig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104" y="4152074"/>
            <a:ext cx="2943793" cy="25829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sz="2400" dirty="0" smtClean="0"/>
              <a:t>Have you ever wondered how a fluorescent lightbulb works? As its name implies, a fluorescent lightbulb makes use of a phenomenon known as fluorescence.</a:t>
            </a:r>
          </a:p>
          <a:p>
            <a:r>
              <a:rPr lang="en-US" sz="2400" dirty="0" smtClean="0"/>
              <a:t>As the figure below shows, fluorescence is the emission of light of a lower frequency by a material that has been illuminated  by light of a higher frequency. </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24_Figure.jpg"/>
          <p:cNvPicPr>
            <a:picLocks noChangeAspect="1"/>
          </p:cNvPicPr>
          <p:nvPr/>
        </p:nvPicPr>
        <p:blipFill rotWithShape="1">
          <a:blip r:embed="rId3">
            <a:extLst>
              <a:ext uri="{28A0092B-C50C-407E-A947-70E740481C1C}">
                <a14:useLocalDpi xmlns:a14="http://schemas.microsoft.com/office/drawing/2010/main" val="0"/>
              </a:ext>
            </a:extLst>
          </a:blip>
          <a:srcRect b="2933"/>
          <a:stretch/>
        </p:blipFill>
        <p:spPr>
          <a:xfrm>
            <a:off x="2462083" y="3561755"/>
            <a:ext cx="4219835" cy="31584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a:xfrm>
            <a:off x="365125" y="1141413"/>
            <a:ext cx="8229600" cy="5432607"/>
          </a:xfrm>
        </p:spPr>
        <p:txBody>
          <a:bodyPr/>
          <a:lstStyle/>
          <a:p>
            <a:r>
              <a:rPr lang="en-US" dirty="0" smtClean="0"/>
              <a:t>A fluorescent lightbulb uses fluorescence to convert high-frequency UV light to lower frequency visible light.</a:t>
            </a:r>
          </a:p>
          <a:p>
            <a:r>
              <a:rPr lang="en-US" dirty="0" smtClean="0"/>
              <a:t>The bulb consists of a sealed tube filled with mercury vapor. When electricity is applied to the ends of the tube, a filament is heated, producing electrons. These electrons are then accelerated though the tube with an applied voltage.</a:t>
            </a:r>
          </a:p>
          <a:p>
            <a:r>
              <a:rPr lang="en-US" dirty="0" smtClean="0"/>
              <a:t>When the electrons strike the mercury atoms in the tube, the atoms become excited and then give off UV light as they decay to their ground state.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p:txBody>
          <a:bodyPr/>
          <a:lstStyle/>
          <a:p>
            <a:r>
              <a:rPr lang="en-US" dirty="0" smtClean="0"/>
              <a:t>The inside of the tube is coated with a material known as a phosphor. The phosphor coating absorbs the UV light and then emits lower-frequency visible light.</a:t>
            </a:r>
          </a:p>
          <a:p>
            <a:r>
              <a:rPr lang="en-US" dirty="0" smtClean="0"/>
              <a:t>Fluorescence finds many less familiar applications. In forensics, the analysis of a crime scene is enhanced by the fact that human bones and teeth are fluorescent. Thus, illuminating a crime scene with UV light can make items of interest stand out for easy identification.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1030" name="Rectangle 6"/>
          <p:cNvSpPr>
            <a:spLocks noGrp="1" noChangeArrowheads="1"/>
          </p:cNvSpPr>
          <p:nvPr>
            <p:ph type="body" idx="1"/>
          </p:nvPr>
        </p:nvSpPr>
        <p:spPr>
          <a:xfrm>
            <a:off x="365125" y="1141413"/>
            <a:ext cx="8229600" cy="5441551"/>
          </a:xfrm>
        </p:spPr>
        <p:txBody>
          <a:bodyPr/>
          <a:lstStyle/>
          <a:p>
            <a:r>
              <a:rPr lang="en-US" sz="2400" dirty="0" smtClean="0"/>
              <a:t>In addition, the use of fluorescent dye can make fingerprints clearly visible, as shown in the figure below.</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r>
              <a:rPr lang="en-US" sz="2400" dirty="0" smtClean="0"/>
              <a:t>Many creatures produce fluorescence in their bodies. For example, several types of coral glow brightly when illuminated with UV light. Scorpions are also strongly fluorescent, as shown in the figure on the next slide.</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5_2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87" y="1940903"/>
            <a:ext cx="2986626" cy="31671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p:txBody>
          <a:bodyPr/>
          <a:lstStyle/>
          <a:p>
            <a:r>
              <a:rPr lang="en-US" dirty="0" smtClean="0"/>
              <a:t>The results of the gold-foil experiment did not support these predictions. In fact, most of the alpha particles passed right through the foil—as if it were not there. Could it be that the atoms in the foil were mostly empty space?</a:t>
            </a:r>
          </a:p>
          <a:p>
            <a:r>
              <a:rPr lang="en-US" dirty="0" smtClean="0"/>
              <a:t>This suggestion turned out to be an inspired hunch. When the experiment was repeated, large-angle deflections were observed. In fact, some of the alpha particles were found to have reversed their direction of motion. Rutherford was stunned.</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Quantum Physics of Atoms</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3" name="Picture 2" descr="25_2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70" y="653831"/>
            <a:ext cx="8171460" cy="58723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a:xfrm>
            <a:off x="365125" y="1141413"/>
            <a:ext cx="8229600" cy="5452696"/>
          </a:xfrm>
        </p:spPr>
        <p:txBody>
          <a:bodyPr/>
          <a:lstStyle/>
          <a:p>
            <a:r>
              <a:rPr lang="en-US" sz="2400" dirty="0" smtClean="0"/>
              <a:t>Rutherford proposed a new atomic model to account for the experimental results. The model was similar to the Solar System, as is illustrated in the figure below.</a:t>
            </a:r>
          </a:p>
          <a:p>
            <a:endParaRPr lang="en-US" sz="2400" dirty="0" smtClean="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r>
              <a:rPr lang="en-US" sz="2400" dirty="0" smtClean="0"/>
              <a:t>Rutherford</a:t>
            </a:r>
            <a:r>
              <a:rPr lang="fr-FR" sz="2400" dirty="0" smtClean="0"/>
              <a:t>'</a:t>
            </a:r>
            <a:r>
              <a:rPr lang="en-US" sz="2400" dirty="0" smtClean="0"/>
              <a:t>s model depicted an atom in which lightweight, negatively charged electrons orbit an extremely small but massive nucleus.</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5_02_Figure.jpg"/>
          <p:cNvPicPr>
            <a:picLocks noChangeAspect="1"/>
          </p:cNvPicPr>
          <p:nvPr/>
        </p:nvPicPr>
        <p:blipFill rotWithShape="1">
          <a:blip r:embed="rId3">
            <a:extLst>
              <a:ext uri="{28A0092B-C50C-407E-A947-70E740481C1C}">
                <a14:useLocalDpi xmlns:a14="http://schemas.microsoft.com/office/drawing/2010/main" val="0"/>
              </a:ext>
            </a:extLst>
          </a:blip>
          <a:srcRect b="2869"/>
          <a:stretch/>
        </p:blipFill>
        <p:spPr>
          <a:xfrm>
            <a:off x="2697396" y="2366466"/>
            <a:ext cx="3749209" cy="30790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Early Models of the Atom</a:t>
            </a:r>
            <a:endParaRPr lang="en-US" dirty="0"/>
          </a:p>
        </p:txBody>
      </p:sp>
      <p:sp>
        <p:nvSpPr>
          <p:cNvPr id="1030" name="Rectangle 6"/>
          <p:cNvSpPr>
            <a:spLocks noGrp="1" noChangeArrowheads="1"/>
          </p:cNvSpPr>
          <p:nvPr>
            <p:ph type="body" idx="1"/>
          </p:nvPr>
        </p:nvSpPr>
        <p:spPr>
          <a:xfrm>
            <a:off x="365125" y="1141413"/>
            <a:ext cx="8229600" cy="5504161"/>
          </a:xfrm>
        </p:spPr>
        <p:txBody>
          <a:bodyPr/>
          <a:lstStyle/>
          <a:p>
            <a:r>
              <a:rPr lang="en-US" dirty="0" smtClean="0"/>
              <a:t>The nucleus is the region of space at the center of the atom that contains all the atom</a:t>
            </a:r>
            <a:r>
              <a:rPr lang="fr-FR" dirty="0" smtClean="0"/>
              <a:t>'</a:t>
            </a:r>
            <a:r>
              <a:rPr lang="en-US" dirty="0" smtClean="0"/>
              <a:t>s positive charge and almost all of its mass.</a:t>
            </a:r>
          </a:p>
          <a:p>
            <a:r>
              <a:rPr lang="en-US" dirty="0" smtClean="0"/>
              <a:t>According to Rutherford</a:t>
            </a:r>
            <a:r>
              <a:rPr lang="fr-FR" dirty="0" smtClean="0"/>
              <a:t>'</a:t>
            </a:r>
            <a:r>
              <a:rPr lang="en-US" dirty="0" smtClean="0"/>
              <a:t>s nuclear model, most of an atom is empty space. This explained why the majority of the alpha particles passed right through the gold foil.</a:t>
            </a:r>
          </a:p>
          <a:p>
            <a:r>
              <a:rPr lang="en-US" dirty="0" smtClean="0"/>
              <a:t>Furthermore, the atom</a:t>
            </a:r>
            <a:r>
              <a:rPr lang="fr-FR" dirty="0" smtClean="0"/>
              <a:t>'</a:t>
            </a:r>
            <a:r>
              <a:rPr lang="en-US" dirty="0" smtClean="0"/>
              <a:t>s positive charge is highly concentrated in a small nucleus. As a result, an alpha particle that makes a head-on collision with the nucleus can actually be turned around, just as observed in the experiments.</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932</TotalTime>
  <Words>5231</Words>
  <Application>Microsoft Macintosh PowerPoint</Application>
  <PresentationFormat>On-screen Show (4:3)</PresentationFormat>
  <Paragraphs>447</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HA5Lect_template</vt:lpstr>
      <vt:lpstr>Atomic Physics</vt:lpstr>
      <vt:lpstr>Chapter Contents</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Early Models of the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Bohr's Model of the Hydrogen Atom</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lpstr>The Quantum Physics of Atoms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158</cp:revision>
  <cp:lastPrinted>2013-10-08T22:54:50Z</cp:lastPrinted>
  <dcterms:created xsi:type="dcterms:W3CDTF">2007-09-26T05:29:17Z</dcterms:created>
  <dcterms:modified xsi:type="dcterms:W3CDTF">2013-10-09T00:08:47Z</dcterms:modified>
</cp:coreProperties>
</file>