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0"/>
  </p:notesMasterIdLst>
  <p:handoutMasterIdLst>
    <p:handoutMasterId r:id="rId81"/>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28" r:id="rId19"/>
    <p:sldId id="275" r:id="rId20"/>
    <p:sldId id="276" r:id="rId21"/>
    <p:sldId id="277" r:id="rId22"/>
    <p:sldId id="278" r:id="rId23"/>
    <p:sldId id="329" r:id="rId24"/>
    <p:sldId id="279" r:id="rId25"/>
    <p:sldId id="280" r:id="rId26"/>
    <p:sldId id="281" r:id="rId27"/>
    <p:sldId id="282" r:id="rId28"/>
    <p:sldId id="283" r:id="rId29"/>
    <p:sldId id="330" r:id="rId30"/>
    <p:sldId id="284" r:id="rId31"/>
    <p:sldId id="285" r:id="rId32"/>
    <p:sldId id="286" r:id="rId33"/>
    <p:sldId id="287" r:id="rId34"/>
    <p:sldId id="288" r:id="rId35"/>
    <p:sldId id="335" r:id="rId36"/>
    <p:sldId id="289" r:id="rId37"/>
    <p:sldId id="290" r:id="rId38"/>
    <p:sldId id="291" r:id="rId39"/>
    <p:sldId id="292" r:id="rId40"/>
    <p:sldId id="293" r:id="rId41"/>
    <p:sldId id="294" r:id="rId42"/>
    <p:sldId id="331" r:id="rId43"/>
    <p:sldId id="295" r:id="rId44"/>
    <p:sldId id="296" r:id="rId45"/>
    <p:sldId id="297" r:id="rId46"/>
    <p:sldId id="298" r:id="rId47"/>
    <p:sldId id="299" r:id="rId48"/>
    <p:sldId id="300" r:id="rId49"/>
    <p:sldId id="301" r:id="rId50"/>
    <p:sldId id="332" r:id="rId51"/>
    <p:sldId id="302" r:id="rId52"/>
    <p:sldId id="303" r:id="rId53"/>
    <p:sldId id="333" r:id="rId54"/>
    <p:sldId id="304" r:id="rId55"/>
    <p:sldId id="305" r:id="rId56"/>
    <p:sldId id="306" r:id="rId57"/>
    <p:sldId id="307" r:id="rId58"/>
    <p:sldId id="334"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1" d="100"/>
          <a:sy n="131" d="100"/>
        </p:scale>
        <p:origin x="-216"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6" d="100"/>
          <a:sy n="106" d="100"/>
        </p:scale>
        <p:origin x="-266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53CF27-961A-F04A-A7D8-52579BDD40F6}" type="datetimeFigureOut">
              <a:rPr lang="en-US" smtClean="0"/>
              <a:t>9/24/13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DBC574-56AC-3641-89F9-9CD5BC19DB6A}" type="slidenum">
              <a:rPr lang="en-US" smtClean="0"/>
              <a:t>‹#›</a:t>
            </a:fld>
            <a:endParaRPr lang="en-US"/>
          </a:p>
        </p:txBody>
      </p:sp>
    </p:spTree>
    <p:extLst>
      <p:ext uri="{BB962C8B-B14F-4D97-AF65-F5344CB8AC3E}">
        <p14:creationId xmlns:p14="http://schemas.microsoft.com/office/powerpoint/2010/main" val="1096251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A2CFFFD-3DFF-46BC-92F8-6B9AC0A57656}" type="slidenum">
              <a:rPr lang="en-US" sz="1200" smtClean="0"/>
              <a:pPr>
                <a:defRPr/>
              </a:pPr>
              <a:t>10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1398CD5-B86B-4742-A208-6842B1A5887E}" type="slidenum">
              <a:rPr lang="en-US" sz="1200" smtClean="0"/>
              <a:pPr>
                <a:defRPr/>
              </a:pPr>
              <a:t>11</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4175159-C071-47EF-AABA-81E692AEDF37}" type="slidenum">
              <a:rPr lang="en-US" sz="1200" smtClean="0"/>
              <a:pPr>
                <a:defRPr/>
              </a:pPr>
              <a:t>12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F146E16-8D51-4C13-AE04-9A335C00C238}" type="slidenum">
              <a:rPr lang="en-US" sz="1200" smtClean="0"/>
              <a:pPr>
                <a:defRPr/>
              </a:pPr>
              <a:t>13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84B3714-D963-40DB-9B39-303F2518E546}" type="slidenum">
              <a:rPr lang="en-US" sz="1200" smtClean="0"/>
              <a:pPr>
                <a:defRPr/>
              </a:pPr>
              <a:t>14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735792-B565-4482-AAAA-23246F606BD6}" type="slidenum">
              <a:rPr lang="en-US" sz="1200" smtClean="0"/>
              <a:pPr>
                <a:defRPr/>
              </a:pPr>
              <a:t>15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79BEC6E-B1F2-4A95-9B6E-609FD7D2D4B9}" type="slidenum">
              <a:rPr lang="en-US" sz="1200" smtClean="0"/>
              <a:pPr>
                <a:defRPr/>
              </a:pPr>
              <a:t>16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EB273F-7F57-4E13-9AC8-0BB8C912D69A}" type="slidenum">
              <a:rPr lang="en-US" sz="1200" smtClean="0"/>
              <a:pPr>
                <a:defRPr/>
              </a:pPr>
              <a:t>17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EB273F-7F57-4E13-9AC8-0BB8C912D69A}" type="slidenum">
              <a:rPr lang="en-US" sz="1200" smtClean="0"/>
              <a:pPr>
                <a:defRPr/>
              </a:pPr>
              <a:t>18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9B7AF23-4949-4301-9802-D3BF19117778}" type="slidenum">
              <a:rPr lang="en-US" sz="1200" smtClean="0"/>
              <a:pPr>
                <a:defRPr/>
              </a:pPr>
              <a:t>19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FAB8F97-CAFD-4AC4-A283-20106AB9F70D}" type="slidenum">
              <a:rPr lang="en-US" sz="1200" smtClean="0"/>
              <a:pPr>
                <a:defRPr/>
              </a:pPr>
              <a:t>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4B13D54-5433-4E6B-B75D-DAB629850D49}" type="slidenum">
              <a:rPr lang="en-US" sz="1200" smtClean="0"/>
              <a:pPr>
                <a:defRPr/>
              </a:pPr>
              <a:t>20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BF8CB91-2F9B-4575-8D0E-5D315A675EDD}" type="slidenum">
              <a:rPr lang="en-US" sz="1200" smtClean="0"/>
              <a:pPr>
                <a:defRPr/>
              </a:pPr>
              <a:t>21</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2C86C7C-D810-4A77-AFF4-8DD90E1E7D18}" type="slidenum">
              <a:rPr lang="en-US" sz="1200" smtClean="0"/>
              <a:pPr>
                <a:defRPr/>
              </a:pPr>
              <a:t>22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2C86C7C-D810-4A77-AFF4-8DD90E1E7D18}" type="slidenum">
              <a:rPr lang="en-US" sz="1200" smtClean="0"/>
              <a:pPr>
                <a:defRPr/>
              </a:pPr>
              <a:t>23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CA10EAE-2439-401F-8B3E-FD33E33A8C3B}" type="slidenum">
              <a:rPr lang="en-US" sz="1200" smtClean="0"/>
              <a:pPr>
                <a:defRPr/>
              </a:pPr>
              <a:t>24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132BAD-A3BF-4DA6-B31D-B9E77A448A73}" type="slidenum">
              <a:rPr lang="en-US" sz="1200" smtClean="0"/>
              <a:pPr>
                <a:defRPr/>
              </a:pPr>
              <a:t>25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6164AD-9166-4C08-9F82-E6C2D0CA6A41}" type="slidenum">
              <a:rPr lang="en-US" sz="1200" smtClean="0"/>
              <a:pPr>
                <a:defRPr/>
              </a:pPr>
              <a:t>26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C91317-8081-4302-A3EC-13BC6265A883}" type="slidenum">
              <a:rPr lang="en-US" sz="1200" smtClean="0"/>
              <a:pPr>
                <a:defRPr/>
              </a:pPr>
              <a:t>27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BF1D146-767F-4DE2-A423-A20324AAF56D}" type="slidenum">
              <a:rPr lang="en-US" sz="1200" smtClean="0"/>
              <a:pPr>
                <a:defRPr/>
              </a:pPr>
              <a:t>28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BF1D146-767F-4DE2-A423-A20324AAF56D}" type="slidenum">
              <a:rPr lang="en-US" sz="1200" smtClean="0"/>
              <a:pPr>
                <a:defRPr/>
              </a:pPr>
              <a:t>29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63CE7C3-B911-4E91-BFD6-E650F4920223}" type="slidenum">
              <a:rPr lang="en-US" sz="1200" smtClean="0"/>
              <a:pPr>
                <a:defRPr/>
              </a:pPr>
              <a:t>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E59256-114D-45AE-B969-AE1922F13A3B}" type="slidenum">
              <a:rPr lang="en-US" sz="1200" smtClean="0"/>
              <a:pPr>
                <a:defRPr/>
              </a:pPr>
              <a:t>30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C9ED269-3162-417E-9DD6-7853A7C64CDF}" type="slidenum">
              <a:rPr lang="en-US" sz="1200" smtClean="0"/>
              <a:pPr>
                <a:defRPr/>
              </a:pPr>
              <a:t>31</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37B1D24-7291-4259-BC60-CCFB9BFD89EC}" type="slidenum">
              <a:rPr lang="en-US" sz="1200" smtClean="0"/>
              <a:pPr>
                <a:defRPr/>
              </a:pPr>
              <a:t>32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B9771EC-9F1F-4791-A6AA-52B23E173732}" type="slidenum">
              <a:rPr lang="en-US" sz="1200" smtClean="0"/>
              <a:pPr>
                <a:defRPr/>
              </a:pPr>
              <a:t>33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2668FD-1D35-4AE4-BE95-F877F9063EDE}" type="slidenum">
              <a:rPr lang="en-US" sz="1200" smtClean="0"/>
              <a:pPr>
                <a:defRPr/>
              </a:pPr>
              <a:t>34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2668FD-1D35-4AE4-BE95-F877F9063EDE}" type="slidenum">
              <a:rPr lang="en-US" sz="1200" smtClean="0"/>
              <a:pPr>
                <a:defRPr/>
              </a:pPr>
              <a:t>35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51CAA5D-33A6-4C47-A7EB-C99CA9C2AE62}" type="slidenum">
              <a:rPr lang="en-US" sz="1200" smtClean="0"/>
              <a:pPr>
                <a:defRPr/>
              </a:pPr>
              <a:t>36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C480ECB-20B7-4C4B-8374-C9F5A28E6588}" type="slidenum">
              <a:rPr lang="en-US" sz="1200" smtClean="0"/>
              <a:pPr>
                <a:defRPr/>
              </a:pPr>
              <a:t>37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381FCAE-8A98-4AC7-981D-65FAB9B466E3}" type="slidenum">
              <a:rPr lang="en-US" sz="1200" smtClean="0"/>
              <a:pPr>
                <a:defRPr/>
              </a:pPr>
              <a:t>38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390A7CE-A221-47B0-93A8-BACB3CCFB03C}" type="slidenum">
              <a:rPr lang="en-US" sz="1200" smtClean="0"/>
              <a:pPr>
                <a:defRPr/>
              </a:pPr>
              <a:t>39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221C004-1F28-4DEC-80C5-EDE3432AC422}" type="slidenum">
              <a:rPr lang="en-US" sz="1200" smtClean="0"/>
              <a:pPr>
                <a:defRPr/>
              </a:pPr>
              <a:t>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F7B189-ACF8-4370-ADD3-50966A181BAA}" type="slidenum">
              <a:rPr lang="en-US" sz="1200" smtClean="0"/>
              <a:pPr>
                <a:defRPr/>
              </a:pPr>
              <a:t>40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648EC0-A771-4E41-8E39-EB22A1260CAB}" type="slidenum">
              <a:rPr lang="en-US" sz="1200" smtClean="0"/>
              <a:pPr>
                <a:defRPr/>
              </a:pPr>
              <a:t>41</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648EC0-A771-4E41-8E39-EB22A1260CAB}" type="slidenum">
              <a:rPr lang="en-US" sz="1200" smtClean="0"/>
              <a:pPr>
                <a:defRPr/>
              </a:pPr>
              <a:t>42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18FC6F-1DB5-453A-AE2A-A40BBAAC25F6}" type="slidenum">
              <a:rPr lang="en-US" sz="1200" smtClean="0"/>
              <a:pPr>
                <a:defRPr/>
              </a:pPr>
              <a:t>43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FDDF47F-AEF9-4BAC-ADB6-65CAD961EA43}" type="slidenum">
              <a:rPr lang="en-US" sz="1200" smtClean="0"/>
              <a:pPr>
                <a:defRPr/>
              </a:pPr>
              <a:t>44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A300564-800F-42E0-9004-0A4BDB9CB7F6}" type="slidenum">
              <a:rPr lang="en-US" sz="1200" smtClean="0"/>
              <a:pPr>
                <a:defRPr/>
              </a:pPr>
              <a:t>45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FD721BC-F132-4812-9127-124711FE91CF}" type="slidenum">
              <a:rPr lang="en-US" sz="1200" smtClean="0"/>
              <a:pPr>
                <a:defRPr/>
              </a:pPr>
              <a:t>46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DFB696A-7202-4039-A915-2EACB21FB748}" type="slidenum">
              <a:rPr lang="en-US" sz="1200" smtClean="0"/>
              <a:pPr>
                <a:defRPr/>
              </a:pPr>
              <a:t>47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FA723F9-28A2-4BFD-B860-C8C6E53B1BE7}" type="slidenum">
              <a:rPr lang="en-US" sz="1200" smtClean="0"/>
              <a:pPr>
                <a:defRPr/>
              </a:pPr>
              <a:t>48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5FE8F2C-6F49-4D3A-8ED7-5502E397280B}" type="slidenum">
              <a:rPr lang="en-US" sz="1200" smtClean="0"/>
              <a:pPr>
                <a:defRPr/>
              </a:pPr>
              <a:t>49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521CA6C-4A48-46C8-80DC-E53CF398DE19}" type="slidenum">
              <a:rPr lang="en-US" sz="1200" smtClean="0"/>
              <a:pPr>
                <a:defRPr/>
              </a:pPr>
              <a:t>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5FE8F2C-6F49-4D3A-8ED7-5502E397280B}" type="slidenum">
              <a:rPr lang="en-US" sz="1200" smtClean="0"/>
              <a:pPr>
                <a:defRPr/>
              </a:pPr>
              <a:t>50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116663-B372-3E48-9F73-B21AA219DBD6}" type="slidenum">
              <a:rPr lang="en-US" smtClean="0"/>
              <a:pPr/>
              <a:t>51</a:t>
            </a:fld>
            <a:endParaRPr lang="en-US"/>
          </a:p>
        </p:txBody>
      </p:sp>
    </p:spTree>
    <p:extLst>
      <p:ext uri="{BB962C8B-B14F-4D97-AF65-F5344CB8AC3E}">
        <p14:creationId xmlns:p14="http://schemas.microsoft.com/office/powerpoint/2010/main" val="3320765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0340F25-043B-4B10-8A3E-DD0492EB0506}" type="slidenum">
              <a:rPr lang="en-US" sz="1200" smtClean="0"/>
              <a:pPr>
                <a:defRPr/>
              </a:pPr>
              <a:t>52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0340F25-043B-4B10-8A3E-DD0492EB0506}" type="slidenum">
              <a:rPr lang="en-US" sz="1200" smtClean="0"/>
              <a:pPr>
                <a:defRPr/>
              </a:pPr>
              <a:t>53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116663-B372-3E48-9F73-B21AA219DBD6}" type="slidenum">
              <a:rPr lang="en-US" smtClean="0"/>
              <a:pPr/>
              <a:t>54</a:t>
            </a:fld>
            <a:endParaRPr lang="en-US"/>
          </a:p>
        </p:txBody>
      </p:sp>
    </p:spTree>
    <p:extLst>
      <p:ext uri="{BB962C8B-B14F-4D97-AF65-F5344CB8AC3E}">
        <p14:creationId xmlns:p14="http://schemas.microsoft.com/office/powerpoint/2010/main" val="2341509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1653B83-B44F-4E99-B707-87EDC71AB4C9}" type="slidenum">
              <a:rPr lang="en-US" sz="1200" smtClean="0"/>
              <a:pPr>
                <a:defRPr/>
              </a:pPr>
              <a:t>55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0B3A75F-D34C-4348-A631-E0AEA77CF5CD}" type="slidenum">
              <a:rPr lang="en-US" sz="1200" smtClean="0"/>
              <a:pPr>
                <a:defRPr/>
              </a:pPr>
              <a:t>56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3833120-D9C8-4265-BEE2-6D9B479D5AED}" type="slidenum">
              <a:rPr lang="en-US" sz="1200" smtClean="0"/>
              <a:pPr>
                <a:defRPr/>
              </a:pPr>
              <a:t>57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3833120-D9C8-4265-BEE2-6D9B479D5AED}" type="slidenum">
              <a:rPr lang="en-US" sz="1200" smtClean="0"/>
              <a:pPr>
                <a:defRPr/>
              </a:pPr>
              <a:t>58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4A38EED-7E1E-48F8-9729-4EF9039CF780}" type="slidenum">
              <a:rPr lang="en-US" sz="1200" smtClean="0"/>
              <a:pPr>
                <a:defRPr/>
              </a:pPr>
              <a:t>59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02383F2-B961-40A2-B4B2-158D811FF350}" type="slidenum">
              <a:rPr lang="en-US" sz="1200" smtClean="0"/>
              <a:pPr>
                <a:defRPr/>
              </a:pPr>
              <a:t>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93235D0-FAEF-4A22-8D0A-EFCFD842DA67}" type="slidenum">
              <a:rPr lang="en-US" sz="1200" smtClean="0"/>
              <a:pPr>
                <a:defRPr/>
              </a:pPr>
              <a:t>60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30A1B1F-81F8-419B-A3A5-20D207848BD9}" type="slidenum">
              <a:rPr lang="en-US" sz="1200" smtClean="0"/>
              <a:pPr>
                <a:defRPr/>
              </a:pPr>
              <a:t>61</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12739BB-D4D0-4465-B08E-C891305792EB}" type="slidenum">
              <a:rPr lang="en-US" sz="1200" smtClean="0"/>
              <a:pPr>
                <a:defRPr/>
              </a:pPr>
              <a:t>62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71FD332-330D-47FE-AD32-8558BD35401E}" type="slidenum">
              <a:rPr lang="en-US" sz="1200" smtClean="0"/>
              <a:pPr>
                <a:defRPr/>
              </a:pPr>
              <a:t>63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A8B0D90-95F2-4907-BDBF-A4A20ACFE9AF}" type="slidenum">
              <a:rPr lang="en-US" sz="1200" smtClean="0"/>
              <a:pPr>
                <a:defRPr/>
              </a:pPr>
              <a:t>64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A001D83-7256-40A7-A7DB-B3F385E945F4}" type="slidenum">
              <a:rPr lang="en-US" sz="1200" smtClean="0"/>
              <a:pPr>
                <a:defRPr/>
              </a:pPr>
              <a:t>65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42C0C51-EC63-495F-B43B-C2E635803BFD}" type="slidenum">
              <a:rPr lang="en-US" sz="1200" smtClean="0"/>
              <a:pPr>
                <a:defRPr/>
              </a:pPr>
              <a:t>66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9940F79-65D8-42BB-958C-FC995EABDA49}" type="slidenum">
              <a:rPr lang="en-US" sz="1200" smtClean="0"/>
              <a:pPr>
                <a:defRPr/>
              </a:pPr>
              <a:t>67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87B5A8-F911-4BC1-9EDD-C52BD1AB929F}" type="slidenum">
              <a:rPr lang="en-US" sz="1200" smtClean="0"/>
              <a:pPr>
                <a:defRPr/>
              </a:pPr>
              <a:t>68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B285131-06D5-4ADC-80EF-4D248E74ECE7}" type="slidenum">
              <a:rPr lang="en-US" sz="1200" smtClean="0"/>
              <a:pPr>
                <a:defRPr/>
              </a:pPr>
              <a:t>69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A97192B-9851-4D0B-BDF3-F36BC6DEE1A9}" type="slidenum">
              <a:rPr lang="en-US" sz="1200" smtClean="0"/>
              <a:pPr>
                <a:defRPr/>
              </a:pPr>
              <a:t>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38E2D36-E208-44E0-B90A-15BFFB7F0710}" type="slidenum">
              <a:rPr lang="en-US" sz="1200" smtClean="0"/>
              <a:pPr>
                <a:defRPr/>
              </a:pPr>
              <a:t>70</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F470F37-707C-4A65-BFD7-F6189BA17CF1}" type="slidenum">
              <a:rPr lang="en-US" sz="1200" smtClean="0"/>
              <a:pPr>
                <a:defRPr/>
              </a:pPr>
              <a:t>71</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2EBC2C-975A-46B5-A434-68D2C42FA635}" type="slidenum">
              <a:rPr lang="en-US" sz="1200" smtClean="0"/>
              <a:pPr>
                <a:defRPr/>
              </a:pPr>
              <a:t>72</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8129D8-C423-4AAE-82F8-C63CF8B27459}" type="slidenum">
              <a:rPr lang="en-US" sz="1200" smtClean="0"/>
              <a:pPr>
                <a:defRPr/>
              </a:pPr>
              <a:t>73</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EDD5FD2-9104-4026-8B83-42722DBDD65C}" type="slidenum">
              <a:rPr lang="en-US" sz="1200" smtClean="0"/>
              <a:pPr>
                <a:defRPr/>
              </a:pPr>
              <a:t>74</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AC52856-2A31-462D-B471-B566083EBE3D}" type="slidenum">
              <a:rPr lang="en-US" sz="1200" smtClean="0"/>
              <a:pPr>
                <a:defRPr/>
              </a:pPr>
              <a:t>75</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3FD75C-BBB6-417E-80A6-92D182317A7F}" type="slidenum">
              <a:rPr lang="en-US" sz="1200" smtClean="0"/>
              <a:pPr>
                <a:defRPr/>
              </a:pPr>
              <a:t>76</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53280A9-30DD-4C17-82A6-D3548993B4D8}" type="slidenum">
              <a:rPr lang="en-US" sz="1200" smtClean="0"/>
              <a:pPr>
                <a:defRPr/>
              </a:pPr>
              <a:t>77</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28812E1-6796-4E8E-BF95-13534644136F}" type="slidenum">
              <a:rPr lang="en-US" sz="1200" smtClean="0"/>
              <a:pPr>
                <a:defRPr/>
              </a:pPr>
              <a:t>78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96E8860-40AF-4B48-A384-AEC816E22369}" type="slidenum">
              <a:rPr lang="en-US" sz="1200" smtClean="0"/>
              <a:pPr>
                <a:defRPr/>
              </a:pPr>
              <a:t>8</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123DA2-9442-4EF8-BCB3-2AE960757E0F}" type="slidenum">
              <a:rPr lang="en-US" sz="1200" smtClean="0"/>
              <a:pPr>
                <a:defRPr/>
              </a:pPr>
              <a:t>9</a:t>
            </a:fld>
            <a:endParaRPr lang="en-US" sz="120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23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4869712" cy="1077218"/>
          </a:xfrm>
        </p:spPr>
        <p:txBody>
          <a:bodyPr/>
          <a:lstStyle/>
          <a:p>
            <a:r>
              <a:rPr lang="en-US" dirty="0" smtClean="0"/>
              <a:t>Electromagnetic</a:t>
            </a:r>
            <a:br>
              <a:rPr lang="en-US" dirty="0" smtClean="0"/>
            </a:br>
            <a:r>
              <a:rPr lang="en-US" dirty="0" smtClean="0"/>
              <a:t>Induction </a:t>
            </a:r>
            <a:endParaRPr lang="en-US" dirty="0"/>
          </a:p>
        </p:txBody>
      </p:sp>
      <p:sp>
        <p:nvSpPr>
          <p:cNvPr id="21" name="Subtitle 20"/>
          <p:cNvSpPr>
            <a:spLocks noGrp="1"/>
          </p:cNvSpPr>
          <p:nvPr>
            <p:ph type="subTitle" idx="1"/>
          </p:nvPr>
        </p:nvSpPr>
        <p:spPr>
          <a:xfrm>
            <a:off x="365126" y="4860925"/>
            <a:ext cx="4889100" cy="707886"/>
          </a:xfrm>
        </p:spPr>
        <p:txBody>
          <a:bodyPr/>
          <a:lstStyle/>
          <a:p>
            <a:r>
              <a:rPr lang="en-US" dirty="0" smtClean="0"/>
              <a:t>Prepared by </a:t>
            </a:r>
            <a:br>
              <a:rPr lang="en-US" dirty="0" smtClean="0"/>
            </a:br>
            <a:r>
              <a:rPr lang="en-US" dirty="0" smtClean="0"/>
              <a:t>Chris </a:t>
            </a:r>
            <a:r>
              <a:rPr lang="en-US" dirty="0" err="1" smtClean="0"/>
              <a:t>Chiaverina</a:t>
            </a:r>
            <a:endParaRPr lang="en-US" dirty="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534098" cy="5499661"/>
          </a:xfrm>
        </p:spPr>
        <p:txBody>
          <a:bodyPr/>
          <a:lstStyle/>
          <a:p>
            <a:r>
              <a:rPr lang="en-US" sz="2400" dirty="0" smtClean="0"/>
              <a:t>Any means of changing the magnetic field is as effective as changing the current in the primary.</a:t>
            </a:r>
          </a:p>
          <a:p>
            <a:r>
              <a:rPr lang="en-US" sz="2400" dirty="0" smtClean="0"/>
              <a:t>The figure below shows a common classroom demonstration of induced </a:t>
            </a:r>
            <a:r>
              <a:rPr lang="en-US" sz="2400" dirty="0" err="1" smtClean="0"/>
              <a:t>emf</a:t>
            </a:r>
            <a:r>
              <a:rPr lang="en-US" sz="2400" dirty="0" smtClean="0"/>
              <a:t>.</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In this case, there is no primary circuit; instead, the magnetic field is changed by simply moving a bar magnet toward or away from a coil connected to an ammeter.</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573" y="2817927"/>
            <a:ext cx="3137614" cy="2557095"/>
          </a:xfrm>
          <a:prstGeom prst="rect">
            <a:avLst/>
          </a:prstGeom>
        </p:spPr>
      </p:pic>
    </p:spTree>
    <p:extLst>
      <p:ext uri="{BB962C8B-B14F-4D97-AF65-F5344CB8AC3E}">
        <p14:creationId xmlns:p14="http://schemas.microsoft.com/office/powerpoint/2010/main" val="957648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349909" cy="5106987"/>
          </a:xfrm>
        </p:spPr>
        <p:txBody>
          <a:bodyPr/>
          <a:lstStyle/>
          <a:p>
            <a:r>
              <a:rPr lang="en-US" dirty="0" smtClean="0"/>
              <a:t>When the magnet is moved toward the coil, the meter deflects in one direction; when it is pulled away from the coil, the meter deflects in the opposite direction. There is no deflection when the magnet is held still.</a:t>
            </a:r>
          </a:p>
          <a:p>
            <a:r>
              <a:rPr lang="en-US" dirty="0" smtClean="0"/>
              <a:t>Understanding electromagnetic induction requires a new concept—magnetic flux. The word flux basically means "flow." For example, the flux, or flow, of air through a window is directly related to the direction of the wind and the cross-sectional area of the window.</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0690430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340215" cy="5106987"/>
          </a:xfrm>
        </p:spPr>
        <p:txBody>
          <a:bodyPr/>
          <a:lstStyle/>
          <a:p>
            <a:r>
              <a:rPr lang="en-US" dirty="0" smtClean="0"/>
              <a:t>Similarly, magnetic flux is a measure of the number of magnetic field lines that pass through a given area. </a:t>
            </a:r>
          </a:p>
          <a:p>
            <a:r>
              <a:rPr lang="en-US" dirty="0" smtClean="0"/>
              <a:t>A magnetic field perpendicular to a surface gives a high flux, and the larger the surface area, the greater the flux. A magnetic field parallel to a surface gives zero flux.</a:t>
            </a:r>
          </a:p>
          <a:p>
            <a:r>
              <a:rPr lang="en-US" dirty="0" smtClean="0"/>
              <a:t>Figure (a) on the next slide shows a magnetic field </a:t>
            </a:r>
            <a:r>
              <a:rPr lang="en-US" b="1" dirty="0" smtClean="0"/>
              <a:t>B</a:t>
            </a:r>
            <a:r>
              <a:rPr lang="en-US" dirty="0" smtClean="0"/>
              <a:t> crossing a surface area, </a:t>
            </a:r>
            <a:r>
              <a:rPr lang="en-US" i="1" dirty="0" smtClean="0"/>
              <a:t>A</a:t>
            </a:r>
            <a:r>
              <a:rPr lang="en-US" dirty="0" smtClean="0"/>
              <a:t>, at right angles.</a:t>
            </a:r>
            <a:endParaRPr lang="en-US" dirty="0"/>
          </a:p>
        </p:txBody>
      </p:sp>
      <p:sp>
        <p:nvSpPr>
          <p:cNvPr id="11" name="Footer Placeholder 10"/>
          <p:cNvSpPr>
            <a:spLocks noGrp="1"/>
          </p:cNvSpPr>
          <p:nvPr>
            <p:ph type="ftr" sz="quarter" idx="10"/>
          </p:nvPr>
        </p:nvSpPr>
        <p:spPr/>
        <p:txBody>
          <a:bodyPr/>
          <a:lstStyle/>
          <a:p>
            <a:r>
              <a:rPr lang="en-GB" smtClean="0"/>
              <a:t>© 2014 Pearson Education, Inc.</a:t>
            </a:r>
            <a:endParaRPr lang="en-GB"/>
          </a:p>
        </p:txBody>
      </p:sp>
      <p:pic>
        <p:nvPicPr>
          <p:cNvPr id="6" name="Picture 5"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095" y="4739701"/>
            <a:ext cx="225552" cy="109728"/>
          </a:xfrm>
          <a:prstGeom prst="rect">
            <a:avLst/>
          </a:prstGeom>
        </p:spPr>
      </p:pic>
    </p:spTree>
    <p:extLst>
      <p:ext uri="{BB962C8B-B14F-4D97-AF65-F5344CB8AC3E}">
        <p14:creationId xmlns:p14="http://schemas.microsoft.com/office/powerpoint/2010/main" val="1819298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3674404"/>
            <a:ext cx="8427462" cy="2927889"/>
          </a:xfrm>
        </p:spPr>
        <p:txBody>
          <a:bodyPr/>
          <a:lstStyle/>
          <a:p>
            <a:r>
              <a:rPr lang="en-US" sz="2400" dirty="0" smtClean="0"/>
              <a:t>The magnetic flux, </a:t>
            </a:r>
            <a:r>
              <a:rPr lang="az-Cyrl-AZ" sz="2400" dirty="0" smtClean="0"/>
              <a:t>Ф</a:t>
            </a:r>
            <a:r>
              <a:rPr lang="en-US" sz="2400" dirty="0" smtClean="0"/>
              <a:t>, in this case is simply the magnitude of the magnetic field times the area:</a:t>
            </a:r>
          </a:p>
          <a:p>
            <a:pPr marL="0" indent="0" algn="ctr">
              <a:buNone/>
            </a:pPr>
            <a:r>
              <a:rPr lang="az-Cyrl-AZ" sz="2400" dirty="0" smtClean="0"/>
              <a:t>Ф</a:t>
            </a:r>
            <a:r>
              <a:rPr lang="en-US" sz="2400" dirty="0" smtClean="0"/>
              <a:t> = </a:t>
            </a:r>
            <a:r>
              <a:rPr lang="en-US" sz="2400" i="1" dirty="0" smtClean="0"/>
              <a:t>BA</a:t>
            </a:r>
          </a:p>
          <a:p>
            <a:r>
              <a:rPr lang="en-US" sz="2400" dirty="0" smtClean="0"/>
              <a:t>If the magnetic field is parallel to the surface—like wind blowing parallel to an open window—then no field lines cross through the surface. As figure (b) on the next slide shows, the magnetic flux in this case is zero: </a:t>
            </a:r>
            <a:r>
              <a:rPr lang="az-Cyrl-AZ" sz="2400" dirty="0" smtClean="0"/>
              <a:t>Ф</a:t>
            </a:r>
            <a:r>
              <a:rPr lang="en-US" sz="2400" dirty="0" smtClean="0"/>
              <a:t> = 0.</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3_FigureA.jpg"/>
          <p:cNvPicPr>
            <a:picLocks noChangeAspect="1"/>
          </p:cNvPicPr>
          <p:nvPr/>
        </p:nvPicPr>
        <p:blipFill rotWithShape="1">
          <a:blip r:embed="rId3">
            <a:extLst>
              <a:ext uri="{28A0092B-C50C-407E-A947-70E740481C1C}">
                <a14:useLocalDpi xmlns:a14="http://schemas.microsoft.com/office/drawing/2010/main" val="0"/>
              </a:ext>
            </a:extLst>
          </a:blip>
          <a:srcRect b="3038"/>
          <a:stretch/>
        </p:blipFill>
        <p:spPr>
          <a:xfrm>
            <a:off x="2561107" y="875149"/>
            <a:ext cx="4012642" cy="2768468"/>
          </a:xfrm>
          <a:prstGeom prst="rect">
            <a:avLst/>
          </a:prstGeom>
        </p:spPr>
      </p:pic>
    </p:spTree>
    <p:extLst>
      <p:ext uri="{BB962C8B-B14F-4D97-AF65-F5344CB8AC3E}">
        <p14:creationId xmlns:p14="http://schemas.microsoft.com/office/powerpoint/2010/main" val="3528757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2714601"/>
            <a:ext cx="8466240" cy="1666250"/>
          </a:xfrm>
        </p:spPr>
        <p:txBody>
          <a:bodyPr/>
          <a:lstStyle/>
          <a:p>
            <a:r>
              <a:rPr lang="en-US" sz="2400" dirty="0" smtClean="0"/>
              <a:t>In general, only the component of </a:t>
            </a:r>
            <a:r>
              <a:rPr lang="en-US" sz="2400" b="1" dirty="0" smtClean="0"/>
              <a:t>B</a:t>
            </a:r>
            <a:r>
              <a:rPr lang="en-US" sz="2400" dirty="0" smtClean="0"/>
              <a:t> that is perpendicular to a surface contributes to the magnetic flux. The magnetic field in figure (c) crosses the surface at an angle </a:t>
            </a:r>
            <a:r>
              <a:rPr lang="el-GR" sz="2400" i="1" dirty="0" smtClean="0"/>
              <a:t>θ</a:t>
            </a:r>
            <a:r>
              <a:rPr lang="en-US" sz="2400" dirty="0" smtClean="0"/>
              <a:t> relative to the normal.</a:t>
            </a:r>
          </a:p>
        </p:txBody>
      </p:sp>
      <p:sp>
        <p:nvSpPr>
          <p:cNvPr id="11" name="Footer Placeholder 10"/>
          <p:cNvSpPr>
            <a:spLocks noGrp="1"/>
          </p:cNvSpPr>
          <p:nvPr>
            <p:ph type="ftr" sz="quarter" idx="10"/>
          </p:nvPr>
        </p:nvSpPr>
        <p:spPr/>
        <p:txBody>
          <a:bodyPr/>
          <a:lstStyle/>
          <a:p>
            <a:r>
              <a:rPr lang="en-GB" smtClean="0"/>
              <a:t>© 2014 Pearson Education, Inc.</a:t>
            </a:r>
            <a:endParaRPr lang="en-GB"/>
          </a:p>
        </p:txBody>
      </p:sp>
      <p:pic>
        <p:nvPicPr>
          <p:cNvPr id="12" name="Picture 11" descr="23_03_FigureB.jpg"/>
          <p:cNvPicPr>
            <a:picLocks noChangeAspect="1"/>
          </p:cNvPicPr>
          <p:nvPr/>
        </p:nvPicPr>
        <p:blipFill rotWithShape="1">
          <a:blip r:embed="rId3">
            <a:extLst>
              <a:ext uri="{28A0092B-C50C-407E-A947-70E740481C1C}">
                <a14:useLocalDpi xmlns:a14="http://schemas.microsoft.com/office/drawing/2010/main" val="0"/>
              </a:ext>
            </a:extLst>
          </a:blip>
          <a:srcRect b="2873"/>
          <a:stretch/>
        </p:blipFill>
        <p:spPr>
          <a:xfrm>
            <a:off x="3197084" y="696182"/>
            <a:ext cx="2740688" cy="1937517"/>
          </a:xfrm>
          <a:prstGeom prst="rect">
            <a:avLst/>
          </a:prstGeom>
        </p:spPr>
      </p:pic>
      <p:pic>
        <p:nvPicPr>
          <p:cNvPr id="13" name="Picture 12" descr="23_03_FigureC.jpg"/>
          <p:cNvPicPr>
            <a:picLocks noChangeAspect="1"/>
          </p:cNvPicPr>
          <p:nvPr/>
        </p:nvPicPr>
        <p:blipFill rotWithShape="1">
          <a:blip r:embed="rId4">
            <a:extLst>
              <a:ext uri="{28A0092B-C50C-407E-A947-70E740481C1C}">
                <a14:useLocalDpi xmlns:a14="http://schemas.microsoft.com/office/drawing/2010/main" val="0"/>
              </a:ext>
            </a:extLst>
          </a:blip>
          <a:srcRect b="2803"/>
          <a:stretch/>
        </p:blipFill>
        <p:spPr>
          <a:xfrm>
            <a:off x="3289365" y="3945358"/>
            <a:ext cx="2543935" cy="2733955"/>
          </a:xfrm>
          <a:prstGeom prst="rect">
            <a:avLst/>
          </a:prstGeom>
        </p:spPr>
      </p:pic>
      <p:pic>
        <p:nvPicPr>
          <p:cNvPr id="8" name="Picture 7" descr="Arro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281" y="2703751"/>
            <a:ext cx="225552" cy="109728"/>
          </a:xfrm>
          <a:prstGeom prst="rect">
            <a:avLst/>
          </a:prstGeom>
        </p:spPr>
      </p:pic>
    </p:spTree>
    <p:extLst>
      <p:ext uri="{BB962C8B-B14F-4D97-AF65-F5344CB8AC3E}">
        <p14:creationId xmlns:p14="http://schemas.microsoft.com/office/powerpoint/2010/main" val="2763020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660123" cy="5489966"/>
          </a:xfrm>
        </p:spPr>
        <p:txBody>
          <a:bodyPr/>
          <a:lstStyle/>
          <a:p>
            <a:r>
              <a:rPr lang="en-US" dirty="0" smtClean="0"/>
              <a:t>Therefore, the magnetic field</a:t>
            </a:r>
            <a:r>
              <a:rPr lang="fr-FR" dirty="0" smtClean="0"/>
              <a:t>'</a:t>
            </a:r>
            <a:r>
              <a:rPr lang="en-US" dirty="0" smtClean="0"/>
              <a:t>s perpendicular component is </a:t>
            </a:r>
            <a:r>
              <a:rPr lang="en-US" i="1" dirty="0" smtClean="0"/>
              <a:t>B</a:t>
            </a:r>
            <a:r>
              <a:rPr lang="en-US" dirty="0" smtClean="0"/>
              <a:t> </a:t>
            </a:r>
            <a:r>
              <a:rPr lang="en-US" dirty="0" err="1" smtClean="0"/>
              <a:t>cos</a:t>
            </a:r>
            <a:r>
              <a:rPr lang="en-US" dirty="0" smtClean="0"/>
              <a:t> </a:t>
            </a:r>
            <a:r>
              <a:rPr lang="el-GR" i="1" dirty="0" smtClean="0"/>
              <a:t>θ</a:t>
            </a:r>
            <a:r>
              <a:rPr lang="en-US" dirty="0" smtClean="0"/>
              <a:t>. The magnetic flux, then, is simply </a:t>
            </a:r>
            <a:r>
              <a:rPr lang="en-US" i="1" dirty="0" smtClean="0"/>
              <a:t>B</a:t>
            </a:r>
            <a:r>
              <a:rPr lang="en-US" dirty="0" smtClean="0"/>
              <a:t> </a:t>
            </a:r>
            <a:r>
              <a:rPr lang="en-US" dirty="0" err="1" smtClean="0"/>
              <a:t>cos</a:t>
            </a:r>
            <a:r>
              <a:rPr lang="en-US" dirty="0" smtClean="0"/>
              <a:t> </a:t>
            </a:r>
            <a:r>
              <a:rPr lang="el-GR" i="1" dirty="0" smtClean="0"/>
              <a:t>θ</a:t>
            </a:r>
            <a:r>
              <a:rPr lang="en-US" i="1" dirty="0" smtClean="0"/>
              <a:t> </a:t>
            </a:r>
            <a:r>
              <a:rPr lang="en-US" dirty="0" smtClean="0"/>
              <a:t>times the area, </a:t>
            </a:r>
            <a:r>
              <a:rPr lang="en-US" i="1" dirty="0" smtClean="0"/>
              <a:t>A</a:t>
            </a:r>
            <a:r>
              <a:rPr lang="en-US" dirty="0" smtClean="0"/>
              <a:t>:</a:t>
            </a:r>
          </a:p>
          <a:p>
            <a:endParaRPr lang="en-US" dirty="0"/>
          </a:p>
          <a:p>
            <a:endParaRPr lang="en-US" dirty="0" smtClean="0"/>
          </a:p>
          <a:p>
            <a:endParaRPr lang="en-US" dirty="0"/>
          </a:p>
          <a:p>
            <a:endParaRPr lang="en-US" dirty="0" smtClean="0"/>
          </a:p>
          <a:p>
            <a:endParaRPr lang="en-US" dirty="0" smtClean="0"/>
          </a:p>
          <a:p>
            <a:r>
              <a:rPr lang="en-US" dirty="0" smtClean="0"/>
              <a:t>The SI unit of magnetic flux is the weber (</a:t>
            </a:r>
            <a:r>
              <a:rPr lang="en-US" dirty="0" err="1" smtClean="0"/>
              <a:t>Wb</a:t>
            </a:r>
            <a:r>
              <a:rPr lang="en-US" dirty="0" smtClean="0"/>
              <a:t>), named after physicist Wilhelm Weber (1804–1891). It is defined as follows: 1 </a:t>
            </a:r>
            <a:r>
              <a:rPr lang="en-US" dirty="0" err="1" smtClean="0"/>
              <a:t>Wb</a:t>
            </a:r>
            <a:r>
              <a:rPr lang="en-US" dirty="0" smtClean="0"/>
              <a:t> = 1 T·m</a:t>
            </a:r>
            <a:r>
              <a:rPr lang="en-US" baseline="30000" dirty="0" smtClean="0"/>
              <a:t>2</a:t>
            </a:r>
            <a:r>
              <a:rPr lang="en-US" dirty="0" smtClean="0"/>
              <a:t>.</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Pg_819_Box01.jpg"/>
          <p:cNvPicPr>
            <a:picLocks noChangeAspect="1"/>
          </p:cNvPicPr>
          <p:nvPr/>
        </p:nvPicPr>
        <p:blipFill rotWithShape="1">
          <a:blip r:embed="rId3">
            <a:extLst>
              <a:ext uri="{28A0092B-C50C-407E-A947-70E740481C1C}">
                <a14:useLocalDpi xmlns:a14="http://schemas.microsoft.com/office/drawing/2010/main" val="0"/>
              </a:ext>
            </a:extLst>
          </a:blip>
          <a:srcRect b="7606"/>
          <a:stretch/>
        </p:blipFill>
        <p:spPr>
          <a:xfrm>
            <a:off x="662248" y="2750363"/>
            <a:ext cx="7819505" cy="2053244"/>
          </a:xfrm>
          <a:prstGeom prst="rect">
            <a:avLst/>
          </a:prstGeom>
        </p:spPr>
      </p:pic>
    </p:spTree>
    <p:extLst>
      <p:ext uri="{BB962C8B-B14F-4D97-AF65-F5344CB8AC3E}">
        <p14:creationId xmlns:p14="http://schemas.microsoft.com/office/powerpoint/2010/main" val="42737621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7982831" cy="5106987"/>
          </a:xfrm>
        </p:spPr>
        <p:txBody>
          <a:bodyPr/>
          <a:lstStyle/>
          <a:p>
            <a:r>
              <a:rPr lang="en-US" dirty="0" smtClean="0"/>
              <a:t>Magnetic flux depends on the magnitude of the magnetic field </a:t>
            </a:r>
            <a:r>
              <a:rPr lang="en-US" i="1" dirty="0" smtClean="0"/>
              <a:t>B</a:t>
            </a:r>
            <a:r>
              <a:rPr lang="en-US" dirty="0" smtClean="0"/>
              <a:t>, its orientation with respect to the surface, </a:t>
            </a:r>
            <a:r>
              <a:rPr lang="el-GR" i="1" dirty="0" smtClean="0"/>
              <a:t>θ</a:t>
            </a:r>
            <a:r>
              <a:rPr lang="en-US" dirty="0" smtClean="0"/>
              <a:t>, and the area of the surface, </a:t>
            </a:r>
            <a:r>
              <a:rPr lang="en-US" i="1" dirty="0" smtClean="0"/>
              <a:t>A</a:t>
            </a:r>
            <a:r>
              <a:rPr lang="en-US" dirty="0" smtClean="0"/>
              <a:t>. A change in any of these variable results in a change in flux.</a:t>
            </a:r>
          </a:p>
          <a:p>
            <a:r>
              <a:rPr lang="en-US" dirty="0" smtClean="0"/>
              <a:t>The following example illustrates the effect of changing the orientation of a wire loop in a region of constant magnetic flux.</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0427359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Pg820_UnFigure1.jpg"/>
          <p:cNvPicPr>
            <a:picLocks noChangeAspect="1"/>
          </p:cNvPicPr>
          <p:nvPr/>
        </p:nvPicPr>
        <p:blipFill rotWithShape="1">
          <a:blip r:embed="rId3">
            <a:extLst>
              <a:ext uri="{28A0092B-C50C-407E-A947-70E740481C1C}">
                <a14:useLocalDpi xmlns:a14="http://schemas.microsoft.com/office/drawing/2010/main" val="0"/>
              </a:ext>
            </a:extLst>
          </a:blip>
          <a:srcRect b="3664"/>
          <a:stretch/>
        </p:blipFill>
        <p:spPr>
          <a:xfrm>
            <a:off x="397764" y="662859"/>
            <a:ext cx="8348472" cy="5648622"/>
          </a:xfrm>
          <a:prstGeom prst="rect">
            <a:avLst/>
          </a:prstGeom>
        </p:spPr>
      </p:pic>
    </p:spTree>
    <p:extLst>
      <p:ext uri="{BB962C8B-B14F-4D97-AF65-F5344CB8AC3E}">
        <p14:creationId xmlns:p14="http://schemas.microsoft.com/office/powerpoint/2010/main" val="28912085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2" name="Picture 1" descr="23_Pg820_UnFigure2.jpg"/>
          <p:cNvPicPr>
            <a:picLocks noChangeAspect="1"/>
          </p:cNvPicPr>
          <p:nvPr/>
        </p:nvPicPr>
        <p:blipFill rotWithShape="1">
          <a:blip r:embed="rId3">
            <a:extLst>
              <a:ext uri="{28A0092B-C50C-407E-A947-70E740481C1C}">
                <a14:useLocalDpi xmlns:a14="http://schemas.microsoft.com/office/drawing/2010/main" val="0"/>
              </a:ext>
            </a:extLst>
          </a:blip>
          <a:srcRect t="49" b="2770"/>
          <a:stretch/>
        </p:blipFill>
        <p:spPr>
          <a:xfrm>
            <a:off x="777240" y="598218"/>
            <a:ext cx="7589520" cy="5940724"/>
          </a:xfrm>
          <a:prstGeom prst="rect">
            <a:avLst/>
          </a:prstGeom>
        </p:spPr>
      </p:pic>
    </p:spTree>
    <p:extLst>
      <p:ext uri="{BB962C8B-B14F-4D97-AF65-F5344CB8AC3E}">
        <p14:creationId xmlns:p14="http://schemas.microsoft.com/office/powerpoint/2010/main" val="28663113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p:txBody>
          <a:bodyPr/>
          <a:lstStyle/>
          <a:p>
            <a:r>
              <a:rPr lang="en-US" dirty="0" smtClean="0"/>
              <a:t>The next example illustrates motions of a wire loop that produce a change in flux.</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2" name="Picture 11" descr="23_Pg821_UnFigure.jpg"/>
          <p:cNvPicPr>
            <a:picLocks noChangeAspect="1"/>
          </p:cNvPicPr>
          <p:nvPr/>
        </p:nvPicPr>
        <p:blipFill rotWithShape="1">
          <a:blip r:embed="rId3">
            <a:extLst>
              <a:ext uri="{28A0092B-C50C-407E-A947-70E740481C1C}">
                <a14:useLocalDpi xmlns:a14="http://schemas.microsoft.com/office/drawing/2010/main" val="0"/>
              </a:ext>
            </a:extLst>
          </a:blip>
          <a:srcRect t="-1" b="4879"/>
          <a:stretch/>
        </p:blipFill>
        <p:spPr>
          <a:xfrm>
            <a:off x="657676" y="2467708"/>
            <a:ext cx="7819505" cy="3241964"/>
          </a:xfrm>
          <a:prstGeom prst="rect">
            <a:avLst/>
          </a:prstGeom>
        </p:spPr>
      </p:pic>
    </p:spTree>
    <p:extLst>
      <p:ext uri="{BB962C8B-B14F-4D97-AF65-F5344CB8AC3E}">
        <p14:creationId xmlns:p14="http://schemas.microsoft.com/office/powerpoint/2010/main" val="1133997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Electricity from Magnetism</a:t>
            </a:r>
          </a:p>
          <a:p>
            <a:r>
              <a:rPr lang="en-US" dirty="0" smtClean="0"/>
              <a:t>Electric Generators and Motors</a:t>
            </a:r>
          </a:p>
          <a:p>
            <a:r>
              <a:rPr lang="en-US" dirty="0" smtClean="0"/>
              <a:t>AC Circuits and Transformers</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55807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p:txBody>
          <a:bodyPr/>
          <a:lstStyle/>
          <a:p>
            <a:r>
              <a:rPr lang="en-US" sz="2400" dirty="0" smtClean="0"/>
              <a:t>Faraday found that the secondary coil experiences an induced </a:t>
            </a:r>
            <a:r>
              <a:rPr lang="en-US" sz="2400" dirty="0" err="1" smtClean="0"/>
              <a:t>emf</a:t>
            </a:r>
            <a:r>
              <a:rPr lang="en-US" sz="2400" dirty="0" smtClean="0"/>
              <a:t> only when the magnetic flux changes with time. In general, the rate at which the magnetic flux changes is defined as follows:</a:t>
            </a:r>
          </a:p>
          <a:p>
            <a:pPr marL="0" indent="0">
              <a:buNone/>
            </a:pPr>
            <a:r>
              <a:rPr lang="en-US" sz="2400" dirty="0"/>
              <a:t>	</a:t>
            </a:r>
            <a:r>
              <a:rPr lang="en-US" sz="2400" dirty="0" smtClean="0"/>
              <a:t>	 rate of change of magnetic flux =</a:t>
            </a:r>
          </a:p>
          <a:p>
            <a:pPr marL="0" indent="0">
              <a:buNone/>
            </a:pPr>
            <a:r>
              <a:rPr lang="en-US" sz="2400" dirty="0" smtClean="0"/>
              <a:t>	change in magnetic flux/change in time = </a:t>
            </a:r>
            <a:r>
              <a:rPr lang="el-GR" sz="2400" dirty="0" smtClean="0"/>
              <a:t>Δ</a:t>
            </a:r>
            <a:r>
              <a:rPr lang="az-Cyrl-AZ" sz="2400" dirty="0" smtClean="0"/>
              <a:t>Ф</a:t>
            </a:r>
            <a:r>
              <a:rPr lang="en-US" sz="2400" dirty="0" smtClean="0"/>
              <a:t>/</a:t>
            </a:r>
            <a:r>
              <a:rPr lang="el-GR" sz="2400" dirty="0" smtClean="0"/>
              <a:t>Δ</a:t>
            </a:r>
            <a:r>
              <a:rPr lang="en-US" sz="2400" i="1" dirty="0" smtClean="0"/>
              <a:t>t</a:t>
            </a:r>
          </a:p>
          <a:p>
            <a:r>
              <a:rPr lang="en-US" sz="2400" dirty="0" smtClean="0"/>
              <a:t>If there are </a:t>
            </a:r>
            <a:r>
              <a:rPr lang="en-US" sz="2400" i="1" dirty="0" smtClean="0"/>
              <a:t>N</a:t>
            </a:r>
            <a:r>
              <a:rPr lang="en-US" sz="2400" dirty="0" smtClean="0"/>
              <a:t> loops in a coil, the induced </a:t>
            </a:r>
            <a:r>
              <a:rPr lang="en-US" sz="2400" dirty="0" err="1" smtClean="0"/>
              <a:t>emf</a:t>
            </a:r>
            <a:r>
              <a:rPr lang="en-US" sz="2400" dirty="0" smtClean="0"/>
              <a:t> is given by Faraday</a:t>
            </a:r>
            <a:r>
              <a:rPr lang="fr-FR" sz="2400" dirty="0" smtClean="0"/>
              <a:t>'</a:t>
            </a:r>
            <a:r>
              <a:rPr lang="en-US" sz="2400" dirty="0" smtClean="0"/>
              <a:t>s law of induction:</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Pg_821_Box01.jpg"/>
          <p:cNvPicPr>
            <a:picLocks noChangeAspect="1"/>
          </p:cNvPicPr>
          <p:nvPr/>
        </p:nvPicPr>
        <p:blipFill rotWithShape="1">
          <a:blip r:embed="rId3">
            <a:extLst>
              <a:ext uri="{28A0092B-C50C-407E-A947-70E740481C1C}">
                <a14:useLocalDpi xmlns:a14="http://schemas.microsoft.com/office/drawing/2010/main" val="0"/>
              </a:ext>
            </a:extLst>
          </a:blip>
          <a:srcRect b="6885"/>
          <a:stretch/>
        </p:blipFill>
        <p:spPr>
          <a:xfrm>
            <a:off x="1340800" y="4507948"/>
            <a:ext cx="6462401" cy="1889256"/>
          </a:xfrm>
          <a:prstGeom prst="rect">
            <a:avLst/>
          </a:prstGeom>
        </p:spPr>
      </p:pic>
    </p:spTree>
    <p:extLst>
      <p:ext uri="{BB962C8B-B14F-4D97-AF65-F5344CB8AC3E}">
        <p14:creationId xmlns:p14="http://schemas.microsoft.com/office/powerpoint/2010/main" val="23222893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229600" cy="5480271"/>
          </a:xfrm>
        </p:spPr>
        <p:txBody>
          <a:bodyPr/>
          <a:lstStyle/>
          <a:p>
            <a:r>
              <a:rPr lang="en-US" dirty="0" smtClean="0"/>
              <a:t>The negative sign in Faraday</a:t>
            </a:r>
            <a:r>
              <a:rPr lang="fr-FR" dirty="0" smtClean="0"/>
              <a:t>'</a:t>
            </a:r>
            <a:r>
              <a:rPr lang="en-US" dirty="0" smtClean="0"/>
              <a:t>s law indicates that the induced </a:t>
            </a:r>
            <a:r>
              <a:rPr lang="en-US" dirty="0" err="1" smtClean="0"/>
              <a:t>emf</a:t>
            </a:r>
            <a:r>
              <a:rPr lang="en-US" dirty="0" smtClean="0"/>
              <a:t> opposes the change in magnetic flux. </a:t>
            </a:r>
          </a:p>
          <a:p>
            <a:r>
              <a:rPr lang="en-US" dirty="0" smtClean="0"/>
              <a:t>If only the magnitude of the </a:t>
            </a:r>
            <a:r>
              <a:rPr lang="en-US" dirty="0" err="1" smtClean="0"/>
              <a:t>emf</a:t>
            </a:r>
            <a:r>
              <a:rPr lang="en-US" dirty="0" smtClean="0"/>
              <a:t> is of concern, then the following equation may be used:</a:t>
            </a:r>
          </a:p>
          <a:p>
            <a:pPr marL="0" indent="0" algn="ctr">
              <a:buNone/>
            </a:pPr>
            <a:r>
              <a:rPr lang="el-GR" dirty="0" smtClean="0"/>
              <a:t>|ε|</a:t>
            </a:r>
            <a:r>
              <a:rPr lang="en-US" dirty="0" smtClean="0"/>
              <a:t> = </a:t>
            </a:r>
            <a:r>
              <a:rPr lang="el-GR" dirty="0" smtClean="0"/>
              <a:t>|Δ</a:t>
            </a:r>
            <a:r>
              <a:rPr lang="az-Cyrl-AZ" dirty="0" smtClean="0"/>
              <a:t>Ф</a:t>
            </a:r>
            <a:r>
              <a:rPr lang="el-GR" dirty="0" smtClean="0"/>
              <a:t>|</a:t>
            </a:r>
            <a:r>
              <a:rPr lang="en-US" dirty="0" smtClean="0"/>
              <a:t>/</a:t>
            </a:r>
            <a:r>
              <a:rPr lang="el-GR" dirty="0" smtClean="0"/>
              <a:t>|Δ</a:t>
            </a:r>
            <a:r>
              <a:rPr lang="en-US" i="1" dirty="0" smtClean="0"/>
              <a:t>t</a:t>
            </a:r>
            <a:r>
              <a:rPr lang="el-GR" dirty="0" smtClean="0"/>
              <a:t>|</a:t>
            </a:r>
            <a:endParaRPr lang="en-US" dirty="0" smtClean="0"/>
          </a:p>
          <a:p>
            <a:r>
              <a:rPr lang="en-US" dirty="0" smtClean="0"/>
              <a:t>Notice that Faraday</a:t>
            </a:r>
            <a:r>
              <a:rPr lang="fr-FR" dirty="0" smtClean="0"/>
              <a:t>'</a:t>
            </a:r>
            <a:r>
              <a:rPr lang="en-US" dirty="0" smtClean="0"/>
              <a:t>s law gives the </a:t>
            </a:r>
            <a:r>
              <a:rPr lang="en-US" dirty="0" err="1" smtClean="0"/>
              <a:t>emf</a:t>
            </a:r>
            <a:r>
              <a:rPr lang="en-US" dirty="0" smtClean="0"/>
              <a:t> that is induced in a coil or loop of wire. The current that is induced as a result of the </a:t>
            </a:r>
            <a:r>
              <a:rPr lang="en-US" dirty="0" err="1" smtClean="0"/>
              <a:t>emf</a:t>
            </a:r>
            <a:r>
              <a:rPr lang="en-US" dirty="0" smtClean="0"/>
              <a:t> depends on the resistance of the circuit—just as in the case of a battery connected to a resistor. This is shown in the following example.</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527768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Pg822_UnFigure1.jpg"/>
          <p:cNvPicPr>
            <a:picLocks noChangeAspect="1"/>
          </p:cNvPicPr>
          <p:nvPr/>
        </p:nvPicPr>
        <p:blipFill rotWithShape="1">
          <a:blip r:embed="rId3">
            <a:extLst>
              <a:ext uri="{28A0092B-C50C-407E-A947-70E740481C1C}">
                <a14:useLocalDpi xmlns:a14="http://schemas.microsoft.com/office/drawing/2010/main" val="0"/>
              </a:ext>
            </a:extLst>
          </a:blip>
          <a:srcRect b="3535"/>
          <a:stretch/>
        </p:blipFill>
        <p:spPr>
          <a:xfrm>
            <a:off x="271272" y="1320625"/>
            <a:ext cx="8601456" cy="5074920"/>
          </a:xfrm>
          <a:prstGeom prst="rect">
            <a:avLst/>
          </a:prstGeom>
        </p:spPr>
      </p:pic>
    </p:spTree>
    <p:extLst>
      <p:ext uri="{BB962C8B-B14F-4D97-AF65-F5344CB8AC3E}">
        <p14:creationId xmlns:p14="http://schemas.microsoft.com/office/powerpoint/2010/main" val="28269569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2" name="Picture 11" descr="23_Pg822_UnFigure2.jpg"/>
          <p:cNvPicPr>
            <a:picLocks noChangeAspect="1"/>
          </p:cNvPicPr>
          <p:nvPr/>
        </p:nvPicPr>
        <p:blipFill rotWithShape="1">
          <a:blip r:embed="rId3">
            <a:extLst>
              <a:ext uri="{28A0092B-C50C-407E-A947-70E740481C1C}">
                <a14:useLocalDpi xmlns:a14="http://schemas.microsoft.com/office/drawing/2010/main" val="0"/>
              </a:ext>
            </a:extLst>
          </a:blip>
          <a:srcRect b="4332"/>
          <a:stretch/>
        </p:blipFill>
        <p:spPr>
          <a:xfrm>
            <a:off x="271272" y="1321480"/>
            <a:ext cx="8601456" cy="4105656"/>
          </a:xfrm>
          <a:prstGeom prst="rect">
            <a:avLst/>
          </a:prstGeom>
        </p:spPr>
      </p:pic>
    </p:spTree>
    <p:extLst>
      <p:ext uri="{BB962C8B-B14F-4D97-AF65-F5344CB8AC3E}">
        <p14:creationId xmlns:p14="http://schemas.microsoft.com/office/powerpoint/2010/main" val="25488930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229600" cy="5586916"/>
          </a:xfrm>
        </p:spPr>
        <p:txBody>
          <a:bodyPr/>
          <a:lstStyle/>
          <a:p>
            <a:r>
              <a:rPr lang="en-US" sz="2400" dirty="0" smtClean="0"/>
              <a:t>A familiar example of Faraday</a:t>
            </a:r>
            <a:r>
              <a:rPr lang="fr-FR" sz="2400" dirty="0" smtClean="0"/>
              <a:t>'</a:t>
            </a:r>
            <a:r>
              <a:rPr lang="en-US" sz="2400" dirty="0" smtClean="0"/>
              <a:t>s law in action is the dynamic microphone. This type of microphone uses a stationary magnet and a wire coil attached to a movable diaphragm, as illustrated in the figure below.</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Sound waves move a coil of wire in a microphone, changing the magnetic flux through the coil. The result is an induced </a:t>
            </a:r>
            <a:r>
              <a:rPr lang="en-US" sz="2400" dirty="0" err="1" smtClean="0"/>
              <a:t>emf</a:t>
            </a:r>
            <a:r>
              <a:rPr lang="en-US" sz="2400" dirty="0" smtClean="0"/>
              <a:t> that is amplified and sent to speakers.</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4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088917" y="2770498"/>
            <a:ext cx="2951942" cy="2485414"/>
          </a:xfrm>
          <a:prstGeom prst="rect">
            <a:avLst/>
          </a:prstGeom>
        </p:spPr>
      </p:pic>
    </p:spTree>
    <p:extLst>
      <p:ext uri="{BB962C8B-B14F-4D97-AF65-F5344CB8AC3E}">
        <p14:creationId xmlns:p14="http://schemas.microsoft.com/office/powerpoint/2010/main" val="21435928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p:txBody>
          <a:bodyPr/>
          <a:lstStyle/>
          <a:p>
            <a:r>
              <a:rPr lang="en-US" sz="2400" dirty="0" smtClean="0"/>
              <a:t>Nature often reacts in a way that opposes change. For example, if you compress a gas, the pressure of the gas increases—and opposes the compression.</a:t>
            </a:r>
          </a:p>
          <a:p>
            <a:r>
              <a:rPr lang="en-US" sz="2400" dirty="0" smtClean="0"/>
              <a:t>A similar principle applies to induced electric currents. It is known as Lenz</a:t>
            </a:r>
            <a:r>
              <a:rPr lang="fr-FR" sz="2400" dirty="0" smtClean="0"/>
              <a:t>'</a:t>
            </a:r>
            <a:r>
              <a:rPr lang="en-US" sz="2400" dirty="0" smtClean="0"/>
              <a:t>s law, and was first stated by Estonian physicist Heinrich Lenz (1804–1865).</a:t>
            </a:r>
          </a:p>
          <a:p>
            <a:r>
              <a:rPr lang="en-US" sz="2400" dirty="0" smtClean="0"/>
              <a:t>Lenz</a:t>
            </a:r>
            <a:r>
              <a:rPr lang="fr-FR" sz="2400" dirty="0" smtClean="0"/>
              <a:t>'</a:t>
            </a:r>
            <a:r>
              <a:rPr lang="en-US" sz="2400" dirty="0" smtClean="0"/>
              <a:t>s law states that an induced current always flows in a direction that opposes the change that caused it. </a:t>
            </a:r>
          </a:p>
          <a:p>
            <a:r>
              <a:rPr lang="en-US" sz="2400" dirty="0" smtClean="0"/>
              <a:t>Lenz</a:t>
            </a:r>
            <a:r>
              <a:rPr lang="fr-FR" sz="2400" dirty="0" smtClean="0"/>
              <a:t>'</a:t>
            </a:r>
            <a:r>
              <a:rPr lang="en-US" sz="2400" dirty="0" smtClean="0"/>
              <a:t>s law is the reason for the negative sign in Faraday</a:t>
            </a:r>
            <a:r>
              <a:rPr lang="fr-FR" sz="2400" dirty="0" smtClean="0"/>
              <a:t>'</a:t>
            </a:r>
            <a:r>
              <a:rPr lang="en-US" sz="2400" dirty="0" smtClean="0"/>
              <a:t>s law. It indicates that the induced current opposes the change in magnetic flux.</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8794124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p:txBody>
          <a:bodyPr/>
          <a:lstStyle/>
          <a:p>
            <a:r>
              <a:rPr lang="en-US" dirty="0" smtClean="0"/>
              <a:t>To see how Lenz</a:t>
            </a:r>
            <a:r>
              <a:rPr lang="fr-FR" dirty="0" smtClean="0"/>
              <a:t>'</a:t>
            </a:r>
            <a:r>
              <a:rPr lang="en-US" dirty="0" smtClean="0"/>
              <a:t>s law works, consider a bar magnet that is moved toward a conducting loop, as in figure (a) below.</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6_FigureA.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194746" y="2554734"/>
            <a:ext cx="4735205" cy="4002783"/>
          </a:xfrm>
          <a:prstGeom prst="rect">
            <a:avLst/>
          </a:prstGeom>
        </p:spPr>
      </p:pic>
    </p:spTree>
    <p:extLst>
      <p:ext uri="{BB962C8B-B14F-4D97-AF65-F5344CB8AC3E}">
        <p14:creationId xmlns:p14="http://schemas.microsoft.com/office/powerpoint/2010/main" val="29024841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229600" cy="5470576"/>
          </a:xfrm>
        </p:spPr>
        <p:txBody>
          <a:bodyPr/>
          <a:lstStyle/>
          <a:p>
            <a:r>
              <a:rPr lang="en-US" dirty="0" smtClean="0"/>
              <a:t>If the north pole of the magnet approaches the loop, a current is induced that tends to oppose the motion of the magnet. To be specific, the current in the loop creates a north pole of a magnet. This produces a repulsive force acting on the magnet, opposing the motion.</a:t>
            </a:r>
          </a:p>
          <a:p>
            <a:r>
              <a:rPr lang="en-US" dirty="0" smtClean="0"/>
              <a:t>On the other hand, suppose the magnet is pulled away from the loop, as in figure (b) on the next slide. The induced current is in the opposite direction, creating a south pole and a corresponding attractive force—which again opposes the motion.</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1905787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5991509"/>
            <a:ext cx="8229600" cy="504140"/>
          </a:xfrm>
        </p:spPr>
        <p:txBody>
          <a:bodyPr/>
          <a:lstStyle/>
          <a:p>
            <a:r>
              <a:rPr lang="en-US" sz="2400" dirty="0" smtClean="0"/>
              <a:t>The following example serves to illustrate Lenz</a:t>
            </a:r>
            <a:r>
              <a:rPr lang="fr-FR" sz="2400" dirty="0" smtClean="0"/>
              <a:t>'</a:t>
            </a:r>
            <a:r>
              <a:rPr lang="en-US" sz="2400" dirty="0" smtClean="0"/>
              <a:t>s law.</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6_FigureB.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1690155" y="864397"/>
            <a:ext cx="5761659" cy="4843366"/>
          </a:xfrm>
          <a:prstGeom prst="rect">
            <a:avLst/>
          </a:prstGeom>
        </p:spPr>
      </p:pic>
    </p:spTree>
    <p:extLst>
      <p:ext uri="{BB962C8B-B14F-4D97-AF65-F5344CB8AC3E}">
        <p14:creationId xmlns:p14="http://schemas.microsoft.com/office/powerpoint/2010/main" val="18942785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3" name="Picture 2" descr="23_Pg824_UnFigure.jpg"/>
          <p:cNvPicPr>
            <a:picLocks noChangeAspect="1"/>
          </p:cNvPicPr>
          <p:nvPr/>
        </p:nvPicPr>
        <p:blipFill rotWithShape="1">
          <a:blip r:embed="rId3">
            <a:extLst>
              <a:ext uri="{28A0092B-C50C-407E-A947-70E740481C1C}">
                <a14:useLocalDpi xmlns:a14="http://schemas.microsoft.com/office/drawing/2010/main" val="0"/>
              </a:ext>
            </a:extLst>
          </a:blip>
          <a:srcRect b="4167"/>
          <a:stretch/>
        </p:blipFill>
        <p:spPr>
          <a:xfrm>
            <a:off x="266700" y="1290070"/>
            <a:ext cx="8601456" cy="4206240"/>
          </a:xfrm>
          <a:prstGeom prst="rect">
            <a:avLst/>
          </a:prstGeom>
        </p:spPr>
      </p:pic>
    </p:spTree>
    <p:extLst>
      <p:ext uri="{BB962C8B-B14F-4D97-AF65-F5344CB8AC3E}">
        <p14:creationId xmlns:p14="http://schemas.microsoft.com/office/powerpoint/2010/main" val="3683367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030002" cy="5422101"/>
          </a:xfrm>
        </p:spPr>
        <p:txBody>
          <a:bodyPr/>
          <a:lstStyle/>
          <a:p>
            <a:r>
              <a:rPr lang="en-US" dirty="0" smtClean="0"/>
              <a:t>When Hans </a:t>
            </a:r>
            <a:r>
              <a:rPr lang="en-US" dirty="0" err="1" smtClean="0"/>
              <a:t>Oersted</a:t>
            </a:r>
            <a:r>
              <a:rPr lang="en-US" dirty="0" smtClean="0"/>
              <a:t> observed that an electric current produces a magnetic field, it was pure serendipity. In contrast, Michael Faraday (1791–1867), an English chemist and physicist, was aware of </a:t>
            </a:r>
            <a:r>
              <a:rPr lang="en-US" dirty="0" err="1" smtClean="0"/>
              <a:t>Oersted</a:t>
            </a:r>
            <a:r>
              <a:rPr lang="fr-FR" dirty="0" smtClean="0"/>
              <a:t>'</a:t>
            </a:r>
            <a:r>
              <a:rPr lang="en-US" dirty="0" smtClean="0"/>
              <a:t>s results, and purposely set out to see if a magnetic field could produce an electric field. His ingenious experiments showed that such a connection does exist.</a:t>
            </a:r>
          </a:p>
          <a:p>
            <a:r>
              <a:rPr lang="en-US" dirty="0" smtClean="0"/>
              <a:t>Faraday found that a changing magnetic field produces an electric current, but a magnetic field that </a:t>
            </a:r>
            <a:r>
              <a:rPr lang="en-US" dirty="0" err="1" smtClean="0"/>
              <a:t>doesn</a:t>
            </a:r>
            <a:r>
              <a:rPr lang="fr-FR" dirty="0" smtClean="0"/>
              <a:t>'</a:t>
            </a:r>
            <a:r>
              <a:rPr lang="en-US" dirty="0" smtClean="0"/>
              <a:t>t change has no such effect. Faraday set out to study this type of behavior.</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217271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3_07_Figure.jpg"/>
          <p:cNvPicPr>
            <a:picLocks noChangeAspect="1"/>
          </p:cNvPicPr>
          <p:nvPr/>
        </p:nvPicPr>
        <p:blipFill rotWithShape="1">
          <a:blip r:embed="rId3">
            <a:extLst>
              <a:ext uri="{28A0092B-C50C-407E-A947-70E740481C1C}">
                <a14:useLocalDpi xmlns:a14="http://schemas.microsoft.com/office/drawing/2010/main" val="0"/>
              </a:ext>
            </a:extLst>
          </a:blip>
          <a:srcRect b="4808"/>
          <a:stretch/>
        </p:blipFill>
        <p:spPr>
          <a:xfrm>
            <a:off x="1077774" y="3571764"/>
            <a:ext cx="6979311" cy="2938136"/>
          </a:xfrm>
          <a:prstGeom prst="rect">
            <a:avLst/>
          </a:prstGeom>
        </p:spPr>
      </p:pic>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229600" cy="2930487"/>
          </a:xfrm>
        </p:spPr>
        <p:txBody>
          <a:bodyPr/>
          <a:lstStyle/>
          <a:p>
            <a:r>
              <a:rPr lang="en-US" sz="2400" dirty="0" smtClean="0"/>
              <a:t>Lenz</a:t>
            </a:r>
            <a:r>
              <a:rPr lang="fr-FR" sz="2400" dirty="0" smtClean="0"/>
              <a:t>'</a:t>
            </a:r>
            <a:r>
              <a:rPr lang="en-US" sz="2400" dirty="0" smtClean="0"/>
              <a:t>s law also applies to a decreasing magnetic field. Figure (a) below shows a conducting loop in a constant magnetic field. If the magnetic field decreases in magnitude, as is shown in figure (b), the induced current produces a magnetic field that acts to maintain the original magnetic strength in the loop.</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9669108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514710" cy="5528746"/>
          </a:xfrm>
        </p:spPr>
        <p:txBody>
          <a:bodyPr/>
          <a:lstStyle/>
          <a:p>
            <a:r>
              <a:rPr lang="en-US" sz="2400" dirty="0" smtClean="0"/>
              <a:t>An object moving through a magnetic field may experience an induced current. As an example, consider the situation shown in figure (a) below.</a:t>
            </a:r>
          </a:p>
          <a:p>
            <a:endParaRPr lang="en-US" sz="2400" dirty="0" smtClean="0"/>
          </a:p>
          <a:p>
            <a:endParaRPr lang="en-US" sz="2400" dirty="0"/>
          </a:p>
          <a:p>
            <a:endParaRPr lang="en-US" dirty="0" smtClean="0"/>
          </a:p>
          <a:p>
            <a:endParaRPr lang="en-US" dirty="0"/>
          </a:p>
          <a:p>
            <a:endParaRPr lang="en-US" sz="2400" dirty="0" smtClean="0"/>
          </a:p>
          <a:p>
            <a:r>
              <a:rPr lang="en-US" sz="2400" dirty="0" smtClean="0"/>
              <a:t>A metal rod of length </a:t>
            </a:r>
            <a:r>
              <a:rPr lang="en-US" sz="2400" i="1" dirty="0" smtClean="0"/>
              <a:t>L</a:t>
            </a:r>
            <a:r>
              <a:rPr lang="en-US" sz="2400" dirty="0" smtClean="0"/>
              <a:t> is shown moving in the vertical direction with a speed </a:t>
            </a:r>
            <a:r>
              <a:rPr lang="en-US" sz="2400" i="1" dirty="0" smtClean="0"/>
              <a:t>v</a:t>
            </a:r>
            <a:r>
              <a:rPr lang="en-US" sz="2400" dirty="0" smtClean="0"/>
              <a:t> through a region with a constant magnetic field </a:t>
            </a:r>
            <a:r>
              <a:rPr lang="en-US" sz="2400" i="1" dirty="0" smtClean="0"/>
              <a:t>B</a:t>
            </a:r>
            <a:r>
              <a:rPr lang="en-US" sz="2400" dirty="0" smtClean="0"/>
              <a:t>. The rod is in frictionless contact with two vertical wires, which allows a current to flow in a loop through the rod, the wires, and the </a:t>
            </a:r>
            <a:r>
              <a:rPr lang="en-US" sz="2400" dirty="0" err="1" smtClean="0"/>
              <a:t>lightbulb</a:t>
            </a:r>
            <a:r>
              <a:rPr lang="en-US" sz="2400" dirty="0" smtClean="0"/>
              <a:t>.</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8_FigureA.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541537" y="2339185"/>
            <a:ext cx="2040608" cy="2320370"/>
          </a:xfrm>
          <a:prstGeom prst="rect">
            <a:avLst/>
          </a:prstGeom>
        </p:spPr>
      </p:pic>
    </p:spTree>
    <p:extLst>
      <p:ext uri="{BB962C8B-B14F-4D97-AF65-F5344CB8AC3E}">
        <p14:creationId xmlns:p14="http://schemas.microsoft.com/office/powerpoint/2010/main" val="9888801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563181" cy="5538441"/>
          </a:xfrm>
        </p:spPr>
        <p:txBody>
          <a:bodyPr/>
          <a:lstStyle/>
          <a:p>
            <a:r>
              <a:rPr lang="en-US" dirty="0" smtClean="0"/>
              <a:t>The magnetic field is constant in this system, but the magnetic flux through the loop still changes with time. A decrease in the area enclosed by the loop, caused by the downward motion of the rod, causes the magnetic flux to decrease. </a:t>
            </a:r>
          </a:p>
          <a:p>
            <a:r>
              <a:rPr lang="en-US" dirty="0" smtClean="0"/>
              <a:t>The motion of the rod produces an </a:t>
            </a:r>
            <a:r>
              <a:rPr lang="en-US" dirty="0" err="1" smtClean="0"/>
              <a:t>emf</a:t>
            </a:r>
            <a:r>
              <a:rPr lang="en-US" dirty="0" smtClean="0"/>
              <a:t>, called a motional </a:t>
            </a:r>
            <a:r>
              <a:rPr lang="en-US" dirty="0" err="1" smtClean="0"/>
              <a:t>emf</a:t>
            </a:r>
            <a:r>
              <a:rPr lang="en-US" dirty="0" smtClean="0"/>
              <a:t>. The magnitude of the motional </a:t>
            </a:r>
            <a:r>
              <a:rPr lang="en-US" dirty="0" err="1" smtClean="0"/>
              <a:t>emf</a:t>
            </a:r>
            <a:r>
              <a:rPr lang="en-US" dirty="0" smtClean="0"/>
              <a:t> is</a:t>
            </a:r>
            <a:br>
              <a:rPr lang="en-US" dirty="0" smtClean="0"/>
            </a:br>
            <a:r>
              <a:rPr lang="en-US" dirty="0" smtClean="0"/>
              <a:t>				</a:t>
            </a:r>
            <a:r>
              <a:rPr lang="el-GR" i="1" dirty="0" smtClean="0"/>
              <a:t>ε</a:t>
            </a:r>
            <a:r>
              <a:rPr lang="en-US" i="1" dirty="0" smtClean="0"/>
              <a:t> </a:t>
            </a:r>
            <a:r>
              <a:rPr lang="en-US" dirty="0" smtClean="0"/>
              <a:t>=</a:t>
            </a:r>
            <a:r>
              <a:rPr lang="en-US" i="1" dirty="0" smtClean="0"/>
              <a:t> </a:t>
            </a:r>
            <a:r>
              <a:rPr lang="en-US" i="1" dirty="0" err="1" smtClean="0"/>
              <a:t>vBL</a:t>
            </a:r>
            <a:endParaRPr lang="en-US" i="1" dirty="0" smtClean="0"/>
          </a:p>
          <a:p>
            <a:r>
              <a:rPr lang="en-US" dirty="0" smtClean="0"/>
              <a:t>Notice that the </a:t>
            </a:r>
            <a:r>
              <a:rPr lang="en-US" dirty="0" err="1" smtClean="0"/>
              <a:t>emf</a:t>
            </a:r>
            <a:r>
              <a:rPr lang="en-US" dirty="0" smtClean="0"/>
              <a:t> depends directly on the speed of the rod, its length, and the strength of the magnitude field through which it moves.</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660491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582569" cy="5548136"/>
          </a:xfrm>
        </p:spPr>
        <p:txBody>
          <a:bodyPr/>
          <a:lstStyle/>
          <a:p>
            <a:r>
              <a:rPr lang="en-US" sz="2400" dirty="0" smtClean="0"/>
              <a:t>According to Lenz</a:t>
            </a:r>
            <a:r>
              <a:rPr lang="fr-FR" sz="2400" dirty="0" smtClean="0"/>
              <a:t>'</a:t>
            </a:r>
            <a:r>
              <a:rPr lang="en-US" sz="2400" dirty="0" smtClean="0"/>
              <a:t>s law, the direction of the motional </a:t>
            </a:r>
            <a:br>
              <a:rPr lang="en-US" sz="2400" dirty="0" smtClean="0"/>
            </a:br>
            <a:r>
              <a:rPr lang="en-US" sz="2400" dirty="0" err="1" smtClean="0"/>
              <a:t>emf</a:t>
            </a:r>
            <a:r>
              <a:rPr lang="en-US" sz="2400" dirty="0" smtClean="0"/>
              <a:t>—and thus the direction of the induced current—must oppose changes caused by the motion of the rod. To see how this works, consider figure (b) below.</a:t>
            </a:r>
          </a:p>
          <a:p>
            <a:endParaRPr lang="en-US" dirty="0"/>
          </a:p>
          <a:p>
            <a:endParaRPr lang="en-US" dirty="0" smtClean="0"/>
          </a:p>
          <a:p>
            <a:endParaRPr lang="en-US" dirty="0"/>
          </a:p>
          <a:p>
            <a:endParaRPr lang="en-US" sz="2400" dirty="0" smtClean="0"/>
          </a:p>
          <a:p>
            <a:endParaRPr lang="en-US" sz="2400" dirty="0"/>
          </a:p>
          <a:p>
            <a:r>
              <a:rPr lang="en-US" sz="2400" dirty="0" smtClean="0"/>
              <a:t> The direction of the current induced by the rod</a:t>
            </a:r>
            <a:r>
              <a:rPr lang="fr-FR" sz="2400" dirty="0" smtClean="0"/>
              <a:t>'</a:t>
            </a:r>
            <a:r>
              <a:rPr lang="en-US" sz="2400" dirty="0" smtClean="0"/>
              <a:t>s downward motion is counterclockwise, because this direction produces an upward force on the rod, opposing its downward motion.</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8_FigureB.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509298" y="2805912"/>
            <a:ext cx="2115245" cy="2259467"/>
          </a:xfrm>
          <a:prstGeom prst="rect">
            <a:avLst/>
          </a:prstGeom>
        </p:spPr>
      </p:pic>
    </p:spTree>
    <p:extLst>
      <p:ext uri="{BB962C8B-B14F-4D97-AF65-F5344CB8AC3E}">
        <p14:creationId xmlns:p14="http://schemas.microsoft.com/office/powerpoint/2010/main" val="8272366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475933" cy="5106987"/>
          </a:xfrm>
        </p:spPr>
        <p:txBody>
          <a:bodyPr/>
          <a:lstStyle/>
          <a:p>
            <a:r>
              <a:rPr lang="en-US" sz="2400" dirty="0" smtClean="0"/>
              <a:t>The following example illustrates how the direction of the induced current in a ring first falling through, and then falling out of, a region with a magnetic field is determined.</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2" name="Picture 1" descr="23_Pg826_UnFigure1.jpg"/>
          <p:cNvPicPr>
            <a:picLocks noChangeAspect="1"/>
          </p:cNvPicPr>
          <p:nvPr/>
        </p:nvPicPr>
        <p:blipFill rotWithShape="1">
          <a:blip r:embed="rId3">
            <a:extLst>
              <a:ext uri="{28A0092B-C50C-407E-A947-70E740481C1C}">
                <a14:useLocalDpi xmlns:a14="http://schemas.microsoft.com/office/drawing/2010/main" val="0"/>
              </a:ext>
            </a:extLst>
          </a:blip>
          <a:srcRect b="2864"/>
          <a:stretch/>
        </p:blipFill>
        <p:spPr>
          <a:xfrm>
            <a:off x="1634545" y="2371143"/>
            <a:ext cx="5874910" cy="4165732"/>
          </a:xfrm>
          <a:prstGeom prst="rect">
            <a:avLst/>
          </a:prstGeom>
        </p:spPr>
      </p:pic>
    </p:spTree>
    <p:extLst>
      <p:ext uri="{BB962C8B-B14F-4D97-AF65-F5344CB8AC3E}">
        <p14:creationId xmlns:p14="http://schemas.microsoft.com/office/powerpoint/2010/main" val="7762726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5" name="Picture 4" descr="23_Pg826_UnFigure2.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507375" y="638480"/>
            <a:ext cx="6129251" cy="5860473"/>
          </a:xfrm>
          <a:prstGeom prst="rect">
            <a:avLst/>
          </a:prstGeom>
        </p:spPr>
      </p:pic>
    </p:spTree>
    <p:extLst>
      <p:ext uri="{BB962C8B-B14F-4D97-AF65-F5344CB8AC3E}">
        <p14:creationId xmlns:p14="http://schemas.microsoft.com/office/powerpoint/2010/main" val="8943443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417768" cy="5548136"/>
          </a:xfrm>
        </p:spPr>
        <p:txBody>
          <a:bodyPr/>
          <a:lstStyle/>
          <a:p>
            <a:r>
              <a:rPr lang="en-US" sz="2400" dirty="0" smtClean="0"/>
              <a:t>The figure below shows a sheet of metal falling from a region with a magnetic field to a region with no field.</a:t>
            </a:r>
          </a:p>
          <a:p>
            <a:pPr marL="0" indent="0">
              <a:buNone/>
            </a:pPr>
            <a:endParaRPr lang="en-US" dirty="0" smtClean="0"/>
          </a:p>
          <a:p>
            <a:endParaRPr lang="en-US" dirty="0"/>
          </a:p>
          <a:p>
            <a:endParaRPr lang="en-US" sz="2400" dirty="0" smtClean="0"/>
          </a:p>
          <a:p>
            <a:endParaRPr lang="en-US" sz="2400" dirty="0"/>
          </a:p>
          <a:p>
            <a:r>
              <a:rPr lang="en-US" sz="2400" dirty="0" smtClean="0"/>
              <a:t>In the portion of the sheet that is just leaving the field, a localized circulating current known as an eddy current is induced in the metal. This current retards the motion of the metal sheet, having an effect much like a frictional force.</a:t>
            </a:r>
          </a:p>
          <a:p>
            <a:r>
              <a:rPr lang="en-US" sz="2400" dirty="0" smtClean="0"/>
              <a:t>The friction-like effect of eddy currents is the basis for magnetic braking. Magnetic braking is used in everything from exercise bicycles to roller coasters.</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09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3621672" y="1982808"/>
            <a:ext cx="1886432" cy="1889114"/>
          </a:xfrm>
          <a:prstGeom prst="rect">
            <a:avLst/>
          </a:prstGeom>
        </p:spPr>
      </p:pic>
    </p:spTree>
    <p:extLst>
      <p:ext uri="{BB962C8B-B14F-4D97-AF65-F5344CB8AC3E}">
        <p14:creationId xmlns:p14="http://schemas.microsoft.com/office/powerpoint/2010/main" val="26676299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a:xfrm>
            <a:off x="365125" y="1141413"/>
            <a:ext cx="8229600" cy="5451186"/>
          </a:xfrm>
        </p:spPr>
        <p:txBody>
          <a:bodyPr/>
          <a:lstStyle/>
          <a:p>
            <a:r>
              <a:rPr lang="en-US" dirty="0" smtClean="0"/>
              <a:t>An electric generator is a device designed to convert mechanical energy to electrical energy.</a:t>
            </a:r>
          </a:p>
          <a:p>
            <a:r>
              <a:rPr lang="en-US" dirty="0" smtClean="0"/>
              <a:t>The mechanical energy used to drive a generator can come from many different sources. Examples include falling water in a hydroelectric dam, expanding steam in a coal-fired power plant, and a gasoline-powered motor in a portable generator.</a:t>
            </a:r>
          </a:p>
          <a:p>
            <a:r>
              <a:rPr lang="en-US" dirty="0" smtClean="0"/>
              <a:t>All generators use the same basic operating principle—mechanical energy moves a conductor through a magnetic field to produce a motional </a:t>
            </a:r>
            <a:r>
              <a:rPr lang="en-US" dirty="0" err="1" smtClean="0"/>
              <a:t>emf</a:t>
            </a:r>
            <a:r>
              <a:rPr lang="en-US" dirty="0" smtClean="0"/>
              <a:t>.</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996801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p:txBody>
          <a:bodyPr/>
          <a:lstStyle/>
          <a:p>
            <a:r>
              <a:rPr lang="en-US" dirty="0" smtClean="0"/>
              <a:t>Rotating a wire loop or coil in a magnetic field to change the magnetic flux allows the electromagnetic induction process to continue indefinitely. </a:t>
            </a:r>
          </a:p>
          <a:p>
            <a:r>
              <a:rPr lang="en-US" dirty="0" smtClean="0"/>
              <a:t>Thus, rotating a coil of wire through a magnetic field is a way to transfer energy from mechanical motion to an electric </a:t>
            </a:r>
            <a:r>
              <a:rPr lang="en-US" dirty="0" err="1" smtClean="0"/>
              <a:t>emf</a:t>
            </a:r>
            <a:r>
              <a:rPr lang="en-US" dirty="0" smtClean="0"/>
              <a:t> and current.</a:t>
            </a:r>
          </a:p>
          <a:p>
            <a:r>
              <a:rPr lang="en-US" dirty="0" smtClean="0"/>
              <a:t>To see how this works, imagine a wire coil of area </a:t>
            </a:r>
            <a:r>
              <a:rPr lang="en-US" i="1" dirty="0" smtClean="0"/>
              <a:t>A</a:t>
            </a:r>
            <a:r>
              <a:rPr lang="en-US" dirty="0" smtClean="0"/>
              <a:t> located in the magnetic field between the poles of a magnet, as illustrated in the figure on the next slide.</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8158759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a:xfrm>
            <a:off x="365124" y="4692379"/>
            <a:ext cx="8466239" cy="1968085"/>
          </a:xfrm>
        </p:spPr>
        <p:txBody>
          <a:bodyPr/>
          <a:lstStyle/>
          <a:p>
            <a:r>
              <a:rPr lang="en-US" sz="2400" dirty="0" smtClean="0"/>
              <a:t>As mechanical work rotates the coil with an angular speed </a:t>
            </a:r>
            <a:r>
              <a:rPr lang="el-GR" sz="2400" i="1" dirty="0" smtClean="0"/>
              <a:t>ω</a:t>
            </a:r>
            <a:r>
              <a:rPr lang="en-US" sz="2400" dirty="0" smtClean="0"/>
              <a:t>, the </a:t>
            </a:r>
            <a:r>
              <a:rPr lang="en-US" sz="2400" dirty="0" err="1" smtClean="0"/>
              <a:t>emf</a:t>
            </a:r>
            <a:r>
              <a:rPr lang="en-US" sz="2400" dirty="0" smtClean="0"/>
              <a:t> produced in it is given by Faraday</a:t>
            </a:r>
            <a:r>
              <a:rPr lang="fr-FR" sz="2400" dirty="0" smtClean="0"/>
              <a:t>'</a:t>
            </a:r>
            <a:r>
              <a:rPr lang="en-US" sz="2400" dirty="0" smtClean="0"/>
              <a:t>s law. In the case of a rotating coil, it can be shown that Faraday</a:t>
            </a:r>
            <a:r>
              <a:rPr lang="fr-FR" sz="2400" dirty="0" smtClean="0"/>
              <a:t>'</a:t>
            </a:r>
            <a:r>
              <a:rPr lang="en-US" sz="2400" dirty="0" smtClean="0"/>
              <a:t>s law gives the following result:</a:t>
            </a:r>
          </a:p>
          <a:p>
            <a:pPr marL="0" indent="0" algn="ctr">
              <a:buNone/>
            </a:pPr>
            <a:r>
              <a:rPr lang="el-GR" sz="2400" i="1" dirty="0" smtClean="0"/>
              <a:t>ε</a:t>
            </a:r>
            <a:r>
              <a:rPr lang="en-US" sz="2400" i="1" dirty="0" smtClean="0"/>
              <a:t> </a:t>
            </a:r>
            <a:r>
              <a:rPr lang="en-US" sz="2400" dirty="0" smtClean="0"/>
              <a:t>=</a:t>
            </a:r>
            <a:r>
              <a:rPr lang="en-US" sz="2400" i="1" dirty="0" smtClean="0"/>
              <a:t> NBA</a:t>
            </a:r>
            <a:r>
              <a:rPr lang="en-US" sz="2400" dirty="0" smtClean="0"/>
              <a:t> sin</a:t>
            </a:r>
            <a:r>
              <a:rPr lang="el-GR" sz="2400" i="1" dirty="0" smtClean="0"/>
              <a:t>ω</a:t>
            </a:r>
            <a:r>
              <a:rPr lang="en-US" sz="2400" i="1" dirty="0" smtClean="0"/>
              <a:t>t</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2" name="Picture 11" descr="23_11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678277" y="644819"/>
            <a:ext cx="3781351" cy="4002783"/>
          </a:xfrm>
          <a:prstGeom prst="rect">
            <a:avLst/>
          </a:prstGeom>
        </p:spPr>
      </p:pic>
    </p:spTree>
    <p:extLst>
      <p:ext uri="{BB962C8B-B14F-4D97-AF65-F5344CB8AC3E}">
        <p14:creationId xmlns:p14="http://schemas.microsoft.com/office/powerpoint/2010/main" val="20921487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3_01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170382" y="2150018"/>
            <a:ext cx="2799173" cy="2485414"/>
          </a:xfrm>
          <a:prstGeom prst="rect">
            <a:avLst/>
          </a:prstGeom>
        </p:spPr>
      </p:pic>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229600" cy="5422101"/>
          </a:xfrm>
        </p:spPr>
        <p:txBody>
          <a:bodyPr/>
          <a:lstStyle/>
          <a:p>
            <a:r>
              <a:rPr lang="en-US" dirty="0" smtClean="0"/>
              <a:t>The following figure shows a simplified version of Faraday</a:t>
            </a:r>
            <a:r>
              <a:rPr lang="fr-FR" dirty="0" smtClean="0"/>
              <a:t>'</a:t>
            </a:r>
            <a:r>
              <a:rPr lang="en-US" dirty="0" smtClean="0"/>
              <a:t>s experiment.</a:t>
            </a:r>
          </a:p>
          <a:p>
            <a:endParaRPr lang="en-US" dirty="0"/>
          </a:p>
          <a:p>
            <a:endParaRPr lang="en-US" dirty="0" smtClean="0"/>
          </a:p>
          <a:p>
            <a:endParaRPr lang="en-US" dirty="0"/>
          </a:p>
          <a:p>
            <a:endParaRPr lang="en-US" dirty="0" smtClean="0"/>
          </a:p>
          <a:p>
            <a:endParaRPr lang="en-US" dirty="0" smtClean="0"/>
          </a:p>
          <a:p>
            <a:r>
              <a:rPr lang="en-US" dirty="0" smtClean="0"/>
              <a:t>As the figure indicates, two electric circuits are involved. The first, called the primary circuit, consists of a battery, a switch, a resistor, and a wire coil wrapped around an iron bar.</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6784315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a:xfrm>
            <a:off x="365125" y="1141413"/>
            <a:ext cx="8407208" cy="5106987"/>
          </a:xfrm>
        </p:spPr>
        <p:txBody>
          <a:bodyPr/>
          <a:lstStyle/>
          <a:p>
            <a:r>
              <a:rPr lang="en-US" dirty="0" smtClean="0"/>
              <a:t>This result is plotted in the figure below. Notice that the induced </a:t>
            </a:r>
            <a:r>
              <a:rPr lang="en-US" dirty="0" err="1" smtClean="0"/>
              <a:t>emf</a:t>
            </a:r>
            <a:r>
              <a:rPr lang="en-US" dirty="0" smtClean="0"/>
              <a:t> in the coil alternates in sign, which means that the current in the coil alternates in direction. For this reason, this type of generator is referred to as an alternating current generator or, simply, an AC generator.</a:t>
            </a:r>
          </a:p>
          <a:p>
            <a:r>
              <a:rPr lang="en-US" dirty="0" smtClean="0"/>
              <a:t>The maximum </a:t>
            </a:r>
            <a:r>
              <a:rPr lang="en-US" dirty="0" err="1" smtClean="0"/>
              <a:t>emf</a:t>
            </a:r>
            <a:r>
              <a:rPr lang="en-US" dirty="0" smtClean="0"/>
              <a:t> occurs when sin </a:t>
            </a:r>
            <a:r>
              <a:rPr lang="el-GR" i="1" dirty="0" smtClean="0"/>
              <a:t>ω</a:t>
            </a:r>
            <a:r>
              <a:rPr lang="en-US" i="1" dirty="0" smtClean="0"/>
              <a:t>t</a:t>
            </a:r>
            <a:r>
              <a:rPr lang="en-US" dirty="0" smtClean="0"/>
              <a:t> = 1. Thus,</a:t>
            </a:r>
          </a:p>
          <a:p>
            <a:pPr marL="0" indent="0">
              <a:buNone/>
            </a:pPr>
            <a:r>
              <a:rPr lang="en-US" dirty="0" smtClean="0"/>
              <a:t>			 </a:t>
            </a:r>
            <a:r>
              <a:rPr lang="el-GR" i="1" dirty="0" smtClean="0"/>
              <a:t>ε</a:t>
            </a:r>
            <a:r>
              <a:rPr lang="en-US" baseline="-25000" dirty="0" smtClean="0"/>
              <a:t>max</a:t>
            </a:r>
            <a:r>
              <a:rPr lang="en-US" dirty="0" smtClean="0"/>
              <a:t> = </a:t>
            </a:r>
            <a:r>
              <a:rPr lang="en-US" i="1" dirty="0" smtClean="0"/>
              <a:t>NBA</a:t>
            </a:r>
            <a:r>
              <a:rPr lang="el-GR" i="1" dirty="0" smtClean="0"/>
              <a:t>ω</a:t>
            </a:r>
            <a:endParaRPr lang="en-US" i="1" dirty="0" smtClean="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212899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3_Pg829_UnFigure1.jpg"/>
          <p:cNvPicPr>
            <a:picLocks noChangeAspect="1"/>
          </p:cNvPicPr>
          <p:nvPr/>
        </p:nvPicPr>
        <p:blipFill rotWithShape="1">
          <a:blip r:embed="rId3">
            <a:extLst>
              <a:ext uri="{28A0092B-C50C-407E-A947-70E740481C1C}">
                <a14:useLocalDpi xmlns:a14="http://schemas.microsoft.com/office/drawing/2010/main" val="0"/>
              </a:ext>
            </a:extLst>
          </a:blip>
          <a:srcRect b="3210"/>
          <a:stretch/>
        </p:blipFill>
        <p:spPr>
          <a:xfrm>
            <a:off x="271272" y="1136135"/>
            <a:ext cx="8601456" cy="5422392"/>
          </a:xfrm>
          <a:prstGeom prst="rect">
            <a:avLst/>
          </a:prstGeom>
        </p:spPr>
      </p:pic>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a:xfrm>
            <a:off x="365125" y="608188"/>
            <a:ext cx="8229600" cy="758807"/>
          </a:xfrm>
        </p:spPr>
        <p:txBody>
          <a:bodyPr/>
          <a:lstStyle/>
          <a:p>
            <a:r>
              <a:rPr lang="en-US" dirty="0" smtClean="0"/>
              <a:t>This result is applied in the next example.</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270336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2" name="Picture 11" descr="23_Pg829_UnFigure2.jpg"/>
          <p:cNvPicPr>
            <a:picLocks noChangeAspect="1"/>
          </p:cNvPicPr>
          <p:nvPr/>
        </p:nvPicPr>
        <p:blipFill rotWithShape="1">
          <a:blip r:embed="rId3">
            <a:extLst>
              <a:ext uri="{28A0092B-C50C-407E-A947-70E740481C1C}">
                <a14:useLocalDpi xmlns:a14="http://schemas.microsoft.com/office/drawing/2010/main" val="0"/>
              </a:ext>
            </a:extLst>
          </a:blip>
          <a:srcRect b="4292"/>
          <a:stretch/>
        </p:blipFill>
        <p:spPr>
          <a:xfrm>
            <a:off x="271272" y="1137818"/>
            <a:ext cx="8601456" cy="4078224"/>
          </a:xfrm>
          <a:prstGeom prst="rect">
            <a:avLst/>
          </a:prstGeom>
        </p:spPr>
      </p:pic>
    </p:spTree>
    <p:extLst>
      <p:ext uri="{BB962C8B-B14F-4D97-AF65-F5344CB8AC3E}">
        <p14:creationId xmlns:p14="http://schemas.microsoft.com/office/powerpoint/2010/main" val="8124748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a:xfrm>
            <a:off x="365125" y="1141413"/>
            <a:ext cx="8229600" cy="5431796"/>
          </a:xfrm>
        </p:spPr>
        <p:txBody>
          <a:bodyPr/>
          <a:lstStyle/>
          <a:p>
            <a:r>
              <a:rPr lang="en-US" sz="2400" dirty="0" smtClean="0"/>
              <a:t>A current-carrying loop in a magnetic field experiences a torque that tends to make it rotate. If such a loop is mounted on an axle, as shown in the figure below, the magnetic torque can be used to operate machinery.</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This device converts electric energy to mechanical work. A device that converts electric energy into mechanical energy is called an electric motor.</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3_Figure.jpg"/>
          <p:cNvPicPr>
            <a:picLocks noChangeAspect="1"/>
          </p:cNvPicPr>
          <p:nvPr/>
        </p:nvPicPr>
        <p:blipFill rotWithShape="1">
          <a:blip r:embed="rId3">
            <a:extLst>
              <a:ext uri="{28A0092B-C50C-407E-A947-70E740481C1C}">
                <a14:useLocalDpi xmlns:a14="http://schemas.microsoft.com/office/drawing/2010/main" val="0"/>
              </a:ext>
            </a:extLst>
          </a:blip>
          <a:srcRect b="3133"/>
          <a:stretch/>
        </p:blipFill>
        <p:spPr>
          <a:xfrm>
            <a:off x="2561107" y="2699147"/>
            <a:ext cx="4012642" cy="2683153"/>
          </a:xfrm>
          <a:prstGeom prst="rect">
            <a:avLst/>
          </a:prstGeom>
        </p:spPr>
      </p:pic>
    </p:spTree>
    <p:extLst>
      <p:ext uri="{BB962C8B-B14F-4D97-AF65-F5344CB8AC3E}">
        <p14:creationId xmlns:p14="http://schemas.microsoft.com/office/powerpoint/2010/main" val="32120317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Generators and Motors</a:t>
            </a:r>
            <a:endParaRPr lang="en-US" dirty="0"/>
          </a:p>
        </p:txBody>
      </p:sp>
      <p:sp>
        <p:nvSpPr>
          <p:cNvPr id="1030" name="Rectangle 6"/>
          <p:cNvSpPr>
            <a:spLocks noGrp="1" noChangeArrowheads="1"/>
          </p:cNvSpPr>
          <p:nvPr>
            <p:ph type="body" idx="1"/>
          </p:nvPr>
        </p:nvSpPr>
        <p:spPr/>
        <p:txBody>
          <a:bodyPr/>
          <a:lstStyle/>
          <a:p>
            <a:r>
              <a:rPr lang="en-US" dirty="0" smtClean="0"/>
              <a:t>Instead of doing work to turn a coil and produce an electric current, as in a generator, an electric motor uses an electric current to produce rotation of a loop or coil, which then does work.</a:t>
            </a:r>
          </a:p>
          <a:p>
            <a:r>
              <a:rPr lang="en-US" dirty="0" smtClean="0"/>
              <a:t>An electric motor transforms energy from electric </a:t>
            </a:r>
            <a:r>
              <a:rPr lang="en-US" dirty="0" err="1" smtClean="0"/>
              <a:t>emf</a:t>
            </a:r>
            <a:r>
              <a:rPr lang="en-US" dirty="0" smtClean="0"/>
              <a:t> and current into mechanical motion. It follows that an electric motor is basically an electric generator run in reverse.</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5635054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229600" cy="5422101"/>
          </a:xfrm>
        </p:spPr>
        <p:txBody>
          <a:bodyPr/>
          <a:lstStyle/>
          <a:p>
            <a:r>
              <a:rPr lang="en-US" dirty="0" smtClean="0"/>
              <a:t>Electricity comes in two types—direct current and alternating current. Each has benefits and drawbacks. Alternating current is particularly useful in the home, in part because it works so well with devices called transformers that change the voltage. </a:t>
            </a:r>
          </a:p>
          <a:p>
            <a:r>
              <a:rPr lang="en-US" dirty="0" smtClean="0"/>
              <a:t>A simplified AC circuit diagram for a lamp is shown in the figure on the next slide. The bulb is represented by a resistor with equivalent resistance </a:t>
            </a:r>
            <a:r>
              <a:rPr lang="en-US" i="1" dirty="0" smtClean="0"/>
              <a:t>R</a:t>
            </a:r>
            <a:r>
              <a:rPr lang="en-US" dirty="0" smtClean="0"/>
              <a:t> and the wall socket is shown as an AC generator, represented by a circle enclosing one cycle of a sine wave.</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6485992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2588565"/>
            <a:ext cx="8229600" cy="3984644"/>
          </a:xfrm>
        </p:spPr>
        <p:txBody>
          <a:bodyPr/>
          <a:lstStyle/>
          <a:p>
            <a:r>
              <a:rPr lang="en-US" sz="2400" dirty="0" smtClean="0"/>
              <a:t>The voltage delivered by an AC generator is plotted in figure (a) below.</a:t>
            </a:r>
          </a:p>
          <a:p>
            <a:endParaRPr lang="en-US" sz="2400" dirty="0"/>
          </a:p>
          <a:p>
            <a:endParaRPr lang="en-US" sz="2400" dirty="0" smtClean="0"/>
          </a:p>
          <a:p>
            <a:endParaRPr lang="en-US" sz="2400" dirty="0"/>
          </a:p>
          <a:p>
            <a:endParaRPr lang="en-US" sz="2400" dirty="0" smtClean="0"/>
          </a:p>
          <a:p>
            <a:r>
              <a:rPr lang="en-US" sz="2400" dirty="0" smtClean="0"/>
              <a:t>Notice that the graph has the shape of a sine curve. In fact, the mathematical equation for the voltage is</a:t>
            </a:r>
          </a:p>
          <a:p>
            <a:pPr marL="0" indent="0">
              <a:buNone/>
            </a:pPr>
            <a:r>
              <a:rPr lang="en-US" sz="2400" i="1" dirty="0"/>
              <a:t>	</a:t>
            </a:r>
            <a:r>
              <a:rPr lang="en-US" sz="2400" i="1" dirty="0" smtClean="0"/>
              <a:t>		 V</a:t>
            </a:r>
            <a:r>
              <a:rPr lang="en-US" sz="2400" dirty="0" smtClean="0"/>
              <a:t> = </a:t>
            </a:r>
            <a:r>
              <a:rPr lang="en-US" sz="2400" i="1" dirty="0" err="1" smtClean="0"/>
              <a:t>V</a:t>
            </a:r>
            <a:r>
              <a:rPr lang="en-US" sz="2400" baseline="-25000" dirty="0" err="1" smtClean="0"/>
              <a:t>max</a:t>
            </a:r>
            <a:r>
              <a:rPr lang="en-US" sz="2400" dirty="0" smtClean="0"/>
              <a:t> sin </a:t>
            </a:r>
            <a:r>
              <a:rPr lang="el-GR" sz="2400" i="1" dirty="0" smtClean="0"/>
              <a:t>ω</a:t>
            </a:r>
            <a:r>
              <a:rPr lang="en-US" sz="2400" i="1" dirty="0" smtClean="0"/>
              <a:t>t</a:t>
            </a:r>
            <a:endParaRPr lang="en-US" sz="2400" i="1"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4_Figure.jpg"/>
          <p:cNvPicPr>
            <a:picLocks noChangeAspect="1"/>
          </p:cNvPicPr>
          <p:nvPr/>
        </p:nvPicPr>
        <p:blipFill rotWithShape="1">
          <a:blip r:embed="rId3">
            <a:extLst>
              <a:ext uri="{28A0092B-C50C-407E-A947-70E740481C1C}">
                <a14:useLocalDpi xmlns:a14="http://schemas.microsoft.com/office/drawing/2010/main" val="0"/>
              </a:ext>
            </a:extLst>
          </a:blip>
          <a:srcRect t="1" b="3788"/>
          <a:stretch/>
        </p:blipFill>
        <p:spPr>
          <a:xfrm>
            <a:off x="2743500" y="624863"/>
            <a:ext cx="3647856" cy="1969997"/>
          </a:xfrm>
          <a:prstGeom prst="rect">
            <a:avLst/>
          </a:prstGeom>
        </p:spPr>
      </p:pic>
      <p:pic>
        <p:nvPicPr>
          <p:cNvPr id="14" name="Picture 13" descr="23_15_Figure.jpg"/>
          <p:cNvPicPr>
            <a:picLocks noChangeAspect="1"/>
          </p:cNvPicPr>
          <p:nvPr/>
        </p:nvPicPr>
        <p:blipFill rotWithShape="1">
          <a:blip r:embed="rId4">
            <a:extLst>
              <a:ext uri="{28A0092B-C50C-407E-A947-70E740481C1C}">
                <a14:useLocalDpi xmlns:a14="http://schemas.microsoft.com/office/drawing/2010/main" val="0"/>
              </a:ext>
            </a:extLst>
          </a:blip>
          <a:srcRect b="49055"/>
          <a:stretch/>
        </p:blipFill>
        <p:spPr>
          <a:xfrm>
            <a:off x="3485305" y="3183590"/>
            <a:ext cx="2154086" cy="1907305"/>
          </a:xfrm>
          <a:prstGeom prst="rect">
            <a:avLst/>
          </a:prstGeom>
        </p:spPr>
      </p:pic>
    </p:spTree>
    <p:extLst>
      <p:ext uri="{BB962C8B-B14F-4D97-AF65-F5344CB8AC3E}">
        <p14:creationId xmlns:p14="http://schemas.microsoft.com/office/powerpoint/2010/main" val="26735166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4"/>
            <a:ext cx="8229600" cy="5645086"/>
          </a:xfrm>
        </p:spPr>
        <p:txBody>
          <a:bodyPr/>
          <a:lstStyle/>
          <a:p>
            <a:pPr>
              <a:lnSpc>
                <a:spcPct val="95000"/>
              </a:lnSpc>
            </a:pPr>
            <a:r>
              <a:rPr lang="en-US" dirty="0" smtClean="0"/>
              <a:t>In household circuits, the angular frequency is</a:t>
            </a:r>
            <a:br>
              <a:rPr lang="en-US" dirty="0" smtClean="0"/>
            </a:br>
            <a:r>
              <a:rPr lang="el-GR" i="1" dirty="0" smtClean="0"/>
              <a:t>ω</a:t>
            </a:r>
            <a:r>
              <a:rPr lang="en-US" dirty="0" smtClean="0"/>
              <a:t> = 2</a:t>
            </a:r>
            <a:r>
              <a:rPr lang="el-GR" i="1" dirty="0" smtClean="0"/>
              <a:t>π</a:t>
            </a:r>
            <a:r>
              <a:rPr lang="en-US" i="1" dirty="0" smtClean="0"/>
              <a:t>f</a:t>
            </a:r>
            <a:r>
              <a:rPr lang="en-US" dirty="0" smtClean="0"/>
              <a:t>, with </a:t>
            </a:r>
            <a:r>
              <a:rPr lang="en-US" i="1" dirty="0" smtClean="0"/>
              <a:t>f</a:t>
            </a:r>
            <a:r>
              <a:rPr lang="en-US" dirty="0" smtClean="0"/>
              <a:t> = 60 Hz. The maximum voltage, </a:t>
            </a:r>
            <a:r>
              <a:rPr lang="en-US" i="1" dirty="0" err="1" smtClean="0"/>
              <a:t>V</a:t>
            </a:r>
            <a:r>
              <a:rPr lang="en-US" baseline="-25000" dirty="0" err="1" smtClean="0"/>
              <a:t>max</a:t>
            </a:r>
            <a:r>
              <a:rPr lang="en-US" dirty="0" smtClean="0"/>
              <a:t>, is the largest value of the voltage during a cycle. </a:t>
            </a:r>
          </a:p>
          <a:p>
            <a:pPr>
              <a:lnSpc>
                <a:spcPct val="95000"/>
              </a:lnSpc>
            </a:pPr>
            <a:r>
              <a:rPr lang="en-US" dirty="0" smtClean="0"/>
              <a:t>Because the voltage in an AC circuit depends on the sine function, we say that it has a sinusoidal dependence.</a:t>
            </a:r>
          </a:p>
          <a:p>
            <a:pPr>
              <a:lnSpc>
                <a:spcPct val="95000"/>
              </a:lnSpc>
            </a:pPr>
            <a:r>
              <a:rPr lang="en-US" dirty="0" smtClean="0"/>
              <a:t>The current in a resistor in an AC circuit is</a:t>
            </a:r>
          </a:p>
          <a:p>
            <a:pPr marL="0" indent="0">
              <a:lnSpc>
                <a:spcPct val="95000"/>
              </a:lnSpc>
              <a:buNone/>
            </a:pPr>
            <a:r>
              <a:rPr lang="en-US" i="1" dirty="0"/>
              <a:t>	</a:t>
            </a:r>
            <a:r>
              <a:rPr lang="en-US" i="1" dirty="0" smtClean="0"/>
              <a:t>		I </a:t>
            </a:r>
            <a:r>
              <a:rPr lang="en-US" dirty="0" smtClean="0"/>
              <a:t>=</a:t>
            </a:r>
            <a:r>
              <a:rPr lang="en-US" i="1" dirty="0" smtClean="0"/>
              <a:t> I</a:t>
            </a:r>
            <a:r>
              <a:rPr lang="en-US" baseline="-25000" dirty="0" smtClean="0"/>
              <a:t>max</a:t>
            </a:r>
            <a:r>
              <a:rPr lang="en-US" i="1" dirty="0" smtClean="0"/>
              <a:t> </a:t>
            </a:r>
            <a:r>
              <a:rPr lang="en-US" dirty="0" smtClean="0"/>
              <a:t>sin</a:t>
            </a:r>
            <a:r>
              <a:rPr lang="el-GR" i="1" dirty="0" smtClean="0"/>
              <a:t>ω</a:t>
            </a:r>
            <a:r>
              <a:rPr lang="en-US" i="1" dirty="0" smtClean="0"/>
              <a:t>t</a:t>
            </a:r>
          </a:p>
          <a:p>
            <a:pPr>
              <a:lnSpc>
                <a:spcPct val="95000"/>
              </a:lnSpc>
            </a:pPr>
            <a:r>
              <a:rPr lang="en-US" dirty="0" smtClean="0"/>
              <a:t>The value of the maximum current is given by Ohm</a:t>
            </a:r>
            <a:r>
              <a:rPr lang="fr-FR" dirty="0" smtClean="0"/>
              <a:t>'</a:t>
            </a:r>
            <a:r>
              <a:rPr lang="en-US" dirty="0" smtClean="0"/>
              <a:t>s law:</a:t>
            </a:r>
          </a:p>
          <a:p>
            <a:pPr marL="0" indent="0">
              <a:lnSpc>
                <a:spcPct val="95000"/>
              </a:lnSpc>
              <a:buNone/>
            </a:pPr>
            <a:r>
              <a:rPr lang="en-US" dirty="0"/>
              <a:t>	</a:t>
            </a:r>
            <a:r>
              <a:rPr lang="en-US" dirty="0" smtClean="0"/>
              <a:t>		</a:t>
            </a:r>
            <a:r>
              <a:rPr lang="en-US" i="1" dirty="0" smtClean="0"/>
              <a:t>I</a:t>
            </a:r>
            <a:r>
              <a:rPr lang="en-US" baseline="-25000" dirty="0" smtClean="0"/>
              <a:t>max</a:t>
            </a:r>
            <a:r>
              <a:rPr lang="en-US" dirty="0" smtClean="0"/>
              <a:t> = </a:t>
            </a:r>
            <a:r>
              <a:rPr lang="en-US" i="1" dirty="0" err="1" smtClean="0"/>
              <a:t>V</a:t>
            </a:r>
            <a:r>
              <a:rPr lang="en-US" baseline="-25000" dirty="0" err="1" smtClean="0"/>
              <a:t>max</a:t>
            </a:r>
            <a:r>
              <a:rPr lang="en-US" dirty="0" smtClean="0"/>
              <a:t>/</a:t>
            </a:r>
            <a:r>
              <a:rPr lang="en-US" i="1" dirty="0" smtClean="0"/>
              <a:t>R</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0624523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4" y="1141413"/>
            <a:ext cx="8534099" cy="5441491"/>
          </a:xfrm>
        </p:spPr>
        <p:txBody>
          <a:bodyPr/>
          <a:lstStyle/>
          <a:p>
            <a:r>
              <a:rPr lang="en-US" sz="2400" dirty="0" smtClean="0"/>
              <a:t>Thus, the current in an AC circuit also has a sinusoidal dependence. This result is plotted on the graph in the figure below.</a:t>
            </a:r>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The voltage and current for a resistor reach their maximum values at the same times. This means that the voltage and current are </a:t>
            </a:r>
            <a:r>
              <a:rPr lang="en-US" sz="2400" i="1" dirty="0" smtClean="0"/>
              <a:t>in phase </a:t>
            </a:r>
            <a:r>
              <a:rPr lang="en-US" sz="2400" dirty="0" smtClean="0"/>
              <a:t>with one another. Other circuit elements, like capacitors and inductors, have different phase relationships between the current and voltage.</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5_Figure.jpg"/>
          <p:cNvPicPr>
            <a:picLocks noChangeAspect="1"/>
          </p:cNvPicPr>
          <p:nvPr/>
        </p:nvPicPr>
        <p:blipFill rotWithShape="1">
          <a:blip r:embed="rId3">
            <a:extLst>
              <a:ext uri="{28A0092B-C50C-407E-A947-70E740481C1C}">
                <a14:useLocalDpi xmlns:a14="http://schemas.microsoft.com/office/drawing/2010/main" val="0"/>
              </a:ext>
            </a:extLst>
          </a:blip>
          <a:srcRect t="51530" b="2698"/>
          <a:stretch/>
        </p:blipFill>
        <p:spPr>
          <a:xfrm>
            <a:off x="2985449" y="2027927"/>
            <a:ext cx="3153799" cy="2508932"/>
          </a:xfrm>
          <a:prstGeom prst="rect">
            <a:avLst/>
          </a:prstGeom>
        </p:spPr>
      </p:pic>
    </p:spTree>
    <p:extLst>
      <p:ext uri="{BB962C8B-B14F-4D97-AF65-F5344CB8AC3E}">
        <p14:creationId xmlns:p14="http://schemas.microsoft.com/office/powerpoint/2010/main" val="33754938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 Circuits and Transformers</a:t>
            </a:r>
            <a:endParaRPr lang="en-US" dirty="0"/>
          </a:p>
        </p:txBody>
      </p:sp>
      <p:sp>
        <p:nvSpPr>
          <p:cNvPr id="1030" name="Rectangle 6"/>
          <p:cNvSpPr>
            <a:spLocks noGrp="1" noChangeArrowheads="1"/>
          </p:cNvSpPr>
          <p:nvPr>
            <p:ph type="body" idx="1"/>
          </p:nvPr>
        </p:nvSpPr>
        <p:spPr>
          <a:xfrm>
            <a:off x="365125" y="1141414"/>
            <a:ext cx="8229600" cy="4365346"/>
          </a:xfrm>
        </p:spPr>
        <p:txBody>
          <a:bodyPr/>
          <a:lstStyle/>
          <a:p>
            <a:r>
              <a:rPr lang="en-US" dirty="0" smtClean="0"/>
              <a:t>Notice that both the voltage and the current in the previous two figures have average values of zero. Thus, the average values of AC quantities give very little information. A more useful type of average, or mean, is the root mean square, or </a:t>
            </a:r>
            <a:r>
              <a:rPr lang="en-US" dirty="0" err="1" smtClean="0"/>
              <a:t>rms</a:t>
            </a:r>
            <a:r>
              <a:rPr lang="en-US" dirty="0" smtClean="0"/>
              <a:t> for short.</a:t>
            </a:r>
          </a:p>
          <a:p>
            <a:r>
              <a:rPr lang="en-US" dirty="0" smtClean="0"/>
              <a:t>To see the significance of a root mean square, start by taking the square of the AC current:</a:t>
            </a:r>
          </a:p>
          <a:p>
            <a:pPr marL="0" indent="0">
              <a:buNone/>
            </a:pPr>
            <a:r>
              <a:rPr lang="en-US" i="1" dirty="0"/>
              <a:t>	</a:t>
            </a:r>
            <a:r>
              <a:rPr lang="en-US" i="1" dirty="0" smtClean="0"/>
              <a:t>		 I</a:t>
            </a:r>
            <a:r>
              <a:rPr lang="en-US" sz="1100" i="1" dirty="0" smtClean="0"/>
              <a:t> </a:t>
            </a:r>
            <a:r>
              <a:rPr lang="en-US" baseline="30000" dirty="0" smtClean="0"/>
              <a:t>2</a:t>
            </a:r>
            <a:r>
              <a:rPr lang="en-US" dirty="0" smtClean="0"/>
              <a:t> = </a:t>
            </a:r>
            <a:r>
              <a:rPr lang="en-US" i="1" dirty="0" smtClean="0"/>
              <a:t>I</a:t>
            </a:r>
            <a:r>
              <a:rPr lang="en-US" sz="1000" i="1" dirty="0" smtClean="0"/>
              <a:t> </a:t>
            </a:r>
            <a:r>
              <a:rPr lang="en-US" baseline="30000" dirty="0" smtClean="0"/>
              <a:t>2</a:t>
            </a:r>
            <a:r>
              <a:rPr lang="en-US" baseline="-25000" dirty="0" smtClean="0"/>
              <a:t>max</a:t>
            </a:r>
            <a:r>
              <a:rPr lang="en-US" dirty="0" smtClean="0"/>
              <a:t> sin</a:t>
            </a:r>
            <a:r>
              <a:rPr lang="en-US" baseline="30000" dirty="0" smtClean="0"/>
              <a:t>2</a:t>
            </a:r>
            <a:r>
              <a:rPr lang="el-GR" i="1" dirty="0" smtClean="0"/>
              <a:t>ω</a:t>
            </a:r>
            <a:r>
              <a:rPr lang="en-US" i="1" dirty="0" smtClean="0"/>
              <a:t>t</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144437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p:txBody>
          <a:bodyPr/>
          <a:lstStyle/>
          <a:p>
            <a:r>
              <a:rPr lang="en-US" dirty="0" smtClean="0"/>
              <a:t>When the switch is closed on the primary circuit, a current flows through the coil, producing a strong magnetic field in the iron bar.</a:t>
            </a:r>
          </a:p>
          <a:p>
            <a:r>
              <a:rPr lang="en-US" dirty="0" smtClean="0"/>
              <a:t>The secondary circuit also has a wire coil wrapped around the same iron bar, and this coil is connected to an ammeter that detects any current in the circuit. There is no battery in the circuit, and no direct physical contact between the two circuits. What does link the circuits, instead, is the magnetic field in the iron bar.</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4123135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dirty="0" smtClean="0"/>
              <a:t>This result is plotted in the figure below.</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6_Figure.jpg"/>
          <p:cNvPicPr>
            <a:picLocks noChangeAspect="1"/>
          </p:cNvPicPr>
          <p:nvPr/>
        </p:nvPicPr>
        <p:blipFill rotWithShape="1">
          <a:blip r:embed="rId3">
            <a:extLst>
              <a:ext uri="{28A0092B-C50C-407E-A947-70E740481C1C}">
                <a14:useLocalDpi xmlns:a14="http://schemas.microsoft.com/office/drawing/2010/main" val="0"/>
              </a:ext>
            </a:extLst>
          </a:blip>
          <a:srcRect b="2733"/>
          <a:stretch/>
        </p:blipFill>
        <p:spPr>
          <a:xfrm>
            <a:off x="1749803" y="1844896"/>
            <a:ext cx="5625091" cy="4446778"/>
          </a:xfrm>
          <a:prstGeom prst="rect">
            <a:avLst/>
          </a:prstGeom>
        </p:spPr>
      </p:pic>
    </p:spTree>
    <p:extLst>
      <p:ext uri="{BB962C8B-B14F-4D97-AF65-F5344CB8AC3E}">
        <p14:creationId xmlns:p14="http://schemas.microsoft.com/office/powerpoint/2010/main" val="5007345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 Circuits and Transformers</a:t>
            </a:r>
            <a:endParaRPr lang="en-US" dirty="0"/>
          </a:p>
        </p:txBody>
      </p:sp>
      <p:sp>
        <p:nvSpPr>
          <p:cNvPr id="26" name="Content Placeholder 25"/>
          <p:cNvSpPr>
            <a:spLocks noGrp="1"/>
          </p:cNvSpPr>
          <p:nvPr>
            <p:ph idx="1"/>
          </p:nvPr>
        </p:nvSpPr>
        <p:spPr/>
        <p:txBody>
          <a:bodyPr/>
          <a:lstStyle/>
          <a:p>
            <a:r>
              <a:rPr lang="en-US" dirty="0" smtClean="0"/>
              <a:t>As the graph indicates, the current squared is always positive and varies symmetrically between 0 and </a:t>
            </a:r>
            <a:r>
              <a:rPr lang="en-US" i="1" dirty="0" smtClean="0"/>
              <a:t>I</a:t>
            </a:r>
            <a:r>
              <a:rPr lang="en-US" sz="1100" i="1" dirty="0" smtClean="0"/>
              <a:t> </a:t>
            </a:r>
            <a:r>
              <a:rPr lang="en-US" baseline="30000" dirty="0" smtClean="0"/>
              <a:t>2</a:t>
            </a:r>
            <a:r>
              <a:rPr lang="en-US" baseline="-25000" dirty="0" smtClean="0"/>
              <a:t>max</a:t>
            </a:r>
            <a:r>
              <a:rPr lang="en-US" dirty="0" smtClean="0"/>
              <a:t>. </a:t>
            </a:r>
          </a:p>
          <a:p>
            <a:r>
              <a:rPr lang="en-US" dirty="0" smtClean="0"/>
              <a:t>Now, we take the square root of the average so that the final result is a current rather than a current squared. This yields the </a:t>
            </a:r>
            <a:r>
              <a:rPr lang="en-US" dirty="0" err="1" smtClean="0"/>
              <a:t>rms</a:t>
            </a:r>
            <a:r>
              <a:rPr lang="en-US" dirty="0" smtClean="0"/>
              <a:t> value of the current:</a:t>
            </a:r>
          </a:p>
          <a:p>
            <a:endParaRPr lang="en-US" dirty="0" smtClean="0"/>
          </a:p>
          <a:p>
            <a:r>
              <a:rPr lang="en-US" dirty="0" smtClean="0"/>
              <a:t>The same reasoning applies to the </a:t>
            </a:r>
            <a:r>
              <a:rPr lang="en-US" dirty="0" err="1" smtClean="0"/>
              <a:t>rms</a:t>
            </a:r>
            <a:r>
              <a:rPr lang="en-US" dirty="0" smtClean="0"/>
              <a:t> value of the voltage in an AC circuit. Therefore,</a:t>
            </a:r>
            <a:endParaRPr lang="en-US" dirty="0"/>
          </a:p>
        </p:txBody>
      </p:sp>
      <p:sp>
        <p:nvSpPr>
          <p:cNvPr id="12" name="Footer Placeholder 11"/>
          <p:cNvSpPr>
            <a:spLocks noGrp="1"/>
          </p:cNvSpPr>
          <p:nvPr>
            <p:ph type="ftr" sz="quarter" idx="10"/>
          </p:nvPr>
        </p:nvSpPr>
        <p:spPr/>
        <p:txBody>
          <a:bodyPr/>
          <a:lstStyle/>
          <a:p>
            <a:r>
              <a:rPr lang="en-GB" smtClean="0"/>
              <a:t>© 2014 Pearson Education, Inc.</a:t>
            </a:r>
            <a:endParaRPr lang="en-GB"/>
          </a:p>
        </p:txBody>
      </p:sp>
      <p:pic>
        <p:nvPicPr>
          <p:cNvPr id="43" name="Picture 42" descr="Pg_833_eq 2.jpg"/>
          <p:cNvPicPr>
            <a:picLocks noChangeAspect="1"/>
          </p:cNvPicPr>
          <p:nvPr/>
        </p:nvPicPr>
        <p:blipFill rotWithShape="1">
          <a:blip r:embed="rId3">
            <a:extLst>
              <a:ext uri="{28A0092B-C50C-407E-A947-70E740481C1C}">
                <a14:useLocalDpi xmlns:a14="http://schemas.microsoft.com/office/drawing/2010/main" val="0"/>
              </a:ext>
            </a:extLst>
          </a:blip>
          <a:srcRect b="58820"/>
          <a:stretch/>
        </p:blipFill>
        <p:spPr>
          <a:xfrm>
            <a:off x="2870237" y="4159872"/>
            <a:ext cx="2644959" cy="547709"/>
          </a:xfrm>
          <a:prstGeom prst="rect">
            <a:avLst/>
          </a:prstGeom>
        </p:spPr>
      </p:pic>
      <p:pic>
        <p:nvPicPr>
          <p:cNvPr id="44" name="Picture 43" descr="Pg_833_eq 2.jpg"/>
          <p:cNvPicPr>
            <a:picLocks noChangeAspect="1"/>
          </p:cNvPicPr>
          <p:nvPr/>
        </p:nvPicPr>
        <p:blipFill rotWithShape="1">
          <a:blip r:embed="rId3">
            <a:extLst>
              <a:ext uri="{28A0092B-C50C-407E-A947-70E740481C1C}">
                <a14:useLocalDpi xmlns:a14="http://schemas.microsoft.com/office/drawing/2010/main" val="0"/>
              </a:ext>
            </a:extLst>
          </a:blip>
          <a:srcRect t="55613"/>
          <a:stretch/>
        </p:blipFill>
        <p:spPr>
          <a:xfrm>
            <a:off x="2870237" y="5838637"/>
            <a:ext cx="2644959" cy="590367"/>
          </a:xfrm>
          <a:prstGeom prst="rect">
            <a:avLst/>
          </a:prstGeom>
        </p:spPr>
      </p:pic>
    </p:spTree>
    <p:extLst>
      <p:ext uri="{BB962C8B-B14F-4D97-AF65-F5344CB8AC3E}">
        <p14:creationId xmlns:p14="http://schemas.microsoft.com/office/powerpoint/2010/main" val="269770822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sz="2400" dirty="0" smtClean="0"/>
              <a:t>These results are applied in the following example.</a:t>
            </a:r>
          </a:p>
          <a:p>
            <a:endParaRPr lang="en-US" sz="2400" dirty="0" smtClean="0"/>
          </a:p>
          <a:p>
            <a:endParaRPr lang="en-US" sz="2400" dirty="0"/>
          </a:p>
          <a:p>
            <a:endParaRPr lang="en-US" sz="2400" dirty="0" smtClean="0"/>
          </a:p>
          <a:p>
            <a:endParaRPr lang="en-US" sz="2400" dirty="0"/>
          </a:p>
          <a:p>
            <a:endParaRPr lang="en-US" sz="2400" dirty="0" smtClean="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Pg833_UnFigure.jpg"/>
          <p:cNvPicPr>
            <a:picLocks noChangeAspect="1"/>
          </p:cNvPicPr>
          <p:nvPr/>
        </p:nvPicPr>
        <p:blipFill rotWithShape="1">
          <a:blip r:embed="rId3">
            <a:extLst>
              <a:ext uri="{28A0092B-C50C-407E-A947-70E740481C1C}">
                <a14:useLocalDpi xmlns:a14="http://schemas.microsoft.com/office/drawing/2010/main" val="0"/>
              </a:ext>
            </a:extLst>
          </a:blip>
          <a:srcRect t="-1" b="4190"/>
          <a:stretch/>
        </p:blipFill>
        <p:spPr>
          <a:xfrm>
            <a:off x="271272" y="2011185"/>
            <a:ext cx="8601456" cy="4251960"/>
          </a:xfrm>
          <a:prstGeom prst="rect">
            <a:avLst/>
          </a:prstGeom>
        </p:spPr>
      </p:pic>
    </p:spTree>
    <p:extLst>
      <p:ext uri="{BB962C8B-B14F-4D97-AF65-F5344CB8AC3E}">
        <p14:creationId xmlns:p14="http://schemas.microsoft.com/office/powerpoint/2010/main" val="5184837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dirty="0" smtClean="0"/>
              <a:t>The average power in an AC circuit depends on the root mean square values of the voltage and current.</a:t>
            </a:r>
          </a:p>
          <a:p>
            <a:r>
              <a:rPr lang="en-US" dirty="0" smtClean="0"/>
              <a:t>Recall that the power dissipated in a resistor is</a:t>
            </a:r>
          </a:p>
          <a:p>
            <a:pPr marL="0" indent="0">
              <a:buNone/>
            </a:pPr>
            <a:r>
              <a:rPr lang="en-US" i="1" dirty="0"/>
              <a:t>	</a:t>
            </a:r>
            <a:r>
              <a:rPr lang="en-US" i="1" dirty="0" smtClean="0"/>
              <a:t>			P </a:t>
            </a:r>
            <a:r>
              <a:rPr lang="en-US" dirty="0" smtClean="0"/>
              <a:t>=</a:t>
            </a:r>
            <a:r>
              <a:rPr lang="en-US" i="1" dirty="0" smtClean="0"/>
              <a:t> I</a:t>
            </a:r>
            <a:r>
              <a:rPr lang="en-US" sz="1200" i="1" dirty="0" smtClean="0"/>
              <a:t> </a:t>
            </a:r>
            <a:r>
              <a:rPr lang="en-US" baseline="30000" dirty="0" smtClean="0"/>
              <a:t>2</a:t>
            </a:r>
            <a:r>
              <a:rPr lang="en-US" i="1" dirty="0" smtClean="0"/>
              <a:t>R</a:t>
            </a:r>
            <a:endParaRPr lang="en-US" i="1"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8407928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g_834_eq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019" y="3651930"/>
            <a:ext cx="946285" cy="898111"/>
          </a:xfrm>
          <a:prstGeom prst="rect">
            <a:avLst/>
          </a:prstGeom>
        </p:spPr>
      </p:pic>
      <p:sp>
        <p:nvSpPr>
          <p:cNvPr id="2" name="Title 1"/>
          <p:cNvSpPr>
            <a:spLocks noGrp="1"/>
          </p:cNvSpPr>
          <p:nvPr>
            <p:ph type="title"/>
          </p:nvPr>
        </p:nvSpPr>
        <p:spPr/>
        <p:txBody>
          <a:bodyPr/>
          <a:lstStyle/>
          <a:p>
            <a:r>
              <a:rPr lang="en-US" smtClean="0"/>
              <a:t>AC Circuits and Transformers</a:t>
            </a:r>
            <a:endParaRPr lang="en-US" dirty="0"/>
          </a:p>
        </p:txBody>
      </p:sp>
      <p:sp>
        <p:nvSpPr>
          <p:cNvPr id="15" name="Content Placeholder 14"/>
          <p:cNvSpPr>
            <a:spLocks noGrp="1"/>
          </p:cNvSpPr>
          <p:nvPr>
            <p:ph idx="1"/>
          </p:nvPr>
        </p:nvSpPr>
        <p:spPr/>
        <p:txBody>
          <a:bodyPr/>
          <a:lstStyle/>
          <a:p>
            <a:r>
              <a:rPr lang="en-US" dirty="0" smtClean="0"/>
              <a:t>The current in an AC circuit is changing constantly with time, and therefore the power is also changing with time. So what is the average power in the circuit? </a:t>
            </a:r>
          </a:p>
          <a:p>
            <a:r>
              <a:rPr lang="en-US" dirty="0" smtClean="0"/>
              <a:t>To find the average power dissipated in a resistor, we recall the average of the current squared is	. Using this result, we find</a:t>
            </a:r>
          </a:p>
          <a:p>
            <a:endParaRPr lang="en-US" dirty="0" smtClean="0"/>
          </a:p>
          <a:p>
            <a:r>
              <a:rPr lang="en-US" dirty="0" smtClean="0"/>
              <a:t>We</a:t>
            </a:r>
            <a:r>
              <a:rPr lang="fr-FR" dirty="0" smtClean="0"/>
              <a:t>'</a:t>
            </a:r>
            <a:r>
              <a:rPr lang="en-US" dirty="0" err="1" smtClean="0"/>
              <a:t>ve</a:t>
            </a:r>
            <a:r>
              <a:rPr lang="en-US" dirty="0" smtClean="0"/>
              <a:t> also seen that the maximum current is related to the </a:t>
            </a:r>
            <a:r>
              <a:rPr lang="en-US" dirty="0" err="1" smtClean="0"/>
              <a:t>rms</a:t>
            </a:r>
            <a:r>
              <a:rPr lang="en-US" dirty="0" smtClean="0"/>
              <a:t> current by the relation</a:t>
            </a:r>
          </a:p>
        </p:txBody>
      </p:sp>
      <p:sp>
        <p:nvSpPr>
          <p:cNvPr id="12" name="Footer Placeholder 11"/>
          <p:cNvSpPr>
            <a:spLocks noGrp="1"/>
          </p:cNvSpPr>
          <p:nvPr>
            <p:ph type="ftr" sz="quarter" idx="10"/>
          </p:nvPr>
        </p:nvSpPr>
        <p:spPr/>
        <p:txBody>
          <a:bodyPr/>
          <a:lstStyle/>
          <a:p>
            <a:r>
              <a:rPr lang="en-GB" smtClean="0"/>
              <a:t>© 2014 Pearson Education, Inc.</a:t>
            </a:r>
            <a:endParaRPr lang="en-GB"/>
          </a:p>
        </p:txBody>
      </p:sp>
      <p:pic>
        <p:nvPicPr>
          <p:cNvPr id="29" name="Picture 28" descr="Pg_834_eq 2.jpg"/>
          <p:cNvPicPr>
            <a:picLocks noChangeAspect="1"/>
          </p:cNvPicPr>
          <p:nvPr/>
        </p:nvPicPr>
        <p:blipFill rotWithShape="1">
          <a:blip r:embed="rId4">
            <a:extLst>
              <a:ext uri="{28A0092B-C50C-407E-A947-70E740481C1C}">
                <a14:useLocalDpi xmlns:a14="http://schemas.microsoft.com/office/drawing/2010/main" val="0"/>
              </a:ext>
            </a:extLst>
          </a:blip>
          <a:srcRect b="65181"/>
          <a:stretch/>
        </p:blipFill>
        <p:spPr>
          <a:xfrm>
            <a:off x="2568756" y="4419316"/>
            <a:ext cx="3044342" cy="466964"/>
          </a:xfrm>
          <a:prstGeom prst="rect">
            <a:avLst/>
          </a:prstGeom>
        </p:spPr>
      </p:pic>
      <p:pic>
        <p:nvPicPr>
          <p:cNvPr id="30" name="Picture 29" descr="Pg_834_eq 2.jpg"/>
          <p:cNvPicPr>
            <a:picLocks noChangeAspect="1"/>
          </p:cNvPicPr>
          <p:nvPr/>
        </p:nvPicPr>
        <p:blipFill rotWithShape="1">
          <a:blip r:embed="rId4">
            <a:extLst>
              <a:ext uri="{28A0092B-C50C-407E-A947-70E740481C1C}">
                <a14:useLocalDpi xmlns:a14="http://schemas.microsoft.com/office/drawing/2010/main" val="0"/>
              </a:ext>
            </a:extLst>
          </a:blip>
          <a:srcRect t="70964"/>
          <a:stretch/>
        </p:blipFill>
        <p:spPr>
          <a:xfrm>
            <a:off x="2568756" y="5894559"/>
            <a:ext cx="3044342" cy="389406"/>
          </a:xfrm>
          <a:prstGeom prst="rect">
            <a:avLst/>
          </a:prstGeom>
        </p:spPr>
      </p:pic>
    </p:spTree>
    <p:extLst>
      <p:ext uri="{BB962C8B-B14F-4D97-AF65-F5344CB8AC3E}">
        <p14:creationId xmlns:p14="http://schemas.microsoft.com/office/powerpoint/2010/main" val="7517493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sz="2400" dirty="0" smtClean="0"/>
              <a:t>Therefore, the average power in an AC circuit can be written as follows:</a:t>
            </a:r>
          </a:p>
          <a:p>
            <a:pPr marL="0" indent="0">
              <a:buNone/>
            </a:pPr>
            <a:r>
              <a:rPr lang="en-US" sz="2400" dirty="0"/>
              <a:t>	</a:t>
            </a:r>
            <a:r>
              <a:rPr lang="en-US" sz="2400" dirty="0" smtClean="0"/>
              <a:t>		</a:t>
            </a:r>
            <a:r>
              <a:rPr lang="en-US" sz="2400" i="1" dirty="0" err="1" smtClean="0"/>
              <a:t>P</a:t>
            </a:r>
            <a:r>
              <a:rPr lang="en-US" sz="2400" baseline="-25000" dirty="0" err="1" smtClean="0"/>
              <a:t>av</a:t>
            </a:r>
            <a:r>
              <a:rPr lang="en-US" sz="2400" dirty="0" smtClean="0"/>
              <a:t> = </a:t>
            </a:r>
            <a:r>
              <a:rPr lang="en-US" sz="2400" i="1" dirty="0" smtClean="0"/>
              <a:t>I</a:t>
            </a:r>
            <a:r>
              <a:rPr lang="en-US" sz="1050" i="1" dirty="0" smtClean="0"/>
              <a:t> </a:t>
            </a:r>
            <a:r>
              <a:rPr lang="en-US" sz="2400" baseline="30000" dirty="0" smtClean="0"/>
              <a:t>2</a:t>
            </a:r>
            <a:r>
              <a:rPr lang="en-US" sz="2400" baseline="-25000" dirty="0" smtClean="0"/>
              <a:t>rms</a:t>
            </a:r>
            <a:r>
              <a:rPr lang="en-US" sz="2400" i="1" dirty="0" smtClean="0"/>
              <a:t>R</a:t>
            </a:r>
          </a:p>
          <a:p>
            <a:r>
              <a:rPr lang="en-US" sz="2400" dirty="0" smtClean="0"/>
              <a:t>Similar conclusions apply to the other power formulas as well. For example, recall that the power dissipated in a DC circuit can be written as </a:t>
            </a:r>
            <a:r>
              <a:rPr lang="en-US" sz="2400" i="1" dirty="0" smtClean="0"/>
              <a:t>P</a:t>
            </a:r>
            <a:r>
              <a:rPr lang="en-US" sz="2400" dirty="0" smtClean="0"/>
              <a:t> = </a:t>
            </a:r>
            <a:r>
              <a:rPr lang="en-US" sz="2400" i="1" dirty="0"/>
              <a:t>V </a:t>
            </a:r>
            <a:r>
              <a:rPr lang="en-US" sz="2400" baseline="30000" dirty="0" smtClean="0"/>
              <a:t>2</a:t>
            </a:r>
            <a:r>
              <a:rPr lang="en-US" sz="2400" dirty="0" smtClean="0"/>
              <a:t>/</a:t>
            </a:r>
            <a:r>
              <a:rPr lang="en-US" sz="2400" i="1" dirty="0" smtClean="0"/>
              <a:t>R</a:t>
            </a:r>
            <a:r>
              <a:rPr lang="en-US" sz="2400" dirty="0" smtClean="0"/>
              <a:t> or as </a:t>
            </a:r>
            <a:r>
              <a:rPr lang="en-US" sz="2400" i="1" dirty="0" smtClean="0"/>
              <a:t>P</a:t>
            </a:r>
            <a:r>
              <a:rPr lang="en-US" sz="2400" dirty="0" smtClean="0"/>
              <a:t> = </a:t>
            </a:r>
            <a:r>
              <a:rPr lang="en-US" sz="2400" i="1" dirty="0" smtClean="0"/>
              <a:t>IV</a:t>
            </a:r>
            <a:r>
              <a:rPr lang="en-US" sz="2400" dirty="0" smtClean="0"/>
              <a:t>. To find the average power in an AC circuit, we take those equations and simply change the current to the </a:t>
            </a:r>
            <a:r>
              <a:rPr lang="en-US" sz="2400" dirty="0" err="1" smtClean="0"/>
              <a:t>rms</a:t>
            </a:r>
            <a:r>
              <a:rPr lang="en-US" sz="2400" dirty="0" smtClean="0"/>
              <a:t> current and the voltage to the </a:t>
            </a:r>
            <a:r>
              <a:rPr lang="en-US" sz="2400" dirty="0" err="1" smtClean="0"/>
              <a:t>rms</a:t>
            </a:r>
            <a:r>
              <a:rPr lang="en-US" sz="2400" dirty="0" smtClean="0"/>
              <a:t> voltage:</a:t>
            </a:r>
          </a:p>
          <a:p>
            <a:pPr marL="0" indent="0">
              <a:buNone/>
            </a:pPr>
            <a:r>
              <a:rPr lang="en-US" sz="2400" dirty="0"/>
              <a:t>	</a:t>
            </a:r>
            <a:r>
              <a:rPr lang="en-US" sz="2400" dirty="0" smtClean="0"/>
              <a:t>		 </a:t>
            </a:r>
            <a:r>
              <a:rPr lang="en-US" sz="2400" i="1" dirty="0" err="1" smtClean="0"/>
              <a:t>P</a:t>
            </a:r>
            <a:r>
              <a:rPr lang="en-US" sz="2400" baseline="-25000" dirty="0" err="1" smtClean="0"/>
              <a:t>av</a:t>
            </a:r>
            <a:r>
              <a:rPr lang="en-US" sz="2400" dirty="0" smtClean="0"/>
              <a:t> = V</a:t>
            </a:r>
            <a:r>
              <a:rPr lang="en-US" sz="2400" baseline="30000" dirty="0" smtClean="0"/>
              <a:t>2</a:t>
            </a:r>
            <a:r>
              <a:rPr lang="en-US" sz="2400" baseline="-25000" dirty="0" smtClean="0"/>
              <a:t>rms </a:t>
            </a:r>
            <a:r>
              <a:rPr lang="en-US" sz="2400" dirty="0" smtClean="0"/>
              <a:t>/</a:t>
            </a:r>
            <a:r>
              <a:rPr lang="en-US" sz="2400" i="1" dirty="0" smtClean="0"/>
              <a:t>R</a:t>
            </a:r>
          </a:p>
          <a:p>
            <a:pPr marL="0" indent="0">
              <a:buNone/>
            </a:pPr>
            <a:r>
              <a:rPr lang="en-US" sz="2400" dirty="0"/>
              <a:t>	</a:t>
            </a:r>
            <a:r>
              <a:rPr lang="en-US" sz="2400" dirty="0" smtClean="0"/>
              <a:t>		 </a:t>
            </a:r>
            <a:r>
              <a:rPr lang="en-US" sz="2400" i="1" dirty="0" err="1" smtClean="0"/>
              <a:t>P</a:t>
            </a:r>
            <a:r>
              <a:rPr lang="en-US" sz="2400" baseline="-25000" dirty="0" err="1" smtClean="0"/>
              <a:t>av</a:t>
            </a:r>
            <a:r>
              <a:rPr lang="en-US" sz="2400" dirty="0" smtClean="0"/>
              <a:t> = </a:t>
            </a:r>
            <a:r>
              <a:rPr lang="en-US" sz="2400" i="1" dirty="0" err="1" smtClean="0"/>
              <a:t>I</a:t>
            </a:r>
            <a:r>
              <a:rPr lang="en-US" sz="2400" baseline="-25000" dirty="0" err="1" smtClean="0"/>
              <a:t>rms</a:t>
            </a:r>
            <a:r>
              <a:rPr lang="en-US" sz="2400" i="1" dirty="0" err="1" smtClean="0"/>
              <a:t>V</a:t>
            </a:r>
            <a:r>
              <a:rPr lang="en-US" sz="2400" baseline="-25000" dirty="0" err="1" smtClean="0"/>
              <a:t>rms</a:t>
            </a:r>
            <a:endParaRPr lang="en-US" sz="2400" baseline="-250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431572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dirty="0" smtClean="0"/>
              <a:t>Thus, the average power in an AC circuit is given by the same equations used in DC circuits—we just replace the DC current and voltage with the corresponding </a:t>
            </a:r>
            <a:r>
              <a:rPr lang="en-US" dirty="0" err="1" smtClean="0"/>
              <a:t>rms</a:t>
            </a:r>
            <a:r>
              <a:rPr lang="en-US" dirty="0" smtClean="0"/>
              <a:t> values.</a:t>
            </a:r>
          </a:p>
          <a:p>
            <a:r>
              <a:rPr lang="en-US" dirty="0" smtClean="0"/>
              <a:t>The example on the next slide illustrates how the </a:t>
            </a:r>
            <a:r>
              <a:rPr lang="en-US" dirty="0" err="1" smtClean="0"/>
              <a:t>rms</a:t>
            </a:r>
            <a:r>
              <a:rPr lang="en-US" dirty="0" smtClean="0"/>
              <a:t> voltage, </a:t>
            </a:r>
            <a:r>
              <a:rPr lang="en-US" dirty="0" err="1" smtClean="0"/>
              <a:t>rms</a:t>
            </a:r>
            <a:r>
              <a:rPr lang="en-US" dirty="0" smtClean="0"/>
              <a:t> current, and average power are calculated in an AC circuit.</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975893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3_Pg834_UnFigure1.jpg"/>
          <p:cNvPicPr>
            <a:picLocks noChangeAspect="1"/>
          </p:cNvPicPr>
          <p:nvPr/>
        </p:nvPicPr>
        <p:blipFill rotWithShape="1">
          <a:blip r:embed="rId3">
            <a:extLst>
              <a:ext uri="{28A0092B-C50C-407E-A947-70E740481C1C}">
                <a14:useLocalDpi xmlns:a14="http://schemas.microsoft.com/office/drawing/2010/main" val="0"/>
              </a:ext>
            </a:extLst>
          </a:blip>
          <a:srcRect b="3792"/>
          <a:stretch/>
        </p:blipFill>
        <p:spPr>
          <a:xfrm>
            <a:off x="266700" y="1054100"/>
            <a:ext cx="8601456" cy="4562856"/>
          </a:xfrm>
          <a:prstGeom prst="rect">
            <a:avLst/>
          </a:prstGeom>
        </p:spPr>
      </p:pic>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2104461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2" name="Picture 11" descr="23_Pg834_UnFigure2.jpg"/>
          <p:cNvPicPr>
            <a:picLocks noChangeAspect="1"/>
          </p:cNvPicPr>
          <p:nvPr/>
        </p:nvPicPr>
        <p:blipFill rotWithShape="1">
          <a:blip r:embed="rId3">
            <a:extLst>
              <a:ext uri="{28A0092B-C50C-407E-A947-70E740481C1C}">
                <a14:useLocalDpi xmlns:a14="http://schemas.microsoft.com/office/drawing/2010/main" val="0"/>
              </a:ext>
            </a:extLst>
          </a:blip>
          <a:srcRect b="2884"/>
          <a:stretch/>
        </p:blipFill>
        <p:spPr>
          <a:xfrm>
            <a:off x="657676" y="749676"/>
            <a:ext cx="7819505" cy="5694218"/>
          </a:xfrm>
          <a:prstGeom prst="rect">
            <a:avLst/>
          </a:prstGeom>
        </p:spPr>
      </p:pic>
    </p:spTree>
    <p:extLst>
      <p:ext uri="{BB962C8B-B14F-4D97-AF65-F5344CB8AC3E}">
        <p14:creationId xmlns:p14="http://schemas.microsoft.com/office/powerpoint/2010/main" val="141859074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229600" cy="5451186"/>
          </a:xfrm>
        </p:spPr>
        <p:txBody>
          <a:bodyPr/>
          <a:lstStyle/>
          <a:p>
            <a:r>
              <a:rPr lang="en-US" dirty="0" smtClean="0"/>
              <a:t>It is easy to forget that household electrical circuits pose potential dangers to homes and their occupants. Fortunately, there are many devices available to ensure electrical safety.</a:t>
            </a:r>
          </a:p>
          <a:p>
            <a:r>
              <a:rPr lang="en-US" i="1" dirty="0" smtClean="0"/>
              <a:t>Fuses</a:t>
            </a:r>
            <a:r>
              <a:rPr lang="en-US" dirty="0" smtClean="0"/>
              <a:t>—In the case of a fuse, the current in a circuit must flow through a thin metal strip enclosed within the fuse. If the current exceeds a predetermined amount (typically 15 A), the metal strip becomes so hot that it melts and breaks the circuit. Thus when a fuse "burns out," it is an indication that too many devices are operating on that circuit.</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768886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417768" cy="5489966"/>
          </a:xfrm>
        </p:spPr>
        <p:txBody>
          <a:bodyPr/>
          <a:lstStyle/>
          <a:p>
            <a:r>
              <a:rPr lang="en-US" dirty="0" smtClean="0"/>
              <a:t>When the switch is closed on the primary circuit, the magnetic field in the iron bar rises from zero to some finite amount, and the ammeter in the secondary coil deflects to one side briefly and then returns to zero. As long as the current in the primary circuit is maintained at a constant value, the ammeter in the secondary circuit gives a zero reading.</a:t>
            </a:r>
          </a:p>
          <a:p>
            <a:r>
              <a:rPr lang="en-US" dirty="0" smtClean="0"/>
              <a:t>If the switch on the primary circuit is then opened, so the magnetic field drops again to zero, the ammeter in the secondary circuit deflects briefly in the opposite direction and then returns to zero.</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790214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i="1" dirty="0" smtClean="0"/>
              <a:t>Circuit Breakers</a:t>
            </a:r>
            <a:r>
              <a:rPr lang="en-US" dirty="0" smtClean="0"/>
              <a:t>—Circuit breakers like the one in figure (a) below provide protection in a way similar to a fuse by means of a switch that incorporates a bimetallic strip. </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7_Figur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870" y="2980762"/>
            <a:ext cx="4253116" cy="3743845"/>
          </a:xfrm>
          <a:prstGeom prst="rect">
            <a:avLst/>
          </a:prstGeom>
        </p:spPr>
      </p:pic>
    </p:spTree>
    <p:extLst>
      <p:ext uri="{BB962C8B-B14F-4D97-AF65-F5344CB8AC3E}">
        <p14:creationId xmlns:p14="http://schemas.microsoft.com/office/powerpoint/2010/main" val="350360448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pPr lvl="1"/>
            <a:r>
              <a:rPr lang="en-US" dirty="0" smtClean="0"/>
              <a:t>When the bimetallic strip is cool, it closes the switch, allowing current to flow. When the strip is heated by a large current, however, it bends enough to open the switch and the stop the current. Unlike a fuse, which cannot be used after it burns out, a circuit breaker can be reset when the bimetallic strip cools and returns to its original shape.</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6224879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398380" cy="5509356"/>
          </a:xfrm>
        </p:spPr>
        <p:txBody>
          <a:bodyPr/>
          <a:lstStyle/>
          <a:p>
            <a:r>
              <a:rPr lang="en-US" sz="2400" i="1" dirty="0" smtClean="0"/>
              <a:t>Polarized Plugs</a:t>
            </a:r>
            <a:r>
              <a:rPr lang="en-US" sz="2400" dirty="0" smtClean="0"/>
              <a:t>—The first line of defense against accidental shock is the polarized plug (see figure (b) below), on which one prong is wider than the other prong.</a:t>
            </a:r>
          </a:p>
          <a:p>
            <a:endParaRPr lang="en-US" sz="2400" dirty="0"/>
          </a:p>
          <a:p>
            <a:endParaRPr lang="en-US" sz="2400" dirty="0" smtClean="0"/>
          </a:p>
          <a:p>
            <a:endParaRPr lang="en-US" sz="2400" dirty="0"/>
          </a:p>
          <a:p>
            <a:endParaRPr lang="en-US" sz="2400" dirty="0" smtClean="0"/>
          </a:p>
          <a:p>
            <a:pPr lvl="1"/>
            <a:r>
              <a:rPr lang="en-US" sz="2400" dirty="0" smtClean="0"/>
              <a:t>The corresponding wall socket will accept the plug in only one orientation, with the wide prong in the wide receptacle. The narrow receptacle of the outlet is wired to the high-potential side of the circuit; the wide receptacle is connected to the low-potential side, which is essentially at ground potential.</a:t>
            </a:r>
            <a:endParaRPr lang="en-US" sz="2400"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7_Figur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72" y="2350659"/>
            <a:ext cx="2157480" cy="1746531"/>
          </a:xfrm>
          <a:prstGeom prst="rect">
            <a:avLst/>
          </a:prstGeom>
        </p:spPr>
      </p:pic>
    </p:spTree>
    <p:extLst>
      <p:ext uri="{BB962C8B-B14F-4D97-AF65-F5344CB8AC3E}">
        <p14:creationId xmlns:p14="http://schemas.microsoft.com/office/powerpoint/2010/main" val="35368465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3" y="1141413"/>
            <a:ext cx="8534099" cy="5106987"/>
          </a:xfrm>
        </p:spPr>
        <p:txBody>
          <a:bodyPr/>
          <a:lstStyle/>
          <a:p>
            <a:pPr lvl="1"/>
            <a:r>
              <a:rPr lang="en-US" dirty="0" smtClean="0"/>
              <a:t>A polarized plug provides protection by ensuring that the case of an electrical appliance, which is connected to the wide prong, is at low potential. </a:t>
            </a:r>
          </a:p>
          <a:p>
            <a:pPr lvl="1"/>
            <a:r>
              <a:rPr lang="en-US" dirty="0" smtClean="0"/>
              <a:t>Furthermore, when an electrical device with a polarized plug is turned off, the high potential extends only from the wall outlet to the switch, leaving the rest of the device at zero potential.</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6743951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563180" cy="5363931"/>
          </a:xfrm>
        </p:spPr>
        <p:txBody>
          <a:bodyPr/>
          <a:lstStyle/>
          <a:p>
            <a:r>
              <a:rPr lang="en-US" sz="2400" i="1" dirty="0" smtClean="0"/>
              <a:t>Grounded Plugs</a:t>
            </a:r>
            <a:r>
              <a:rPr lang="en-US" sz="2400" dirty="0" smtClean="0"/>
              <a:t>—The next line of defense against accidental shock is the three-prong grounded plug shown in figure (c) below.</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lvl="1"/>
            <a:r>
              <a:rPr lang="en-US" sz="2400" dirty="0" smtClean="0"/>
              <a:t>In this plug, the rounded third plug is connected directly to ground when plugged into a three-prong receptacle. In addition, the third prong is wired to the case of an electrical appliance. </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7_Figure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758" y="2371957"/>
            <a:ext cx="3158766" cy="2557095"/>
          </a:xfrm>
          <a:prstGeom prst="rect">
            <a:avLst/>
          </a:prstGeom>
        </p:spPr>
      </p:pic>
    </p:spTree>
    <p:extLst>
      <p:ext uri="{BB962C8B-B14F-4D97-AF65-F5344CB8AC3E}">
        <p14:creationId xmlns:p14="http://schemas.microsoft.com/office/powerpoint/2010/main" val="2387321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pPr lvl="1"/>
            <a:r>
              <a:rPr lang="en-US" sz="2400" dirty="0" smtClean="0"/>
              <a:t>If something goes wrong within the appliance, and a high-potential wire comes into contact with the case, the resulting current flows through the third prong, rather than through the body of a person who happens to touch the case.</a:t>
            </a:r>
          </a:p>
          <a:p>
            <a:r>
              <a:rPr lang="en-US" sz="2400" i="1" dirty="0" smtClean="0"/>
              <a:t>GFCI Devices</a:t>
            </a:r>
            <a:r>
              <a:rPr lang="en-US" sz="2400" dirty="0" smtClean="0"/>
              <a:t>—A even greater level of protection is provided by a device known as a ground fault circuit</a:t>
            </a:r>
            <a:br>
              <a:rPr lang="en-US" sz="2400" dirty="0" smtClean="0"/>
            </a:br>
            <a:r>
              <a:rPr lang="en-US" sz="2400" dirty="0" smtClean="0"/>
              <a:t>interrupter (GFCI), shown in figure (d) below.</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7_Figu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967" y="4254466"/>
            <a:ext cx="1608125" cy="2539391"/>
          </a:xfrm>
          <a:prstGeom prst="rect">
            <a:avLst/>
          </a:prstGeom>
        </p:spPr>
      </p:pic>
    </p:spTree>
    <p:extLst>
      <p:ext uri="{BB962C8B-B14F-4D97-AF65-F5344CB8AC3E}">
        <p14:creationId xmlns:p14="http://schemas.microsoft.com/office/powerpoint/2010/main" val="24408455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563180" cy="5344541"/>
          </a:xfrm>
        </p:spPr>
        <p:txBody>
          <a:bodyPr/>
          <a:lstStyle/>
          <a:p>
            <a:pPr lvl="1"/>
            <a:r>
              <a:rPr lang="en-US" sz="2400" dirty="0" smtClean="0"/>
              <a:t>The basic operating principle of an interrupter is illustrated in the figure below.</a:t>
            </a:r>
          </a:p>
          <a:p>
            <a:pPr lvl="1"/>
            <a:endParaRPr lang="en-US" sz="2400" dirty="0"/>
          </a:p>
          <a:p>
            <a:pPr lvl="1"/>
            <a:endParaRPr lang="en-US" sz="2400" dirty="0" smtClean="0"/>
          </a:p>
          <a:p>
            <a:pPr lvl="1"/>
            <a:endParaRPr lang="en-US" sz="2400" dirty="0"/>
          </a:p>
          <a:p>
            <a:pPr lvl="1"/>
            <a:endParaRPr lang="en-US" sz="2400" dirty="0" smtClean="0"/>
          </a:p>
          <a:p>
            <a:pPr lvl="1"/>
            <a:endParaRPr lang="en-US" sz="2400" dirty="0" smtClean="0"/>
          </a:p>
          <a:p>
            <a:pPr lvl="1"/>
            <a:r>
              <a:rPr lang="en-US" sz="2400" dirty="0" smtClean="0"/>
              <a:t>Notice that the wires carrying an AC current to the protected appliance pass through a small iron ring. When the appliance operates normally, the two wires carry equal amounts of current in opposite directions—in one wire the current goes to the appliance, and in the other the current returns from the appliance.</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8_Figure.jpg"/>
          <p:cNvPicPr>
            <a:picLocks noChangeAspect="1"/>
          </p:cNvPicPr>
          <p:nvPr/>
        </p:nvPicPr>
        <p:blipFill rotWithShape="1">
          <a:blip r:embed="rId3">
            <a:extLst>
              <a:ext uri="{28A0092B-C50C-407E-A947-70E740481C1C}">
                <a14:useLocalDpi xmlns:a14="http://schemas.microsoft.com/office/drawing/2010/main" val="0"/>
              </a:ext>
            </a:extLst>
          </a:blip>
          <a:srcRect b="3870"/>
          <a:stretch/>
        </p:blipFill>
        <p:spPr>
          <a:xfrm>
            <a:off x="2561107" y="2005384"/>
            <a:ext cx="4012642" cy="2154202"/>
          </a:xfrm>
          <a:prstGeom prst="rect">
            <a:avLst/>
          </a:prstGeom>
        </p:spPr>
      </p:pic>
    </p:spTree>
    <p:extLst>
      <p:ext uri="{BB962C8B-B14F-4D97-AF65-F5344CB8AC3E}">
        <p14:creationId xmlns:p14="http://schemas.microsoft.com/office/powerpoint/2010/main" val="13686699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pPr lvl="1"/>
            <a:r>
              <a:rPr lang="en-US" dirty="0" smtClean="0"/>
              <a:t>Each of the wires produces a magnetic field, but because their currents are in opposite directions, the magnetic fields are in opposite directions as well. As a result, the magnetic fields of the two wires cancel.</a:t>
            </a:r>
          </a:p>
          <a:p>
            <a:pPr lvl="1"/>
            <a:r>
              <a:rPr lang="en-US" dirty="0" smtClean="0"/>
              <a:t>If a malfunction occurs in the appliance— say a wire frays and contacts the case—current that would ordinarily return through the power cord may pass through the user</a:t>
            </a:r>
            <a:r>
              <a:rPr lang="fr-FR" dirty="0" smtClean="0"/>
              <a:t>'</a:t>
            </a:r>
            <a:r>
              <a:rPr lang="en-US" dirty="0" smtClean="0"/>
              <a:t>s body instead and into the ground.</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3429325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pPr lvl="1"/>
            <a:r>
              <a:rPr lang="en-US" dirty="0" smtClean="0"/>
              <a:t>In such a situation, the wire carrying current to the appliance immediately produces a net magnetic field within the iron ring that varies with the frequency of the AC generator. The changing magnetic field in the ring induces a current in the sensing coil wrapped around ring, and the induced current triggers a circuit breaker in the interrupter. This cuts the flow of current to the appliance within a millisecond, protecting the user.</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52134790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dirty="0" smtClean="0"/>
              <a:t>It is often useful to change the voltage from one value to another in an electrical system. For example, high-voltage power lines may operate at voltages as high as 750,000 V, but before the electric power can be used in homes it must be stepped down (lowered) to 120 V. In other situations voltages need to be stepped up.</a:t>
            </a:r>
          </a:p>
          <a:p>
            <a:r>
              <a:rPr lang="en-US" dirty="0" smtClean="0"/>
              <a:t>The electrical device that changes the voltage in an AC circuit is called a transformer.</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0501997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5" y="1141413"/>
            <a:ext cx="8487070" cy="5444630"/>
          </a:xfrm>
        </p:spPr>
        <p:txBody>
          <a:bodyPr/>
          <a:lstStyle/>
          <a:p>
            <a:pPr>
              <a:lnSpc>
                <a:spcPct val="95000"/>
              </a:lnSpc>
            </a:pPr>
            <a:r>
              <a:rPr lang="en-US" dirty="0" smtClean="0"/>
              <a:t>These observations can be summarized as follows:</a:t>
            </a:r>
          </a:p>
          <a:p>
            <a:pPr lvl="1">
              <a:lnSpc>
                <a:spcPct val="95000"/>
              </a:lnSpc>
            </a:pPr>
            <a:r>
              <a:rPr lang="en-US" dirty="0" smtClean="0"/>
              <a:t>The current in the secondary circuit is zero as long as the magnetic field in the iron bar is constant. It does not matter whether the constant value of the magnetic field is zero or nonzero.</a:t>
            </a:r>
          </a:p>
          <a:p>
            <a:pPr lvl="1">
              <a:lnSpc>
                <a:spcPct val="95000"/>
              </a:lnSpc>
            </a:pPr>
            <a:r>
              <a:rPr lang="en-US" dirty="0" smtClean="0"/>
              <a:t>When the magnetic field in the secondary coil increases, a current is observed to flow in one direction in the secondary coil. When the magnetic field in the secondary coil decreases, a current is observed to flow in the opposite direction.</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7332113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229600" cy="5470576"/>
          </a:xfrm>
        </p:spPr>
        <p:txBody>
          <a:bodyPr/>
          <a:lstStyle/>
          <a:p>
            <a:r>
              <a:rPr lang="en-US" sz="2400" dirty="0" smtClean="0"/>
              <a:t>A simple transformer is shown in the figure below.</a:t>
            </a:r>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Here an AC generator produces an alternating current in the primary (p) circuit at the voltage </a:t>
            </a:r>
            <a:r>
              <a:rPr lang="en-US" sz="2400" i="1" dirty="0" err="1" smtClean="0"/>
              <a:t>V</a:t>
            </a:r>
            <a:r>
              <a:rPr lang="en-US" sz="2400" baseline="-25000" dirty="0" err="1" smtClean="0"/>
              <a:t>p</a:t>
            </a:r>
            <a:r>
              <a:rPr lang="en-US" sz="2400" dirty="0" smtClean="0"/>
              <a:t>. The primary circuit includes a coil with </a:t>
            </a:r>
            <a:r>
              <a:rPr lang="en-US" sz="2400" i="1" dirty="0" err="1" smtClean="0"/>
              <a:t>N</a:t>
            </a:r>
            <a:r>
              <a:rPr lang="en-US" sz="2400" baseline="-25000" dirty="0" err="1" smtClean="0"/>
              <a:t>p</a:t>
            </a:r>
            <a:r>
              <a:rPr lang="en-US" sz="2400" dirty="0" smtClean="0"/>
              <a:t> loops wrapped around an iron core. The iron core intensifies and concentrates the magnetic flux and ensures, at least to a good approximation, that the secondary (s) coil experiences the same magnetic flux as the primary coil.</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19_Figure.jpg"/>
          <p:cNvPicPr>
            <a:picLocks noChangeAspect="1"/>
          </p:cNvPicPr>
          <p:nvPr/>
        </p:nvPicPr>
        <p:blipFill rotWithShape="1">
          <a:blip r:embed="rId3">
            <a:extLst>
              <a:ext uri="{28A0092B-C50C-407E-A947-70E740481C1C}">
                <a14:useLocalDpi xmlns:a14="http://schemas.microsoft.com/office/drawing/2010/main" val="0"/>
              </a:ext>
            </a:extLst>
          </a:blip>
          <a:srcRect b="2907"/>
          <a:stretch/>
        </p:blipFill>
        <p:spPr>
          <a:xfrm>
            <a:off x="3060050" y="1643829"/>
            <a:ext cx="3014757" cy="2176138"/>
          </a:xfrm>
          <a:prstGeom prst="rect">
            <a:avLst/>
          </a:prstGeom>
        </p:spPr>
      </p:pic>
    </p:spTree>
    <p:extLst>
      <p:ext uri="{BB962C8B-B14F-4D97-AF65-F5344CB8AC3E}">
        <p14:creationId xmlns:p14="http://schemas.microsoft.com/office/powerpoint/2010/main" val="296088420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sz="2400" dirty="0" smtClean="0"/>
              <a:t>The secondary coil has </a:t>
            </a:r>
            <a:r>
              <a:rPr lang="en-US" sz="2400" i="1" dirty="0" smtClean="0"/>
              <a:t>N</a:t>
            </a:r>
            <a:r>
              <a:rPr lang="en-US" sz="2400" baseline="-25000" dirty="0" smtClean="0"/>
              <a:t>s</a:t>
            </a:r>
            <a:r>
              <a:rPr lang="en-US" sz="2400" dirty="0" smtClean="0"/>
              <a:t> loops around an iron core and is part of a secondary circuit that may operate a CD player, a </a:t>
            </a:r>
            <a:r>
              <a:rPr lang="en-US" sz="2400" dirty="0" err="1" smtClean="0"/>
              <a:t>lightbulb</a:t>
            </a:r>
            <a:r>
              <a:rPr lang="en-US" sz="2400" dirty="0" smtClean="0"/>
              <a:t>, or some other device.</a:t>
            </a:r>
          </a:p>
          <a:p>
            <a:r>
              <a:rPr lang="en-US" sz="2400" dirty="0" smtClean="0"/>
              <a:t>To relate the voltage of the primary and secondary circuits, we apply Faraday</a:t>
            </a:r>
            <a:r>
              <a:rPr lang="fr-FR" sz="2400" dirty="0" smtClean="0"/>
              <a:t>'</a:t>
            </a:r>
            <a:r>
              <a:rPr lang="en-US" sz="2400" dirty="0" smtClean="0"/>
              <a:t>s law of induction to each of the coils. The result, after some straightforward algebra, is the transformer equation:</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Pg_838_Box01.jpg"/>
          <p:cNvPicPr>
            <a:picLocks noChangeAspect="1"/>
          </p:cNvPicPr>
          <p:nvPr/>
        </p:nvPicPr>
        <p:blipFill rotWithShape="1">
          <a:blip r:embed="rId3">
            <a:extLst>
              <a:ext uri="{28A0092B-C50C-407E-A947-70E740481C1C}">
                <a14:useLocalDpi xmlns:a14="http://schemas.microsoft.com/office/drawing/2010/main" val="0"/>
              </a:ext>
            </a:extLst>
          </a:blip>
          <a:srcRect b="5435"/>
          <a:stretch/>
        </p:blipFill>
        <p:spPr>
          <a:xfrm>
            <a:off x="1340800" y="4006646"/>
            <a:ext cx="6462401" cy="2390768"/>
          </a:xfrm>
          <a:prstGeom prst="rect">
            <a:avLst/>
          </a:prstGeom>
        </p:spPr>
      </p:pic>
    </p:spTree>
    <p:extLst>
      <p:ext uri="{BB962C8B-B14F-4D97-AF65-F5344CB8AC3E}">
        <p14:creationId xmlns:p14="http://schemas.microsoft.com/office/powerpoint/2010/main" val="22551924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4" y="1141413"/>
            <a:ext cx="8525355" cy="5460881"/>
          </a:xfrm>
        </p:spPr>
        <p:txBody>
          <a:bodyPr/>
          <a:lstStyle/>
          <a:p>
            <a:r>
              <a:rPr lang="en-US" dirty="0" smtClean="0"/>
              <a:t>This equation relates the voltages and the number of loops in the two circuits. Solving the transformer equation for the voltage in the secondary circuit yields</a:t>
            </a:r>
          </a:p>
          <a:p>
            <a:pPr marL="0" indent="0">
              <a:buNone/>
            </a:pPr>
            <a:r>
              <a:rPr lang="en-US" dirty="0"/>
              <a:t>	</a:t>
            </a:r>
            <a:r>
              <a:rPr lang="en-US" dirty="0" smtClean="0"/>
              <a:t>		</a:t>
            </a:r>
            <a:r>
              <a:rPr lang="en-US" i="1" dirty="0" err="1" smtClean="0"/>
              <a:t>V</a:t>
            </a:r>
            <a:r>
              <a:rPr lang="en-US" baseline="-25000" dirty="0" err="1" smtClean="0"/>
              <a:t>s</a:t>
            </a:r>
            <a:r>
              <a:rPr lang="en-US" dirty="0" smtClean="0"/>
              <a:t> = </a:t>
            </a:r>
            <a:r>
              <a:rPr lang="en-US" i="1" dirty="0" err="1" smtClean="0"/>
              <a:t>V</a:t>
            </a:r>
            <a:r>
              <a:rPr lang="en-US" baseline="-25000" dirty="0" err="1" smtClean="0"/>
              <a:t>p</a:t>
            </a:r>
            <a:r>
              <a:rPr lang="en-US" dirty="0" smtClean="0"/>
              <a:t>(</a:t>
            </a:r>
            <a:r>
              <a:rPr lang="en-US" i="1" dirty="0" smtClean="0"/>
              <a:t>N</a:t>
            </a:r>
            <a:r>
              <a:rPr lang="en-US" baseline="-25000" dirty="0" smtClean="0"/>
              <a:t>s</a:t>
            </a:r>
            <a:r>
              <a:rPr lang="en-US" dirty="0" smtClean="0"/>
              <a:t>/</a:t>
            </a:r>
            <a:r>
              <a:rPr lang="en-US" i="1" dirty="0" err="1" smtClean="0"/>
              <a:t>N</a:t>
            </a:r>
            <a:r>
              <a:rPr lang="en-US" baseline="-25000" dirty="0" err="1" smtClean="0"/>
              <a:t>p</a:t>
            </a:r>
            <a:r>
              <a:rPr lang="en-US" dirty="0" smtClean="0"/>
              <a:t>)</a:t>
            </a:r>
            <a:br>
              <a:rPr lang="en-US" dirty="0" smtClean="0"/>
            </a:br>
            <a:endParaRPr lang="en-US" dirty="0" smtClean="0"/>
          </a:p>
          <a:p>
            <a:r>
              <a:rPr lang="en-US" dirty="0" smtClean="0"/>
              <a:t>The transformer equation shows that if the number of loops in the secondary coil is less than the number of loops in the primary coil, the voltage is stepped down to a lower value. Similarly, if the number of loops in the secondary coil is higher, the voltage is stepped up to a higher value.</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69920751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4" y="1141413"/>
            <a:ext cx="8601958" cy="5106987"/>
          </a:xfrm>
        </p:spPr>
        <p:txBody>
          <a:bodyPr/>
          <a:lstStyle/>
          <a:p>
            <a:r>
              <a:rPr lang="en-US" dirty="0" smtClean="0"/>
              <a:t>There is a tradeoff between voltage and current in a transformer. This follows from the law of conservation of energy.</a:t>
            </a:r>
          </a:p>
          <a:p>
            <a:r>
              <a:rPr lang="en-US" dirty="0" smtClean="0"/>
              <a:t>Because energy must always be conserved, the average power in the primary circuit must be the same as the average power in the secondary circuit. </a:t>
            </a:r>
          </a:p>
          <a:p>
            <a:r>
              <a:rPr lang="en-US" dirty="0" smtClean="0"/>
              <a:t>Since power can be written as </a:t>
            </a:r>
            <a:r>
              <a:rPr lang="en-US" i="1" dirty="0" smtClean="0"/>
              <a:t>P</a:t>
            </a:r>
            <a:r>
              <a:rPr lang="en-US" dirty="0" smtClean="0"/>
              <a:t> = </a:t>
            </a:r>
            <a:r>
              <a:rPr lang="en-US" i="1" dirty="0" smtClean="0"/>
              <a:t>IV</a:t>
            </a:r>
            <a:r>
              <a:rPr lang="en-US" dirty="0" smtClean="0"/>
              <a:t>, it follows that</a:t>
            </a:r>
          </a:p>
          <a:p>
            <a:pPr marL="0" indent="0">
              <a:buNone/>
            </a:pPr>
            <a:r>
              <a:rPr lang="en-US" i="1" dirty="0" smtClean="0"/>
              <a:t>				</a:t>
            </a:r>
            <a:r>
              <a:rPr lang="en-US" i="1" dirty="0" err="1" smtClean="0"/>
              <a:t>I</a:t>
            </a:r>
            <a:r>
              <a:rPr lang="en-US" baseline="-25000" dirty="0" err="1" smtClean="0"/>
              <a:t>p</a:t>
            </a:r>
            <a:r>
              <a:rPr lang="en-US" i="1" dirty="0" err="1" smtClean="0"/>
              <a:t>V</a:t>
            </a:r>
            <a:r>
              <a:rPr lang="en-US" baseline="-25000" dirty="0" err="1" smtClean="0"/>
              <a:t>p</a:t>
            </a:r>
            <a:r>
              <a:rPr lang="en-US" dirty="0" smtClean="0"/>
              <a:t> = </a:t>
            </a:r>
            <a:r>
              <a:rPr lang="en-US" i="1" dirty="0" err="1" smtClean="0"/>
              <a:t>I</a:t>
            </a:r>
            <a:r>
              <a:rPr lang="en-US" baseline="-25000" dirty="0" err="1" smtClean="0"/>
              <a:t>s</a:t>
            </a:r>
            <a:r>
              <a:rPr lang="en-US" i="1" dirty="0" err="1" smtClean="0"/>
              <a:t>P</a:t>
            </a:r>
            <a:r>
              <a:rPr lang="en-US" baseline="-25000" dirty="0" err="1" smtClean="0"/>
              <a:t>s</a:t>
            </a:r>
            <a:endParaRPr lang="en-US" dirty="0" smtClean="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013570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dirty="0" smtClean="0"/>
              <a:t>Isolating the currents </a:t>
            </a:r>
            <a:r>
              <a:rPr lang="en-US" i="1" dirty="0" smtClean="0"/>
              <a:t>I</a:t>
            </a:r>
            <a:r>
              <a:rPr lang="en-US" baseline="-25000" dirty="0" smtClean="0"/>
              <a:t>s</a:t>
            </a:r>
            <a:r>
              <a:rPr lang="en-US" dirty="0" smtClean="0"/>
              <a:t> and </a:t>
            </a:r>
            <a:r>
              <a:rPr lang="en-US" i="1" dirty="0" err="1" smtClean="0"/>
              <a:t>I</a:t>
            </a:r>
            <a:r>
              <a:rPr lang="en-US" baseline="-25000" dirty="0" err="1" smtClean="0"/>
              <a:t>p</a:t>
            </a:r>
            <a:r>
              <a:rPr lang="en-US" dirty="0" smtClean="0"/>
              <a:t> on one side of the equation and the voltages </a:t>
            </a:r>
            <a:r>
              <a:rPr lang="en-US" i="1" dirty="0" err="1" smtClean="0"/>
              <a:t>V</a:t>
            </a:r>
            <a:r>
              <a:rPr lang="en-US" baseline="-25000" dirty="0" err="1" smtClean="0"/>
              <a:t>s</a:t>
            </a:r>
            <a:r>
              <a:rPr lang="en-US" dirty="0" smtClean="0"/>
              <a:t> and </a:t>
            </a:r>
            <a:r>
              <a:rPr lang="en-US" i="1" dirty="0" err="1" smtClean="0"/>
              <a:t>V</a:t>
            </a:r>
            <a:r>
              <a:rPr lang="en-US" baseline="-25000" dirty="0" err="1" smtClean="0"/>
              <a:t>p</a:t>
            </a:r>
            <a:r>
              <a:rPr lang="en-US" dirty="0" smtClean="0"/>
              <a:t> on the other side yields the following equation:</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Pg_838_Box02.jpg"/>
          <p:cNvPicPr>
            <a:picLocks noChangeAspect="1"/>
          </p:cNvPicPr>
          <p:nvPr/>
        </p:nvPicPr>
        <p:blipFill rotWithShape="1">
          <a:blip r:embed="rId3">
            <a:extLst>
              <a:ext uri="{28A0092B-C50C-407E-A947-70E740481C1C}">
                <a14:useLocalDpi xmlns:a14="http://schemas.microsoft.com/office/drawing/2010/main" val="0"/>
              </a:ext>
            </a:extLst>
          </a:blip>
          <a:srcRect b="5435"/>
          <a:stretch/>
        </p:blipFill>
        <p:spPr>
          <a:xfrm>
            <a:off x="662248" y="2912150"/>
            <a:ext cx="7819505" cy="2892830"/>
          </a:xfrm>
          <a:prstGeom prst="rect">
            <a:avLst/>
          </a:prstGeom>
        </p:spPr>
      </p:pic>
    </p:spTree>
    <p:extLst>
      <p:ext uri="{BB962C8B-B14F-4D97-AF65-F5344CB8AC3E}">
        <p14:creationId xmlns:p14="http://schemas.microsoft.com/office/powerpoint/2010/main" val="59491106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229600" cy="5451186"/>
          </a:xfrm>
        </p:spPr>
        <p:txBody>
          <a:bodyPr/>
          <a:lstStyle/>
          <a:p>
            <a:r>
              <a:rPr lang="en-US" dirty="0" smtClean="0"/>
              <a:t>This version of the transformer equation shows an important relationship, namely, if a transformer increases the voltage by a given factor, it decreases the current by the same factor. Similarly, if it decreases the voltage, it increases the current.</a:t>
            </a:r>
          </a:p>
          <a:p>
            <a:r>
              <a:rPr lang="en-US" dirty="0" smtClean="0"/>
              <a:t>For example, suppose the number of loops in a secondary coil of a transformer is twice the number of loops in the primary coil. This transformer doubles the voltage in the secondary circuit, </a:t>
            </a:r>
            <a:r>
              <a:rPr lang="en-US" i="1" dirty="0" err="1" smtClean="0"/>
              <a:t>V</a:t>
            </a:r>
            <a:r>
              <a:rPr lang="en-US" baseline="-25000" dirty="0" err="1" smtClean="0"/>
              <a:t>s</a:t>
            </a:r>
            <a:r>
              <a:rPr lang="en-US" dirty="0" smtClean="0"/>
              <a:t> = 2</a:t>
            </a:r>
            <a:r>
              <a:rPr lang="en-US" i="1" dirty="0" smtClean="0"/>
              <a:t>V</a:t>
            </a:r>
            <a:r>
              <a:rPr lang="en-US" baseline="-25000" dirty="0" smtClean="0"/>
              <a:t>p</a:t>
            </a:r>
            <a:r>
              <a:rPr lang="en-US" dirty="0" smtClean="0"/>
              <a:t>, and at the same time halves the current, </a:t>
            </a:r>
            <a:r>
              <a:rPr lang="en-US" i="1" dirty="0" smtClean="0"/>
              <a:t>I</a:t>
            </a:r>
            <a:r>
              <a:rPr lang="en-US" baseline="-25000" dirty="0" smtClean="0"/>
              <a:t>s</a:t>
            </a:r>
            <a:r>
              <a:rPr lang="en-US" dirty="0" smtClean="0"/>
              <a:t> = </a:t>
            </a:r>
            <a:r>
              <a:rPr lang="en-US" i="1" dirty="0" err="1" smtClean="0"/>
              <a:t>I</a:t>
            </a:r>
            <a:r>
              <a:rPr lang="en-US" baseline="-25000" dirty="0" err="1" smtClean="0"/>
              <a:t>p</a:t>
            </a:r>
            <a:r>
              <a:rPr lang="en-US" dirty="0" smtClean="0"/>
              <a:t>/2.</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5836568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an application of the transformer equation.</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pic>
        <p:nvPicPr>
          <p:cNvPr id="11" name="Picture 10" descr="23_Pg839_Un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2334038" y="2131610"/>
            <a:ext cx="4475924" cy="4403061"/>
          </a:xfrm>
          <a:prstGeom prst="rect">
            <a:avLst/>
          </a:prstGeom>
        </p:spPr>
      </p:pic>
    </p:spTree>
    <p:extLst>
      <p:ext uri="{BB962C8B-B14F-4D97-AF65-F5344CB8AC3E}">
        <p14:creationId xmlns:p14="http://schemas.microsoft.com/office/powerpoint/2010/main" val="377532139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p:txBody>
          <a:bodyPr/>
          <a:lstStyle/>
          <a:p>
            <a:r>
              <a:rPr lang="en-US" sz="2400" dirty="0" smtClean="0"/>
              <a:t>A transformer depends on a changing magnetic flux to create an induced </a:t>
            </a:r>
            <a:r>
              <a:rPr lang="en-US" sz="2400" dirty="0" err="1" smtClean="0"/>
              <a:t>emf</a:t>
            </a:r>
            <a:r>
              <a:rPr lang="en-US" sz="2400" dirty="0" smtClean="0"/>
              <a:t> in the secondary coil. If the current is constant—as in a DC circuit—there is no induced </a:t>
            </a:r>
            <a:r>
              <a:rPr lang="en-US" sz="2400" dirty="0" err="1" smtClean="0"/>
              <a:t>emf</a:t>
            </a:r>
            <a:r>
              <a:rPr lang="en-US" sz="2400" dirty="0" smtClean="0"/>
              <a:t>, and the transformer ceases to function. </a:t>
            </a:r>
          </a:p>
          <a:p>
            <a:r>
              <a:rPr lang="en-US" sz="2400" dirty="0" smtClean="0"/>
              <a:t>This is an important advantage that AC circuits have over DC circuits and one reason why most electrical power systems operate with alternating current.</a:t>
            </a:r>
          </a:p>
          <a:p>
            <a:r>
              <a:rPr lang="en-US" sz="2400" dirty="0" smtClean="0"/>
              <a:t>Transformers play an important role in the transmission of electrical energy from the power plants that produce it to the communities and businesses where it is used.</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70844004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AC Circuits and Transformers</a:t>
            </a:r>
            <a:endParaRPr lang="en-US" dirty="0"/>
          </a:p>
        </p:txBody>
      </p:sp>
      <p:sp>
        <p:nvSpPr>
          <p:cNvPr id="1030" name="Rectangle 6"/>
          <p:cNvSpPr>
            <a:spLocks noGrp="1" noChangeArrowheads="1"/>
          </p:cNvSpPr>
          <p:nvPr>
            <p:ph type="body" idx="1"/>
          </p:nvPr>
        </p:nvSpPr>
        <p:spPr>
          <a:xfrm>
            <a:off x="365125" y="1141413"/>
            <a:ext cx="8378992" cy="5106987"/>
          </a:xfrm>
        </p:spPr>
        <p:txBody>
          <a:bodyPr/>
          <a:lstStyle/>
          <a:p>
            <a:r>
              <a:rPr lang="en-US" sz="2400" dirty="0" smtClean="0"/>
              <a:t>When electrical energy is transmitted over large distances, the resistivity of the wires that carry the current becomes significant. If a wire carries a current </a:t>
            </a:r>
            <a:r>
              <a:rPr lang="en-US" sz="2400" i="1" dirty="0" smtClean="0"/>
              <a:t>I</a:t>
            </a:r>
            <a:r>
              <a:rPr lang="en-US" sz="2400" dirty="0" smtClean="0"/>
              <a:t> and has a resistance </a:t>
            </a:r>
            <a:r>
              <a:rPr lang="en-US" sz="2400" i="1" dirty="0" smtClean="0"/>
              <a:t>R</a:t>
            </a:r>
            <a:r>
              <a:rPr lang="en-US" sz="2400" dirty="0" smtClean="0"/>
              <a:t>, the power dissipated as heat is </a:t>
            </a:r>
            <a:r>
              <a:rPr lang="en-US" sz="2400" i="1" dirty="0" smtClean="0"/>
              <a:t>P</a:t>
            </a:r>
            <a:r>
              <a:rPr lang="en-US" sz="2400" dirty="0" smtClean="0"/>
              <a:t> = </a:t>
            </a:r>
            <a:r>
              <a:rPr lang="en-US" sz="2400" i="1" dirty="0"/>
              <a:t>I</a:t>
            </a:r>
            <a:r>
              <a:rPr lang="en-US" sz="1400" i="1" dirty="0"/>
              <a:t> </a:t>
            </a:r>
            <a:r>
              <a:rPr lang="en-US" sz="2400" baseline="30000" dirty="0" smtClean="0"/>
              <a:t>2</a:t>
            </a:r>
            <a:r>
              <a:rPr lang="en-US" sz="2400" i="1" dirty="0" smtClean="0"/>
              <a:t>R</a:t>
            </a:r>
            <a:r>
              <a:rPr lang="en-US" sz="2400" dirty="0" smtClean="0"/>
              <a:t>.</a:t>
            </a:r>
          </a:p>
          <a:p>
            <a:r>
              <a:rPr lang="en-US" sz="2400" dirty="0" smtClean="0"/>
              <a:t>One way to reduce this energy loss is to reduce the current. A transformer that steps up the voltage of a power plant by a factor of 20 will at the same time reduce the current by a factor of 20, which reduces the power dissipation by a factor of 20</a:t>
            </a:r>
            <a:r>
              <a:rPr lang="en-US" sz="2400" baseline="30000" dirty="0" smtClean="0"/>
              <a:t>2</a:t>
            </a:r>
            <a:r>
              <a:rPr lang="en-US" sz="2400" dirty="0" smtClean="0"/>
              <a:t> = 400. When the electricity reaches the location where it is to be used, step-down transformers lower the voltage to a level such as 120 V </a:t>
            </a:r>
            <a:br>
              <a:rPr lang="en-US" sz="2400" dirty="0" smtClean="0"/>
            </a:br>
            <a:r>
              <a:rPr lang="en-US" sz="2400" dirty="0" smtClean="0"/>
              <a:t>or 240 V.</a:t>
            </a:r>
          </a:p>
        </p:txBody>
      </p:sp>
      <p:sp>
        <p:nvSpPr>
          <p:cNvPr id="10" name="Footer Placeholder 9"/>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3364631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349909" cy="5106987"/>
          </a:xfrm>
        </p:spPr>
        <p:txBody>
          <a:bodyPr/>
          <a:lstStyle/>
          <a:p>
            <a:r>
              <a:rPr lang="en-US" dirty="0" smtClean="0"/>
              <a:t>It is important to note that the current in the secondary coil appears without any physical contact between the primary and secondary coils. </a:t>
            </a:r>
          </a:p>
          <a:p>
            <a:r>
              <a:rPr lang="en-US" dirty="0" smtClean="0"/>
              <a:t>For this reason, the current in the secondary coil is referred to as an induced current. The process of inducing an electric current in a circuit by using a changing magnetic field is known as electromagnetic induction.</a:t>
            </a:r>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02933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Electricity from Magnetism</a:t>
            </a:r>
            <a:endParaRPr lang="en-US" dirty="0"/>
          </a:p>
        </p:txBody>
      </p:sp>
      <p:sp>
        <p:nvSpPr>
          <p:cNvPr id="1030" name="Rectangle 6"/>
          <p:cNvSpPr>
            <a:spLocks noGrp="1" noChangeArrowheads="1"/>
          </p:cNvSpPr>
          <p:nvPr>
            <p:ph type="body" idx="1"/>
          </p:nvPr>
        </p:nvSpPr>
        <p:spPr>
          <a:xfrm>
            <a:off x="365124" y="1141413"/>
            <a:ext cx="8611652" cy="5106987"/>
          </a:xfrm>
        </p:spPr>
        <p:txBody>
          <a:bodyPr/>
          <a:lstStyle/>
          <a:p>
            <a:r>
              <a:rPr lang="en-US" dirty="0" smtClean="0"/>
              <a:t>Because an induced current behaves the same as a current produced by an electromotive force (</a:t>
            </a:r>
            <a:r>
              <a:rPr lang="en-US" dirty="0" err="1" smtClean="0"/>
              <a:t>emf</a:t>
            </a:r>
            <a:r>
              <a:rPr lang="en-US" dirty="0" smtClean="0"/>
              <a:t>) supplied by a battery, we say that the changing magnetic field creates an induced </a:t>
            </a:r>
            <a:r>
              <a:rPr lang="en-US" dirty="0" err="1" smtClean="0"/>
              <a:t>emf</a:t>
            </a:r>
            <a:r>
              <a:rPr lang="en-US" dirty="0" smtClean="0"/>
              <a:t> in the secondary circuit.</a:t>
            </a:r>
          </a:p>
          <a:p>
            <a:r>
              <a:rPr lang="en-US" dirty="0" smtClean="0"/>
              <a:t>As far as the circuit is concerned, the changing magnetic field has the same effect as a battery.</a:t>
            </a:r>
          </a:p>
          <a:p>
            <a:r>
              <a:rPr lang="en-US" dirty="0" smtClean="0"/>
              <a:t>Faraday observed that the magnitude of the induced </a:t>
            </a:r>
            <a:r>
              <a:rPr lang="en-US" dirty="0" err="1" smtClean="0"/>
              <a:t>emf</a:t>
            </a:r>
            <a:r>
              <a:rPr lang="en-US" dirty="0" smtClean="0"/>
              <a:t> is proportional to the rate of change of the magnetic field—the more rapidly the magnetic field changes, the greater the induced </a:t>
            </a:r>
            <a:r>
              <a:rPr lang="en-US" dirty="0" err="1" smtClean="0"/>
              <a:t>emf</a:t>
            </a:r>
            <a:r>
              <a:rPr lang="en-US" dirty="0" smtClean="0"/>
              <a:t>.</a:t>
            </a:r>
            <a:endParaRPr lang="en-US" dirty="0"/>
          </a:p>
        </p:txBody>
      </p:sp>
      <p:sp>
        <p:nvSpPr>
          <p:cNvPr id="10" name="Footer Placeholder 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5506287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1116</TotalTime>
  <Words>5219</Words>
  <Application>Microsoft Macintosh PowerPoint</Application>
  <PresentationFormat>On-screen Show (4:3)</PresentationFormat>
  <Paragraphs>466</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HA5Lect_template</vt:lpstr>
      <vt:lpstr>Electromagnetic Induction </vt:lpstr>
      <vt:lpstr>Chapter Contents</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Electricity from Magnetism</vt:lpstr>
      <vt:lpstr>Electric Generators and Motors</vt:lpstr>
      <vt:lpstr>Electric Generators and Motors</vt:lpstr>
      <vt:lpstr>Electric Generators and Motors</vt:lpstr>
      <vt:lpstr>Electric Generators and Motors</vt:lpstr>
      <vt:lpstr>Electric Generators and Motors</vt:lpstr>
      <vt:lpstr>Electric Generators and Motors</vt:lpstr>
      <vt:lpstr>Electric Generators and Motors</vt:lpstr>
      <vt:lpstr>Electric Generators and Motors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lpstr>AC Circuits and Transformers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120</cp:revision>
  <cp:lastPrinted>2013-09-23T10:55:39Z</cp:lastPrinted>
  <dcterms:created xsi:type="dcterms:W3CDTF">2007-09-26T05:29:17Z</dcterms:created>
  <dcterms:modified xsi:type="dcterms:W3CDTF">2013-09-24T14:29:53Z</dcterms:modified>
</cp:coreProperties>
</file>