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84"/>
  </p:notesMasterIdLst>
  <p:handoutMasterIdLst>
    <p:handoutMasterId r:id="rId85"/>
  </p:handoutMasterIdLst>
  <p:sldIdLst>
    <p:sldId id="256" r:id="rId2"/>
    <p:sldId id="260" r:id="rId3"/>
    <p:sldId id="261" r:id="rId4"/>
    <p:sldId id="262" r:id="rId5"/>
    <p:sldId id="263" r:id="rId6"/>
    <p:sldId id="264" r:id="rId7"/>
    <p:sldId id="265" r:id="rId8"/>
    <p:sldId id="266" r:id="rId9"/>
    <p:sldId id="267" r:id="rId10"/>
    <p:sldId id="339" r:id="rId11"/>
    <p:sldId id="268" r:id="rId12"/>
    <p:sldId id="269" r:id="rId13"/>
    <p:sldId id="341" r:id="rId14"/>
    <p:sldId id="271" r:id="rId15"/>
    <p:sldId id="340"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42"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D6832"/>
    <a:srgbClr val="46B701"/>
    <a:srgbClr val="79B701"/>
    <a:srgbClr val="BE2A40"/>
    <a:srgbClr val="8E8C24"/>
    <a:srgbClr val="37368A"/>
    <a:srgbClr val="BE58A1"/>
    <a:srgbClr val="E96115"/>
    <a:srgbClr val="0B570C"/>
    <a:srgbClr val="F000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4342" autoAdjust="0"/>
  </p:normalViewPr>
  <p:slideViewPr>
    <p:cSldViewPr snapToGrid="0">
      <p:cViewPr varScale="1">
        <p:scale>
          <a:sx n="139" d="100"/>
          <a:sy n="139" d="100"/>
        </p:scale>
        <p:origin x="-2280" y="-104"/>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notesMaster" Target="notesMasters/notesMaster1.xml"/><Relationship Id="rId85" Type="http://schemas.openxmlformats.org/officeDocument/2006/relationships/handoutMaster" Target="handoutMasters/handoutMaster1.xml"/><Relationship Id="rId86" Type="http://schemas.openxmlformats.org/officeDocument/2006/relationships/printerSettings" Target="printerSettings/printerSettings1.bin"/><Relationship Id="rId87" Type="http://schemas.openxmlformats.org/officeDocument/2006/relationships/presProps" Target="presProps.xml"/><Relationship Id="rId88" Type="http://schemas.openxmlformats.org/officeDocument/2006/relationships/viewProps" Target="viewProps.xml"/><Relationship Id="rId8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5AB0B2-9DB7-A84C-BAE1-BD440921C217}" type="datetimeFigureOut">
              <a:rPr lang="en-US" smtClean="0"/>
              <a:t>9/24/13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11B0AF-A62B-5545-9775-5C78F8EC17EB}" type="slidenum">
              <a:rPr lang="en-US" smtClean="0"/>
              <a:t>‹#›</a:t>
            </a:fld>
            <a:endParaRPr lang="en-US"/>
          </a:p>
        </p:txBody>
      </p:sp>
    </p:spTree>
    <p:extLst>
      <p:ext uri="{BB962C8B-B14F-4D97-AF65-F5344CB8AC3E}">
        <p14:creationId xmlns:p14="http://schemas.microsoft.com/office/powerpoint/2010/main" val="33642117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C0E64180-B27A-4BF7-A343-926C7281BAE3}" type="slidenum">
              <a:rPr lang="en-US" sz="1200" smtClean="0"/>
              <a:pPr>
                <a:defRPr/>
              </a:pPr>
              <a:t>10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C0E64180-B27A-4BF7-A343-926C7281BAE3}" type="slidenum">
              <a:rPr lang="en-US" sz="1200" smtClean="0"/>
              <a:pPr>
                <a:defRPr/>
              </a:pPr>
              <a:t>11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547E560-7B8F-4F67-907A-20262741F6DC}" type="slidenum">
              <a:rPr lang="en-US" sz="1200" smtClean="0"/>
              <a:pPr>
                <a:defRPr/>
              </a:pPr>
              <a:t>12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E9E81B55-C1E7-4447-B549-EA5FC2903A32}" type="slidenum">
              <a:rPr lang="en-US" sz="1200" smtClean="0"/>
              <a:pPr>
                <a:defRPr/>
              </a:pPr>
              <a:t>13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E44F3BE-0F05-4F70-A2EB-6AC3DAE94D29}" type="slidenum">
              <a:rPr lang="en-US" sz="1200" smtClean="0"/>
              <a:pPr>
                <a:defRPr/>
              </a:pPr>
              <a:t>14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E44F3BE-0F05-4F70-A2EB-6AC3DAE94D29}" type="slidenum">
              <a:rPr lang="en-US" sz="1200" smtClean="0"/>
              <a:pPr>
                <a:defRPr/>
              </a:pPr>
              <a:t>15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BCF404A-E7B1-4EA4-A591-F2A99506C097}" type="slidenum">
              <a:rPr lang="en-US" sz="1200" smtClean="0"/>
              <a:pPr>
                <a:defRPr/>
              </a:pPr>
              <a:t>16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C156A4E4-F33D-46DB-8E27-9B72055A96C9}" type="slidenum">
              <a:rPr lang="en-US" sz="1200" smtClean="0"/>
              <a:pPr>
                <a:defRPr/>
              </a:pPr>
              <a:t>17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68E6B8F-8717-4B6F-AA01-4D42566C0B25}" type="slidenum">
              <a:rPr lang="en-US" sz="1200" smtClean="0"/>
              <a:pPr>
                <a:defRPr/>
              </a:pPr>
              <a:t>18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39A53F4-6225-4C3E-B2BD-F51CC0AF7F6D}" type="slidenum">
              <a:rPr lang="en-US" sz="1200" smtClean="0"/>
              <a:pPr>
                <a:defRPr/>
              </a:pPr>
              <a:t>19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02683A77-8E82-4EB0-89F2-2D8A782A637A}" type="slidenum">
              <a:rPr lang="en-US" sz="1200" smtClean="0"/>
              <a:pPr>
                <a:defRPr/>
              </a:pPr>
              <a:t>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7FA7A03-7207-44F4-A1A3-8234414C9C3C}" type="slidenum">
              <a:rPr lang="en-US" sz="1200" smtClean="0"/>
              <a:pPr>
                <a:defRPr/>
              </a:pPr>
              <a:t>20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CE0814AC-3225-4658-9DB6-FE69529DF443}" type="slidenum">
              <a:rPr lang="en-US" sz="1200" smtClean="0"/>
              <a:pPr>
                <a:defRPr/>
              </a:pPr>
              <a:t>21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7BD8CC5-277A-4F66-8DA6-42D3D977042C}" type="slidenum">
              <a:rPr lang="en-US" sz="1200" smtClean="0"/>
              <a:pPr>
                <a:defRPr/>
              </a:pPr>
              <a:t>22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5765FE1-F752-49E1-B7C0-CC9B85B71B72}" type="slidenum">
              <a:rPr lang="en-US" sz="1200" smtClean="0"/>
              <a:pPr>
                <a:defRPr/>
              </a:pPr>
              <a:t>23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5F48897-058F-422C-9783-40417C8E87EE}" type="slidenum">
              <a:rPr lang="en-US" sz="1200" smtClean="0"/>
              <a:pPr>
                <a:defRPr/>
              </a:pPr>
              <a:t>24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33C8039-A9B4-4C76-A935-4B84CA8E9092}" type="slidenum">
              <a:rPr lang="en-US" sz="1200" smtClean="0"/>
              <a:pPr>
                <a:defRPr/>
              </a:pPr>
              <a:t>25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6747377-442C-49F7-B871-3F6DB4D8510D}" type="slidenum">
              <a:rPr lang="en-US" sz="1200" smtClean="0"/>
              <a:pPr>
                <a:defRPr/>
              </a:pPr>
              <a:t>26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C7B894C-9F28-46E5-B4B7-70BCC034E654}" type="slidenum">
              <a:rPr lang="en-US" sz="1200" smtClean="0"/>
              <a:pPr>
                <a:defRPr/>
              </a:pPr>
              <a:t>27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85CC937-BF78-419E-8EC5-6E1FBCA790D1}" type="slidenum">
              <a:rPr lang="en-US" sz="1200" smtClean="0"/>
              <a:pPr>
                <a:defRPr/>
              </a:pPr>
              <a:t>28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0CD58C0-9141-42EB-877F-DF1FE2F316AC}" type="slidenum">
              <a:rPr lang="en-US" sz="1200" smtClean="0"/>
              <a:pPr>
                <a:defRPr/>
              </a:pPr>
              <a:t>29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EFA4A6AC-6867-483C-85DE-62F9582B8CFC}" type="slidenum">
              <a:rPr lang="en-US" sz="1200" smtClean="0"/>
              <a:pPr>
                <a:defRPr/>
              </a:pPr>
              <a:t>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BD44322-501C-440F-B6C9-EBEDD0951D1C}" type="slidenum">
              <a:rPr lang="en-US" sz="1200" smtClean="0"/>
              <a:pPr>
                <a:defRPr/>
              </a:pPr>
              <a:t>30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AE283B9-7A8B-469D-90B0-731FF6077A3E}" type="slidenum">
              <a:rPr lang="en-US" sz="1200" smtClean="0"/>
              <a:pPr>
                <a:defRPr/>
              </a:pPr>
              <a:t>31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6694003-D717-40F8-869C-9472CE4207D2}" type="slidenum">
              <a:rPr lang="en-US" sz="1200" smtClean="0"/>
              <a:pPr>
                <a:defRPr/>
              </a:pPr>
              <a:t>32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2D0F36B-D025-472D-896B-4F12F689DD66}" type="slidenum">
              <a:rPr lang="en-US" sz="1200" smtClean="0"/>
              <a:pPr>
                <a:defRPr/>
              </a:pPr>
              <a:t>33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4B03FE2-E5D2-457A-8E68-3E03A2029CC3}" type="slidenum">
              <a:rPr lang="en-US" sz="1200" smtClean="0"/>
              <a:pPr>
                <a:defRPr/>
              </a:pPr>
              <a:t>34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373CF06-6F61-4ABB-A74E-E656AD7AD0FC}" type="slidenum">
              <a:rPr lang="en-US" sz="1200" smtClean="0"/>
              <a:pPr>
                <a:defRPr/>
              </a:pPr>
              <a:t>35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002AEAFF-F2FA-4383-A8D5-BE79B69B9455}" type="slidenum">
              <a:rPr lang="en-US" sz="1200" smtClean="0"/>
              <a:pPr>
                <a:defRPr/>
              </a:pPr>
              <a:t>36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1FF9E17-0BBB-4B43-9940-CB8544F79A5F}" type="slidenum">
              <a:rPr lang="en-US" sz="1200" smtClean="0"/>
              <a:pPr>
                <a:defRPr/>
              </a:pPr>
              <a:t>37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9F52E3B-581C-42D0-A169-3AAD87C6BD6C}" type="slidenum">
              <a:rPr lang="en-US" sz="1200" smtClean="0"/>
              <a:pPr>
                <a:defRPr/>
              </a:pPr>
              <a:t>38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EFFFE39E-077B-445F-93F2-DCB1F60E7152}" type="slidenum">
              <a:rPr lang="en-US" sz="1200" smtClean="0"/>
              <a:pPr>
                <a:defRPr/>
              </a:pPr>
              <a:t>39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A8CFBE2-6EF3-47E2-B12D-E4660F50EA1D}" type="slidenum">
              <a:rPr lang="en-US" sz="1200" smtClean="0"/>
              <a:pPr>
                <a:defRPr/>
              </a:pPr>
              <a:t>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EB818811-D4FD-499E-AE94-4CE3E6364CD4}" type="slidenum">
              <a:rPr lang="en-US" sz="1200" smtClean="0"/>
              <a:pPr>
                <a:defRPr/>
              </a:pPr>
              <a:t>40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AA79B2A-0BA3-4907-A61A-4F8AA551F0C1}" type="slidenum">
              <a:rPr lang="en-US" sz="1200" smtClean="0"/>
              <a:pPr>
                <a:defRPr/>
              </a:pPr>
              <a:t>41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B352AF0-E807-4E46-BB56-7869CF91F173}" type="slidenum">
              <a:rPr lang="en-US" sz="1200" smtClean="0"/>
              <a:pPr>
                <a:defRPr/>
              </a:pPr>
              <a:t>42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6C183F1-B8C7-4A25-88CA-4D8DD348DDE6}" type="slidenum">
              <a:rPr lang="en-US" sz="1200" smtClean="0"/>
              <a:pPr>
                <a:defRPr/>
              </a:pPr>
              <a:t>43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0C63A4D-22B1-4794-8E55-D2CFD795FBBE}" type="slidenum">
              <a:rPr lang="en-US" sz="1200" smtClean="0"/>
              <a:pPr>
                <a:defRPr/>
              </a:pPr>
              <a:t>44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BB05ABD-DAA7-470C-9740-78F76434F39A}" type="slidenum">
              <a:rPr lang="en-US" sz="1200" smtClean="0"/>
              <a:pPr>
                <a:defRPr/>
              </a:pPr>
              <a:t>45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E2FFCEED-AC94-4625-A73E-719C17B3F49E}" type="slidenum">
              <a:rPr lang="en-US" sz="1200" smtClean="0"/>
              <a:pPr>
                <a:defRPr/>
              </a:pPr>
              <a:t>46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E4F97237-2A32-4A9C-9913-EC3BEE34BE15}" type="slidenum">
              <a:rPr lang="en-US" sz="1200" smtClean="0"/>
              <a:pPr>
                <a:defRPr/>
              </a:pPr>
              <a:t>47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8B2B199-3528-4BAB-944C-EEB65DA86A9A}" type="slidenum">
              <a:rPr lang="en-US" sz="1200" smtClean="0"/>
              <a:pPr>
                <a:defRPr/>
              </a:pPr>
              <a:t>48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F767C21-E946-4529-93C0-AA1370BDA8AA}" type="slidenum">
              <a:rPr lang="en-US" sz="1200" smtClean="0"/>
              <a:pPr>
                <a:defRPr/>
              </a:pPr>
              <a:t>49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4DA0FEF-4885-4966-B4B5-97538FDC57BA}" type="slidenum">
              <a:rPr lang="en-US" sz="1200" smtClean="0"/>
              <a:pPr>
                <a:defRPr/>
              </a:pPr>
              <a:t>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FBB166F-4CCA-4744-B0AA-C81C21DA7DD9}" type="slidenum">
              <a:rPr lang="en-US" sz="1200" smtClean="0"/>
              <a:pPr>
                <a:defRPr/>
              </a:pPr>
              <a:t>50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2F08E07-0CFD-44A1-89E2-B83E77ACE330}" type="slidenum">
              <a:rPr lang="en-US" sz="1200" smtClean="0"/>
              <a:pPr>
                <a:defRPr/>
              </a:pPr>
              <a:t>51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54F6A87-7704-43A2-B39F-5A0EF655B548}" type="slidenum">
              <a:rPr lang="en-US" sz="1200" smtClean="0"/>
              <a:pPr>
                <a:defRPr/>
              </a:pPr>
              <a:t>52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2AC9D5B-E46A-40F8-9AEE-98C7E746317E}" type="slidenum">
              <a:rPr lang="en-US" sz="1200" smtClean="0"/>
              <a:pPr>
                <a:defRPr/>
              </a:pPr>
              <a:t>53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76A56F3-3948-45B8-9DF5-0B58C48DB44C}" type="slidenum">
              <a:rPr lang="en-US" sz="1200" smtClean="0"/>
              <a:pPr>
                <a:defRPr/>
              </a:pPr>
              <a:t>54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10D14DB-C04D-4E53-A52C-76F3E9D9AAA6}" type="slidenum">
              <a:rPr lang="en-US" sz="1200" smtClean="0"/>
              <a:pPr>
                <a:defRPr/>
              </a:pPr>
              <a:t>55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F7D0010-3E5F-4081-8634-E06F6DE7EAF9}" type="slidenum">
              <a:rPr lang="en-US" sz="1200" smtClean="0"/>
              <a:pPr>
                <a:defRPr/>
              </a:pPr>
              <a:t>56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0EE84B82-675F-4CAC-98E2-1F02FDC24040}" type="slidenum">
              <a:rPr lang="en-US" sz="1200" smtClean="0"/>
              <a:pPr>
                <a:defRPr/>
              </a:pPr>
              <a:t>57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B3C4E31-E4E5-4266-A08B-EC071E73B297}" type="slidenum">
              <a:rPr lang="en-US" sz="1200" smtClean="0"/>
              <a:pPr>
                <a:defRPr/>
              </a:pPr>
              <a:t>58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57535C7-B795-41AB-9555-E1855EFD518D}" type="slidenum">
              <a:rPr lang="en-US" sz="1200" smtClean="0"/>
              <a:pPr>
                <a:defRPr/>
              </a:pPr>
              <a:t>59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B4DE6AD-65D4-49B9-A48E-B41A7936E590}" type="slidenum">
              <a:rPr lang="en-US" sz="1200" smtClean="0"/>
              <a:pPr>
                <a:defRPr/>
              </a:pPr>
              <a:t>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60FAC48-724D-47FA-95BE-6D4C6147D10A}" type="slidenum">
              <a:rPr lang="en-US" sz="1200" smtClean="0"/>
              <a:pPr>
                <a:defRPr/>
              </a:pPr>
              <a:t>60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4E4F69C-95F3-4CF9-A64F-000FD3517B80}" type="slidenum">
              <a:rPr lang="en-US" sz="1200" smtClean="0"/>
              <a:pPr>
                <a:defRPr/>
              </a:pPr>
              <a:t>61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E0EB5742-2378-4FE2-9C8B-A6622A5F08B4}" type="slidenum">
              <a:rPr lang="en-US" sz="1200" smtClean="0"/>
              <a:pPr>
                <a:defRPr/>
              </a:pPr>
              <a:t>62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3FBA876-7CB6-4DBE-B36E-514234E4A1EB}" type="slidenum">
              <a:rPr lang="en-US" sz="1200" smtClean="0"/>
              <a:pPr>
                <a:defRPr/>
              </a:pPr>
              <a:t>63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E1142D6E-6C76-4CD8-80C3-983B9B9C144A}" type="slidenum">
              <a:rPr lang="en-US" sz="1200" smtClean="0"/>
              <a:pPr>
                <a:defRPr/>
              </a:pPr>
              <a:t>64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F310290-A745-43E8-BF0D-AB8721E7AED6}" type="slidenum">
              <a:rPr lang="en-US" sz="1200" smtClean="0"/>
              <a:pPr>
                <a:defRPr/>
              </a:pPr>
              <a:t>65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1EC8256-7C46-40A8-B296-3F69B95E6944}" type="slidenum">
              <a:rPr lang="en-US" sz="1200" smtClean="0"/>
              <a:pPr>
                <a:defRPr/>
              </a:pPr>
              <a:t>66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C61C2C5C-C787-49BE-B7CB-F663ECFDD980}" type="slidenum">
              <a:rPr lang="en-US" sz="1200" smtClean="0"/>
              <a:pPr>
                <a:defRPr/>
              </a:pPr>
              <a:t>67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6ED906D-1AC8-4CA6-A892-A1AE6BCA72EA}" type="slidenum">
              <a:rPr lang="en-US" sz="1200" smtClean="0"/>
              <a:pPr>
                <a:defRPr/>
              </a:pPr>
              <a:t>68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6A3F178-8B89-4E2B-9DFC-CB43FFC3A302}" type="slidenum">
              <a:rPr lang="en-US" sz="1200" smtClean="0"/>
              <a:pPr>
                <a:defRPr/>
              </a:pPr>
              <a:t>69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03CE1ED-5F4D-4A9B-8163-533BCF69F2DB}" type="slidenum">
              <a:rPr lang="en-US" sz="1200" smtClean="0"/>
              <a:pPr>
                <a:defRPr/>
              </a:pPr>
              <a:t>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223E2A8-D41C-42FB-92D9-8FAD6399277C}" type="slidenum">
              <a:rPr lang="en-US" sz="1200" smtClean="0"/>
              <a:pPr>
                <a:defRPr/>
              </a:pPr>
              <a:t>70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A6ED34B-2A76-4E38-8CE8-3C38D639D827}" type="slidenum">
              <a:rPr lang="en-US" sz="1200" smtClean="0"/>
              <a:pPr>
                <a:defRPr/>
              </a:pPr>
              <a:t>71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FA8015F-D688-4127-8E5F-A6970867F738}" type="slidenum">
              <a:rPr lang="en-US" sz="1200" smtClean="0"/>
              <a:pPr>
                <a:defRPr/>
              </a:pPr>
              <a:t>72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53FA756-58B3-4841-B314-EC65D3917218}" type="slidenum">
              <a:rPr lang="en-US" sz="1200" smtClean="0"/>
              <a:pPr>
                <a:defRPr/>
              </a:pPr>
              <a:t>73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C3601070-6494-491D-8A5F-617B7516C87A}" type="slidenum">
              <a:rPr lang="en-US" sz="1200" smtClean="0"/>
              <a:pPr>
                <a:defRPr/>
              </a:pPr>
              <a:t>74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08CEBBD-7004-4BE1-B4BB-E0066345E26B}" type="slidenum">
              <a:rPr lang="en-US" sz="1200" smtClean="0"/>
              <a:pPr>
                <a:defRPr/>
              </a:pPr>
              <a:t>75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CFC84A4-F08C-4F6A-AF53-35437480E1DD}" type="slidenum">
              <a:rPr lang="en-US" sz="1200" smtClean="0"/>
              <a:pPr>
                <a:defRPr/>
              </a:pPr>
              <a:t>76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DB937E0-6763-4763-B1C6-997F67584E74}" type="slidenum">
              <a:rPr lang="en-US" sz="1200" smtClean="0"/>
              <a:pPr>
                <a:defRPr/>
              </a:pPr>
              <a:t>77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04FF23D9-20F7-486A-BF04-D478C53B981B}" type="slidenum">
              <a:rPr lang="en-US" sz="1200" smtClean="0"/>
              <a:pPr>
                <a:defRPr/>
              </a:pPr>
              <a:t>78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4AD6000-7D3B-4FC2-98C9-6D8DF9239737}" type="slidenum">
              <a:rPr lang="en-US" sz="1200" smtClean="0"/>
              <a:pPr>
                <a:defRPr/>
              </a:pPr>
              <a:t>79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EADCBD3C-A288-4BB5-90B2-9E10D87AEF1A}" type="slidenum">
              <a:rPr lang="en-US" sz="1200" smtClean="0"/>
              <a:pPr>
                <a:defRPr/>
              </a:pPr>
              <a:t>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3DFB91C-89B8-4D58-82B3-A2D340B10F9A}" type="slidenum">
              <a:rPr lang="en-US" sz="1200" smtClean="0"/>
              <a:pPr>
                <a:defRPr/>
              </a:pPr>
              <a:t>80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1952095-0013-4E9F-917D-234A0C3E94BC}" type="slidenum">
              <a:rPr lang="en-US" sz="1200" smtClean="0"/>
              <a:pPr>
                <a:defRPr/>
              </a:pPr>
              <a:t>81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38A9A60-A804-430D-8708-15459DFA1606}" type="slidenum">
              <a:rPr lang="en-US" sz="1200" smtClean="0"/>
              <a:pPr>
                <a:defRPr/>
              </a:pPr>
              <a:t>82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r>
              <a:rPr lang="en-US" dirty="0" smtClean="0"/>
              <a:t> </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7FA1977-C213-476A-9BB0-F34537DC9A60}" type="slidenum">
              <a:rPr lang="en-US" sz="1200" smtClean="0"/>
              <a:pPr>
                <a:defRPr/>
              </a:pPr>
              <a:t>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5" y="3124200"/>
            <a:ext cx="6569075" cy="579438"/>
          </a:xfrm>
          <a:extLst>
            <a:ext uri="{909E8E84-426E-40dd-AFC4-6F175D3DCCD1}">
              <a14:hiddenFill xmlns:a14="http://schemas.microsoft.com/office/drawing/2010/main">
                <a:solidFill>
                  <a:schemeClr val="accent1"/>
                </a:solidFill>
              </a14:hiddenFill>
            </a:ext>
          </a:extLst>
        </p:spPr>
        <p:txBody>
          <a:bodyPr lIns="91440"/>
          <a:lstStyle>
            <a:lvl1pPr>
              <a:defRPr>
                <a:solidFill>
                  <a:schemeClr val="tx1"/>
                </a:solidFill>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365125" y="4860925"/>
            <a:ext cx="6569075" cy="396875"/>
          </a:xfrm>
        </p:spPr>
        <p:txBody>
          <a:bodyPr>
            <a:spAutoFit/>
          </a:bodyPr>
          <a:lstStyle>
            <a:lvl1pPr marL="0" indent="0">
              <a:buFontTx/>
              <a:buNone/>
              <a:defRPr sz="2000"/>
            </a:lvl1pPr>
          </a:lstStyle>
          <a:p>
            <a:pPr lvl="0"/>
            <a:r>
              <a:rPr lang="en-US" noProof="0" smtClean="0"/>
              <a:t>Click to edit Master subtitle style</a:t>
            </a:r>
          </a:p>
        </p:txBody>
      </p:sp>
      <p:sp>
        <p:nvSpPr>
          <p:cNvPr id="4101" name="Rectangle 5"/>
          <p:cNvSpPr>
            <a:spLocks noChangeArrowheads="1"/>
          </p:cNvSpPr>
          <p:nvPr/>
        </p:nvSpPr>
        <p:spPr bwMode="auto">
          <a:xfrm>
            <a:off x="-6350" y="0"/>
            <a:ext cx="9162288" cy="609600"/>
          </a:xfrm>
          <a:prstGeom prst="rect">
            <a:avLst/>
          </a:prstGeom>
          <a:solidFill>
            <a:srgbClr val="3D6832"/>
          </a:solidFill>
          <a:ln>
            <a:noFill/>
          </a:ln>
          <a:effectLst/>
          <a:extLst/>
        </p:spPr>
        <p:txBody>
          <a:bodyPr wrap="none" anchor="ctr"/>
          <a:lstStyle/>
          <a:p>
            <a:pPr algn="ctr"/>
            <a:endParaRPr lang="en-US">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Chapter </a:t>
            </a:r>
            <a:r>
              <a:rPr lang="en-US" sz="2800" dirty="0" smtClean="0">
                <a:solidFill>
                  <a:schemeClr val="bg1"/>
                </a:solidFill>
              </a:rPr>
              <a:t>22 </a:t>
            </a:r>
            <a:r>
              <a:rPr lang="en-US" sz="2800" dirty="0">
                <a:solidFill>
                  <a:schemeClr val="bg1"/>
                </a:solidFill>
              </a:rPr>
              <a:t>Lecture</a:t>
            </a:r>
          </a:p>
        </p:txBody>
      </p:sp>
      <p:sp>
        <p:nvSpPr>
          <p:cNvPr id="4113" name="Rectangle 17"/>
          <p:cNvSpPr>
            <a:spLocks noGrp="1" noChangeArrowheads="1"/>
          </p:cNvSpPr>
          <p:nvPr>
            <p:ph type="ftr" sz="quarter" idx="3"/>
          </p:nvPr>
        </p:nvSpPr>
        <p:spPr/>
        <p:txBody>
          <a:bodyPr/>
          <a:lstStyle>
            <a:lvl1pPr>
              <a:defRPr/>
            </a:lvl1pPr>
          </a:lstStyle>
          <a:p>
            <a:r>
              <a:rPr lang="en-GB"/>
              <a:t>© 2014 Pearson Education, Inc.</a:t>
            </a:r>
          </a:p>
        </p:txBody>
      </p:sp>
      <p:sp>
        <p:nvSpPr>
          <p:cNvPr id="4121" name="Text Box 25"/>
          <p:cNvSpPr txBox="1">
            <a:spLocks noChangeArrowheads="1"/>
          </p:cNvSpPr>
          <p:nvPr userDrawn="1"/>
        </p:nvSpPr>
        <p:spPr bwMode="auto">
          <a:xfrm>
            <a:off x="88900" y="635000"/>
            <a:ext cx="8905875"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1" hangingPunct="1">
              <a:lnSpc>
                <a:spcPct val="100000"/>
              </a:lnSpc>
            </a:pPr>
            <a:r>
              <a:rPr lang="en-US" sz="3200" b="1" dirty="0" smtClean="0"/>
              <a:t>Pearson</a:t>
            </a:r>
            <a:r>
              <a:rPr lang="en-US" sz="3200" b="1" baseline="0" dirty="0" smtClean="0"/>
              <a:t> </a:t>
            </a:r>
            <a:r>
              <a:rPr lang="en-US" sz="3200" b="1" dirty="0" smtClean="0"/>
              <a:t>Physics </a:t>
            </a:r>
          </a:p>
        </p:txBody>
      </p:sp>
      <p:pic>
        <p:nvPicPr>
          <p:cNvPr id="11" name="Picture 10" descr="WALK1156_01_cvrmech.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5100" y="1574800"/>
            <a:ext cx="3765462" cy="5056632"/>
          </a:xfrm>
          <a:prstGeom prst="rect">
            <a:avLst/>
          </a:prstGeom>
          <a:noFill/>
          <a:ln>
            <a:solidFill>
              <a:srgbClr val="3D6832"/>
            </a:solidFill>
          </a:ln>
          <a:effectLst>
            <a:outerShdw blurRad="63500" dist="35921" dir="2700000" algn="ctr" rotWithShape="0">
              <a:srgbClr val="000000">
                <a:alpha val="74998"/>
              </a:srgbClr>
            </a:outerShdw>
          </a:effectLst>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D683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3D6832"/>
              </a:buClr>
              <a:defRPr/>
            </a:lvl1pPr>
            <a:lvl2pPr>
              <a:buClr>
                <a:srgbClr val="3D6832"/>
              </a:buClr>
              <a:defRPr/>
            </a:lvl2pPr>
            <a:lvl3pPr>
              <a:buClr>
                <a:srgbClr val="3D6832"/>
              </a:buClr>
              <a:defRPr/>
            </a:lvl3pPr>
            <a:lvl4pPr>
              <a:buClr>
                <a:srgbClr val="3D6832"/>
              </a:buClr>
              <a:defRPr/>
            </a:lvl4pPr>
            <a:lvl5pPr>
              <a:buClr>
                <a:srgbClr val="3D683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a:t>© 2014 Pearson Education, Inc.</a:t>
            </a:r>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a:t>© 2014 Pearson Education, Inc.</a:t>
            </a:r>
          </a:p>
        </p:txBody>
      </p:sp>
    </p:spTree>
    <p:extLst>
      <p:ext uri="{BB962C8B-B14F-4D97-AF65-F5344CB8AC3E}">
        <p14:creationId xmlns:p14="http://schemas.microsoft.com/office/powerpoint/2010/main" val="1571907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141413"/>
            <a:ext cx="8229600" cy="51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a:t>© 2014 Pearson Education, Inc.</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Lst>
  <p:hf sldNum="0" hdr="0" dt="0"/>
  <p:txStyles>
    <p:titleStyle>
      <a:lvl1pPr algn="l" rtl="0" fontAlgn="base">
        <a:spcBef>
          <a:spcPct val="50000"/>
        </a:spcBef>
        <a:spcAft>
          <a:spcPct val="0"/>
        </a:spcAft>
        <a:defRPr sz="3200" b="1">
          <a:solidFill>
            <a:srgbClr val="3D6832"/>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3D6832"/>
        </a:buClr>
        <a:buChar char="•"/>
        <a:defRPr sz="2800">
          <a:solidFill>
            <a:schemeClr val="tx1"/>
          </a:solidFill>
          <a:latin typeface="+mn-lt"/>
          <a:ea typeface="+mn-ea"/>
          <a:cs typeface="+mn-cs"/>
        </a:defRPr>
      </a:lvl1pPr>
      <a:lvl2pPr marL="742950" indent="-285750" algn="l" rtl="0" fontAlgn="base">
        <a:spcBef>
          <a:spcPct val="20000"/>
        </a:spcBef>
        <a:spcAft>
          <a:spcPct val="0"/>
        </a:spcAft>
        <a:buClr>
          <a:srgbClr val="3D6832"/>
        </a:buClr>
        <a:buChar char="–"/>
        <a:defRPr sz="2800">
          <a:solidFill>
            <a:schemeClr val="tx1"/>
          </a:solidFill>
          <a:latin typeface="+mn-lt"/>
          <a:ea typeface="+mn-ea"/>
        </a:defRPr>
      </a:lvl2pPr>
      <a:lvl3pPr marL="1143000" indent="-228600" algn="l" rtl="0" fontAlgn="base">
        <a:spcBef>
          <a:spcPct val="20000"/>
        </a:spcBef>
        <a:spcAft>
          <a:spcPct val="0"/>
        </a:spcAft>
        <a:buClr>
          <a:srgbClr val="3D6832"/>
        </a:buClr>
        <a:buChar char="•"/>
        <a:defRPr sz="2400">
          <a:solidFill>
            <a:schemeClr val="tx1"/>
          </a:solidFill>
          <a:latin typeface="+mn-lt"/>
          <a:ea typeface="+mn-ea"/>
        </a:defRPr>
      </a:lvl3pPr>
      <a:lvl4pPr marL="1600200" indent="-228600" algn="l" rtl="0" fontAlgn="base">
        <a:spcBef>
          <a:spcPct val="20000"/>
        </a:spcBef>
        <a:spcAft>
          <a:spcPct val="0"/>
        </a:spcAft>
        <a:buClr>
          <a:srgbClr val="3D6832"/>
        </a:buClr>
        <a:buChar char="–"/>
        <a:defRPr sz="2000">
          <a:solidFill>
            <a:schemeClr val="tx1"/>
          </a:solidFill>
          <a:latin typeface="+mn-lt"/>
          <a:ea typeface="+mn-ea"/>
        </a:defRPr>
      </a:lvl4pPr>
      <a:lvl5pPr marL="2057400" indent="-228600" algn="l" rtl="0" fontAlgn="base">
        <a:spcBef>
          <a:spcPct val="20000"/>
        </a:spcBef>
        <a:spcAft>
          <a:spcPct val="0"/>
        </a:spcAft>
        <a:buClr>
          <a:srgbClr val="3D6832"/>
        </a:buClr>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7.jpg"/></Relationships>
</file>

<file path=ppt/slides/_rels/slide32.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0.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2.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4.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5.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6.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7.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8.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9.jpg"/></Relationships>
</file>

<file path=ppt/slides/_rels/slide49.xml.rels><?xml version="1.0" encoding="UTF-8" standalone="yes"?>
<Relationships xmlns="http://schemas.openxmlformats.org/package/2006/relationships"><Relationship Id="rId3" Type="http://schemas.openxmlformats.org/officeDocument/2006/relationships/image" Target="../media/image30.jp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50.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32.jpg"/></Relationships>
</file>

<file path=ppt/slides/_rels/slide55.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33.jpg"/><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35.jpg"/><Relationship Id="rId5" Type="http://schemas.openxmlformats.org/officeDocument/2006/relationships/image" Target="../media/image36.jpg"/><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37.jpg"/><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3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39.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40.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41.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42.jpg"/></Relationships>
</file>

<file path=ppt/slides/_rels/slide65.xml.rels><?xml version="1.0" encoding="UTF-8" standalone="yes"?>
<Relationships xmlns="http://schemas.openxmlformats.org/package/2006/relationships"><Relationship Id="rId3" Type="http://schemas.openxmlformats.org/officeDocument/2006/relationships/image" Target="../media/image43.jp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5.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44.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4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46.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3" Type="http://schemas.openxmlformats.org/officeDocument/2006/relationships/image" Target="../media/image47.jp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3" Type="http://schemas.openxmlformats.org/officeDocument/2006/relationships/image" Target="../media/image48.jp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49.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image" Target="../media/image50.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51.jpg"/><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52.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5" y="3124200"/>
            <a:ext cx="4849709" cy="1077218"/>
          </a:xfrm>
        </p:spPr>
        <p:txBody>
          <a:bodyPr/>
          <a:lstStyle/>
          <a:p>
            <a:r>
              <a:rPr lang="en-US" dirty="0" smtClean="0"/>
              <a:t>Magnetism and Magnetic Fields</a:t>
            </a:r>
            <a:endParaRPr lang="en-US" dirty="0"/>
          </a:p>
        </p:txBody>
      </p:sp>
      <p:sp>
        <p:nvSpPr>
          <p:cNvPr id="4" name="Subtitle 3"/>
          <p:cNvSpPr>
            <a:spLocks noGrp="1"/>
          </p:cNvSpPr>
          <p:nvPr>
            <p:ph type="subTitle" idx="1"/>
          </p:nvPr>
        </p:nvSpPr>
        <p:spPr>
          <a:xfrm>
            <a:off x="365125" y="4860925"/>
            <a:ext cx="4849709" cy="769441"/>
          </a:xfrm>
        </p:spPr>
        <p:txBody>
          <a:bodyPr/>
          <a:lstStyle/>
          <a:p>
            <a:r>
              <a:rPr lang="en-US" dirty="0" smtClean="0"/>
              <a:t>Prepared by</a:t>
            </a:r>
          </a:p>
          <a:p>
            <a:r>
              <a:rPr lang="en-US" dirty="0" smtClean="0"/>
              <a:t>Chris </a:t>
            </a:r>
            <a:r>
              <a:rPr lang="en-US" dirty="0" err="1" smtClean="0"/>
              <a:t>Chiaverina</a:t>
            </a:r>
            <a:endParaRPr lang="en-US" dirty="0"/>
          </a:p>
        </p:txBody>
      </p:sp>
      <p:sp>
        <p:nvSpPr>
          <p:cNvPr id="6" name="Footer Placeholder 5"/>
          <p:cNvSpPr>
            <a:spLocks noGrp="1"/>
          </p:cNvSpPr>
          <p:nvPr>
            <p:ph type="ftr" sz="quarter" idx="3"/>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Magnets and Magnetic Fields</a:t>
            </a:r>
            <a:endParaRPr lang="en-US" dirty="0"/>
          </a:p>
        </p:txBody>
      </p:sp>
      <p:sp>
        <p:nvSpPr>
          <p:cNvPr id="1030" name="Rectangle 6"/>
          <p:cNvSpPr>
            <a:spLocks noGrp="1" noChangeArrowheads="1"/>
          </p:cNvSpPr>
          <p:nvPr>
            <p:ph type="body" idx="1"/>
          </p:nvPr>
        </p:nvSpPr>
        <p:spPr/>
        <p:txBody>
          <a:bodyPr/>
          <a:lstStyle/>
          <a:p>
            <a:r>
              <a:rPr lang="en-US" dirty="0" smtClean="0"/>
              <a:t>Notice that the filings are bunched together near the poles of the magnets in the previous figures. This is where the magnet field is most intense. This can be illustrated by drawing field lines that are close together to one another near the poles (see figure below).</a:t>
            </a:r>
          </a:p>
        </p:txBody>
      </p:sp>
      <p:pic>
        <p:nvPicPr>
          <p:cNvPr id="7" name="Picture 6" descr="22_04_Figure.jpg"/>
          <p:cNvPicPr>
            <a:picLocks noChangeAspect="1"/>
          </p:cNvPicPr>
          <p:nvPr/>
        </p:nvPicPr>
        <p:blipFill rotWithShape="1">
          <a:blip r:embed="rId3">
            <a:extLst>
              <a:ext uri="{28A0092B-C50C-407E-A947-70E740481C1C}">
                <a14:useLocalDpi xmlns:a14="http://schemas.microsoft.com/office/drawing/2010/main" val="0"/>
              </a:ext>
            </a:extLst>
          </a:blip>
          <a:srcRect b="2682"/>
          <a:stretch/>
        </p:blipFill>
        <p:spPr>
          <a:xfrm>
            <a:off x="2935929" y="3782017"/>
            <a:ext cx="3593104" cy="3033834"/>
          </a:xfrm>
          <a:prstGeom prst="rect">
            <a:avLst/>
          </a:prstGeom>
        </p:spPr>
      </p:pic>
      <p:sp>
        <p:nvSpPr>
          <p:cNvPr id="6" name="Footer Placeholder 5"/>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40945833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Magnets and Magnetic Fields</a:t>
            </a:r>
            <a:endParaRPr lang="en-US" dirty="0"/>
          </a:p>
        </p:txBody>
      </p:sp>
      <p:sp>
        <p:nvSpPr>
          <p:cNvPr id="1030" name="Rectangle 6"/>
          <p:cNvSpPr>
            <a:spLocks noGrp="1" noChangeArrowheads="1"/>
          </p:cNvSpPr>
          <p:nvPr>
            <p:ph type="body" idx="1"/>
          </p:nvPr>
        </p:nvSpPr>
        <p:spPr/>
        <p:txBody>
          <a:bodyPr/>
          <a:lstStyle/>
          <a:p>
            <a:r>
              <a:rPr lang="en-US" dirty="0" smtClean="0"/>
              <a:t>The field weakens as you move away from the magnet in any direction. This weakening is indicated by a wider separation between field lines.</a:t>
            </a:r>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Magnets and Magnetic Fields</a:t>
            </a:r>
            <a:endParaRPr lang="en-US" dirty="0"/>
          </a:p>
        </p:txBody>
      </p:sp>
      <p:sp>
        <p:nvSpPr>
          <p:cNvPr id="1030" name="Rectangle 6"/>
          <p:cNvSpPr>
            <a:spLocks noGrp="1" noChangeArrowheads="1"/>
          </p:cNvSpPr>
          <p:nvPr>
            <p:ph type="body" idx="1"/>
          </p:nvPr>
        </p:nvSpPr>
        <p:spPr>
          <a:xfrm>
            <a:off x="365125" y="1141413"/>
            <a:ext cx="7630313" cy="5106987"/>
          </a:xfrm>
        </p:spPr>
        <p:txBody>
          <a:bodyPr/>
          <a:lstStyle/>
          <a:p>
            <a:r>
              <a:rPr lang="en-US" dirty="0" smtClean="0"/>
              <a:t>In addition, the lines form closed loops that leave the magnet at the north pole and enter it at the south pole.</a:t>
            </a:r>
          </a:p>
          <a:p>
            <a:r>
              <a:rPr lang="en-US" dirty="0" smtClean="0"/>
              <a:t>As the previous figure indicates, the direction of a magnetic field at a given location is defined as the direction a compass needle would point if placed at that location.</a:t>
            </a:r>
          </a:p>
          <a:p>
            <a:r>
              <a:rPr lang="en-US" dirty="0" smtClean="0"/>
              <a:t>Because opposites attract, the north pole of a compass needle—the end with the arrowhead—points toward the south pole of the magnet.</a:t>
            </a:r>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Magnets and Magnetic Fields</a:t>
            </a:r>
            <a:endParaRPr lang="en-US" dirty="0"/>
          </a:p>
        </p:txBody>
      </p:sp>
      <p:sp>
        <p:nvSpPr>
          <p:cNvPr id="1030" name="Rectangle 6"/>
          <p:cNvSpPr>
            <a:spLocks noGrp="1" noChangeArrowheads="1"/>
          </p:cNvSpPr>
          <p:nvPr>
            <p:ph type="body" idx="1"/>
          </p:nvPr>
        </p:nvSpPr>
        <p:spPr/>
        <p:txBody>
          <a:bodyPr/>
          <a:lstStyle/>
          <a:p>
            <a:r>
              <a:rPr lang="en-US" dirty="0" smtClean="0"/>
              <a:t>Recall that that the direction in which a compass points at any given location is the direction of the magnetic field at that point. Since a compass can point in one direction at a given point, there must be only one direction for the magnetic field, </a:t>
            </a:r>
            <a:r>
              <a:rPr lang="en-US" b="1" dirty="0" smtClean="0"/>
              <a:t>B</a:t>
            </a:r>
            <a:r>
              <a:rPr lang="en-US" dirty="0" smtClean="0"/>
              <a:t>. If field lines were to cross, there would be two directions for </a:t>
            </a:r>
            <a:r>
              <a:rPr lang="en-US" b="1" dirty="0" smtClean="0"/>
              <a:t>B</a:t>
            </a:r>
            <a:r>
              <a:rPr lang="en-US" dirty="0" smtClean="0"/>
              <a:t> at the crossing point. As a result, magnetic field lines can never cross.</a:t>
            </a:r>
          </a:p>
        </p:txBody>
      </p:sp>
      <p:sp>
        <p:nvSpPr>
          <p:cNvPr id="7" name="Footer Placeholder 6"/>
          <p:cNvSpPr>
            <a:spLocks noGrp="1"/>
          </p:cNvSpPr>
          <p:nvPr>
            <p:ph type="ftr" sz="quarter" idx="10"/>
          </p:nvPr>
        </p:nvSpPr>
        <p:spPr/>
        <p:txBody>
          <a:bodyPr/>
          <a:lstStyle/>
          <a:p>
            <a:r>
              <a:rPr lang="en-GB" smtClean="0"/>
              <a:t>© 2014 Pearson Education, Inc.</a:t>
            </a:r>
            <a:endParaRPr lang="en-GB"/>
          </a:p>
        </p:txBody>
      </p:sp>
      <p:pic>
        <p:nvPicPr>
          <p:cNvPr id="8" name="Picture 7" descr="Arro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19" y="3294242"/>
            <a:ext cx="225552" cy="109728"/>
          </a:xfrm>
          <a:prstGeom prst="rect">
            <a:avLst/>
          </a:prstGeom>
        </p:spPr>
      </p:pic>
      <p:pic>
        <p:nvPicPr>
          <p:cNvPr id="10" name="Picture 9" descr="Arro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0907" y="3717606"/>
            <a:ext cx="225552" cy="109728"/>
          </a:xfrm>
          <a:prstGeom prst="rect">
            <a:avLst/>
          </a:prstGeom>
        </p:spPr>
      </p:pic>
    </p:spTree>
    <p:extLst>
      <p:ext uri="{BB962C8B-B14F-4D97-AF65-F5344CB8AC3E}">
        <p14:creationId xmlns:p14="http://schemas.microsoft.com/office/powerpoint/2010/main" val="319153735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Magnets and Magnetic Fields</a:t>
            </a:r>
            <a:endParaRPr lang="en-US" dirty="0"/>
          </a:p>
        </p:txBody>
      </p:sp>
      <p:sp>
        <p:nvSpPr>
          <p:cNvPr id="1030" name="Rectangle 6"/>
          <p:cNvSpPr>
            <a:spLocks noGrp="1" noChangeArrowheads="1"/>
          </p:cNvSpPr>
          <p:nvPr>
            <p:ph type="body" idx="1"/>
          </p:nvPr>
        </p:nvSpPr>
        <p:spPr/>
        <p:txBody>
          <a:bodyPr/>
          <a:lstStyle/>
          <a:p>
            <a:r>
              <a:rPr lang="en-US" sz="2400" dirty="0" smtClean="0"/>
              <a:t>The common household refrigerator magnet provides an interesting example of a magnetic field.</a:t>
            </a:r>
          </a:p>
          <a:p>
            <a:r>
              <a:rPr lang="en-US" sz="2400" dirty="0" smtClean="0"/>
              <a:t>These magnets are composed of multiple narrow magnet strips of opposite polarity, as indicated in the figure below.</a:t>
            </a:r>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10" name="Picture 9" descr="22_05_Figure.jpg"/>
          <p:cNvPicPr>
            <a:picLocks noChangeAspect="1"/>
          </p:cNvPicPr>
          <p:nvPr/>
        </p:nvPicPr>
        <p:blipFill rotWithShape="1">
          <a:blip r:embed="rId3">
            <a:extLst>
              <a:ext uri="{28A0092B-C50C-407E-A947-70E740481C1C}">
                <a14:useLocalDpi xmlns:a14="http://schemas.microsoft.com/office/drawing/2010/main" val="0"/>
              </a:ext>
            </a:extLst>
          </a:blip>
          <a:srcRect b="2452"/>
          <a:stretch/>
        </p:blipFill>
        <p:spPr>
          <a:xfrm>
            <a:off x="2630623" y="2885488"/>
            <a:ext cx="3882754" cy="387660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Magnets and Magnetic Fields</a:t>
            </a:r>
            <a:endParaRPr lang="en-US" dirty="0"/>
          </a:p>
        </p:txBody>
      </p:sp>
      <p:sp>
        <p:nvSpPr>
          <p:cNvPr id="1030" name="Rectangle 6"/>
          <p:cNvSpPr>
            <a:spLocks noGrp="1" noChangeArrowheads="1"/>
          </p:cNvSpPr>
          <p:nvPr>
            <p:ph type="body" idx="1"/>
          </p:nvPr>
        </p:nvSpPr>
        <p:spPr/>
        <p:txBody>
          <a:bodyPr/>
          <a:lstStyle/>
          <a:p>
            <a:r>
              <a:rPr lang="en-US" dirty="0" smtClean="0"/>
              <a:t>The net effect of these strips is a magnetic field similar to the field that would be produced by a large number of tiny horseshoe magnets placed side by side.</a:t>
            </a:r>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55648954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Magnets and Magnetic Fields</a:t>
            </a:r>
            <a:endParaRPr lang="en-US" dirty="0"/>
          </a:p>
        </p:txBody>
      </p:sp>
      <p:sp>
        <p:nvSpPr>
          <p:cNvPr id="1030" name="Rectangle 6"/>
          <p:cNvSpPr>
            <a:spLocks noGrp="1" noChangeArrowheads="1"/>
          </p:cNvSpPr>
          <p:nvPr>
            <p:ph type="body" idx="1"/>
          </p:nvPr>
        </p:nvSpPr>
        <p:spPr/>
        <p:txBody>
          <a:bodyPr/>
          <a:lstStyle/>
          <a:p>
            <a:r>
              <a:rPr lang="en-US" dirty="0" smtClean="0"/>
              <a:t>Earth, like many planets, produces its own magnetic field. In many respects, Earth</a:t>
            </a:r>
            <a:r>
              <a:rPr lang="fr-FR" dirty="0" smtClean="0"/>
              <a:t>'</a:t>
            </a:r>
            <a:r>
              <a:rPr lang="en-US" dirty="0" smtClean="0"/>
              <a:t>s magnetic field is like that of a giant bar magnet, as illustrated in the figure below.</a:t>
            </a:r>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7" name="Picture 6" descr="22_06_Figure.jpg"/>
          <p:cNvPicPr>
            <a:picLocks noChangeAspect="1"/>
          </p:cNvPicPr>
          <p:nvPr/>
        </p:nvPicPr>
        <p:blipFill rotWithShape="1">
          <a:blip r:embed="rId3">
            <a:extLst>
              <a:ext uri="{28A0092B-C50C-407E-A947-70E740481C1C}">
                <a14:useLocalDpi xmlns:a14="http://schemas.microsoft.com/office/drawing/2010/main" val="0"/>
              </a:ext>
            </a:extLst>
          </a:blip>
          <a:srcRect b="2412"/>
          <a:stretch/>
        </p:blipFill>
        <p:spPr>
          <a:xfrm>
            <a:off x="2928003" y="2980984"/>
            <a:ext cx="3287994" cy="379047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Magnets and Magnetic Fields</a:t>
            </a:r>
            <a:endParaRPr lang="en-US" dirty="0"/>
          </a:p>
        </p:txBody>
      </p:sp>
      <p:sp>
        <p:nvSpPr>
          <p:cNvPr id="1030" name="Rectangle 6"/>
          <p:cNvSpPr>
            <a:spLocks noGrp="1" noChangeArrowheads="1"/>
          </p:cNvSpPr>
          <p:nvPr>
            <p:ph type="body" idx="1"/>
          </p:nvPr>
        </p:nvSpPr>
        <p:spPr>
          <a:xfrm>
            <a:off x="365125" y="1141413"/>
            <a:ext cx="8229600" cy="5497689"/>
          </a:xfrm>
        </p:spPr>
        <p:txBody>
          <a:bodyPr/>
          <a:lstStyle/>
          <a:p>
            <a:r>
              <a:rPr lang="en-US" dirty="0" smtClean="0"/>
              <a:t>As the preceding figure indicates, there is a magnetic pole near each geographic pole of the Earth. In addition, the field lines are essentially horizontal (parallel to the Earth</a:t>
            </a:r>
            <a:r>
              <a:rPr lang="fr-FR" dirty="0" smtClean="0"/>
              <a:t>'</a:t>
            </a:r>
            <a:r>
              <a:rPr lang="en-US" dirty="0" smtClean="0"/>
              <a:t>s surface) near the equator but enter or leave the Earth near the poles.</a:t>
            </a:r>
          </a:p>
          <a:p>
            <a:r>
              <a:rPr lang="en-US" dirty="0" smtClean="0"/>
              <a:t>Because the north pole of a compass points toward the north geographic pole of Earth, and because opposites attract, we can conclude that the north geographic pole of Earth is actually near the south pole of the Earth</a:t>
            </a:r>
            <a:r>
              <a:rPr lang="fr-FR" dirty="0" smtClean="0"/>
              <a:t>'</a:t>
            </a:r>
            <a:r>
              <a:rPr lang="en-US" dirty="0" smtClean="0"/>
              <a:t>s magnetic field. This is shown in the figure on the previous slide.</a:t>
            </a:r>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Magnets and Magnetic Fields</a:t>
            </a:r>
            <a:endParaRPr lang="en-US" dirty="0"/>
          </a:p>
        </p:txBody>
      </p:sp>
      <p:sp>
        <p:nvSpPr>
          <p:cNvPr id="1030" name="Rectangle 6"/>
          <p:cNvSpPr>
            <a:spLocks noGrp="1" noChangeArrowheads="1"/>
          </p:cNvSpPr>
          <p:nvPr>
            <p:ph type="body" idx="1"/>
          </p:nvPr>
        </p:nvSpPr>
        <p:spPr/>
        <p:txBody>
          <a:bodyPr/>
          <a:lstStyle/>
          <a:p>
            <a:r>
              <a:rPr lang="en-US" dirty="0" smtClean="0"/>
              <a:t>The axis of the magnetic poles is not perfectly aligned with the rotational axis of the Earth. Instead, it is inclined at an angle that varies slowly with time. Presently, the magnetic axis is tilted away from the rotational axis by an angle of about 11.5°.</a:t>
            </a:r>
          </a:p>
          <a:p>
            <a:r>
              <a:rPr lang="en-US" dirty="0" smtClean="0"/>
              <a:t>Scientist know that Earth</a:t>
            </a:r>
            <a:r>
              <a:rPr lang="fr-FR" dirty="0" smtClean="0"/>
              <a:t>'</a:t>
            </a:r>
            <a:r>
              <a:rPr lang="en-US" dirty="0" smtClean="0"/>
              <a:t>s magnetic field has reversed direction many times over the ages. The last reversal occurred about 780,000 years ago. There are signs that Earth may be preparing for another such reversal.</a:t>
            </a:r>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Magnets and Magnetic Fields</a:t>
            </a:r>
            <a:endParaRPr lang="en-US" dirty="0"/>
          </a:p>
        </p:txBody>
      </p:sp>
      <p:sp>
        <p:nvSpPr>
          <p:cNvPr id="1030" name="Rectangle 6"/>
          <p:cNvSpPr>
            <a:spLocks noGrp="1" noChangeArrowheads="1"/>
          </p:cNvSpPr>
          <p:nvPr>
            <p:ph type="body" idx="1"/>
          </p:nvPr>
        </p:nvSpPr>
        <p:spPr>
          <a:xfrm>
            <a:off x="365125" y="1141413"/>
            <a:ext cx="8229600" cy="5536177"/>
          </a:xfrm>
        </p:spPr>
        <p:txBody>
          <a:bodyPr/>
          <a:lstStyle/>
          <a:p>
            <a:r>
              <a:rPr lang="en-US" dirty="0" smtClean="0"/>
              <a:t>As magnetic fields go, Earth</a:t>
            </a:r>
            <a:r>
              <a:rPr lang="fr-FR" dirty="0" smtClean="0"/>
              <a:t>'</a:t>
            </a:r>
            <a:r>
              <a:rPr lang="en-US" dirty="0" smtClean="0"/>
              <a:t>s is relatively weak. To make this quantitative, we note that magnetic field strength is measured in terms of a unit called the tesla (T). The tesla is named in recognition of the pioneering electrical and magnetic studies of the Croatian-born American engineer Nikola Tesla (1856–1943).</a:t>
            </a:r>
          </a:p>
          <a:p>
            <a:r>
              <a:rPr lang="en-US" dirty="0" smtClean="0"/>
              <a:t>A magnetic field of 1 T is rather large. In comparison, the magnetic field at the surface of Earth is roughly 5.0 x 10</a:t>
            </a:r>
            <a:r>
              <a:rPr lang="en-US" baseline="30000" dirty="0" smtClean="0"/>
              <a:t>−5</a:t>
            </a:r>
            <a:r>
              <a:rPr lang="en-US" dirty="0" smtClean="0"/>
              <a:t> T. </a:t>
            </a:r>
          </a:p>
          <a:p>
            <a:r>
              <a:rPr lang="en-US" dirty="0" smtClean="0"/>
              <a:t>Another commonly used unit for magnetism is the gauss (G), which is defined as 1 G = 10</a:t>
            </a:r>
            <a:r>
              <a:rPr lang="en-US" baseline="30000" dirty="0" smtClean="0"/>
              <a:t>−4</a:t>
            </a:r>
            <a:r>
              <a:rPr lang="en-US" dirty="0" smtClean="0"/>
              <a:t> T.</a:t>
            </a:r>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Chapter Contents</a:t>
            </a:r>
            <a:endParaRPr lang="en-US" dirty="0"/>
          </a:p>
        </p:txBody>
      </p:sp>
      <p:sp>
        <p:nvSpPr>
          <p:cNvPr id="1030" name="Rectangle 6"/>
          <p:cNvSpPr>
            <a:spLocks noGrp="1" noChangeArrowheads="1"/>
          </p:cNvSpPr>
          <p:nvPr>
            <p:ph type="body" idx="1"/>
          </p:nvPr>
        </p:nvSpPr>
        <p:spPr/>
        <p:txBody>
          <a:bodyPr/>
          <a:lstStyle/>
          <a:p>
            <a:r>
              <a:rPr lang="en-US" dirty="0" smtClean="0"/>
              <a:t>Magnets and Magnetic Fields</a:t>
            </a:r>
          </a:p>
          <a:p>
            <a:r>
              <a:rPr lang="en-US" dirty="0" smtClean="0"/>
              <a:t>Magnetism and Electric Currents</a:t>
            </a:r>
          </a:p>
          <a:p>
            <a:r>
              <a:rPr lang="en-US" dirty="0" smtClean="0"/>
              <a:t>The Magnetic Force</a:t>
            </a:r>
            <a:endParaRPr lang="en-US"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Magnets and Magnetic Fields</a:t>
            </a:r>
            <a:endParaRPr lang="en-US" dirty="0"/>
          </a:p>
        </p:txBody>
      </p:sp>
      <p:sp>
        <p:nvSpPr>
          <p:cNvPr id="1030" name="Rectangle 6"/>
          <p:cNvSpPr>
            <a:spLocks noGrp="1" noChangeArrowheads="1"/>
          </p:cNvSpPr>
          <p:nvPr>
            <p:ph type="body" idx="1"/>
          </p:nvPr>
        </p:nvSpPr>
        <p:spPr>
          <a:xfrm>
            <a:off x="365124" y="1141413"/>
            <a:ext cx="8328327" cy="5106987"/>
          </a:xfrm>
        </p:spPr>
        <p:txBody>
          <a:bodyPr/>
          <a:lstStyle/>
          <a:p>
            <a:r>
              <a:rPr lang="en-US" dirty="0" smtClean="0"/>
              <a:t>The gauss is not an SI unit. Even so, it finds wide usage because of its convenient magnitude. In terms of the gauss, Earth</a:t>
            </a:r>
            <a:r>
              <a:rPr lang="fr-FR" dirty="0" smtClean="0"/>
              <a:t>'</a:t>
            </a:r>
            <a:r>
              <a:rPr lang="en-US" dirty="0" smtClean="0"/>
              <a:t>s magnetic field at its surface is approximately 0.5 G.</a:t>
            </a:r>
          </a:p>
          <a:p>
            <a:r>
              <a:rPr lang="en-US" dirty="0" smtClean="0"/>
              <a:t>The magnitudes of some typical magnetic fields are given in the table below.</a:t>
            </a:r>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7" name="Picture 6" descr="22_01_Table.jpg"/>
          <p:cNvPicPr>
            <a:picLocks noChangeAspect="1"/>
          </p:cNvPicPr>
          <p:nvPr/>
        </p:nvPicPr>
        <p:blipFill rotWithShape="1">
          <a:blip r:embed="rId3">
            <a:extLst>
              <a:ext uri="{28A0092B-C50C-407E-A947-70E740481C1C}">
                <a14:useLocalDpi xmlns:a14="http://schemas.microsoft.com/office/drawing/2010/main" val="0"/>
              </a:ext>
            </a:extLst>
          </a:blip>
          <a:srcRect b="4374"/>
          <a:stretch/>
        </p:blipFill>
        <p:spPr>
          <a:xfrm>
            <a:off x="1653400" y="3872261"/>
            <a:ext cx="5837200" cy="269797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Magnets and Magnetic Fields</a:t>
            </a:r>
            <a:endParaRPr lang="en-US" dirty="0"/>
          </a:p>
        </p:txBody>
      </p:sp>
      <p:sp>
        <p:nvSpPr>
          <p:cNvPr id="1030" name="Rectangle 6"/>
          <p:cNvSpPr>
            <a:spLocks noGrp="1" noChangeArrowheads="1"/>
          </p:cNvSpPr>
          <p:nvPr>
            <p:ph type="body" idx="1"/>
          </p:nvPr>
        </p:nvSpPr>
        <p:spPr/>
        <p:txBody>
          <a:bodyPr/>
          <a:lstStyle/>
          <a:p>
            <a:r>
              <a:rPr lang="en-US" sz="2400" dirty="0" smtClean="0"/>
              <a:t>As was mentioned previously, Earth</a:t>
            </a:r>
            <a:r>
              <a:rPr lang="fr-FR" sz="2400" dirty="0" smtClean="0"/>
              <a:t>'</a:t>
            </a:r>
            <a:r>
              <a:rPr lang="en-US" sz="2400" dirty="0" smtClean="0"/>
              <a:t>s magnetic field reverses direction over geological time periods. These reversals have left a permanent record in the rocks of the ocean floors.</a:t>
            </a:r>
          </a:p>
          <a:p>
            <a:r>
              <a:rPr lang="en-US" sz="2400" dirty="0" smtClean="0"/>
              <a:t>The figure below shows that molten rock is being extruded from a mid-ocean ridge.</a:t>
            </a:r>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7" name="Picture 6" descr="22_07_Figure.jpg"/>
          <p:cNvPicPr>
            <a:picLocks noChangeAspect="1"/>
          </p:cNvPicPr>
          <p:nvPr/>
        </p:nvPicPr>
        <p:blipFill rotWithShape="1">
          <a:blip r:embed="rId3">
            <a:extLst>
              <a:ext uri="{28A0092B-C50C-407E-A947-70E740481C1C}">
                <a14:useLocalDpi xmlns:a14="http://schemas.microsoft.com/office/drawing/2010/main" val="0"/>
              </a:ext>
            </a:extLst>
          </a:blip>
          <a:srcRect b="2682"/>
          <a:stretch/>
        </p:blipFill>
        <p:spPr>
          <a:xfrm>
            <a:off x="2950369" y="3499909"/>
            <a:ext cx="2666388" cy="327139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Magnets and Magnetic Fields</a:t>
            </a:r>
            <a:endParaRPr lang="en-US" dirty="0"/>
          </a:p>
        </p:txBody>
      </p:sp>
      <p:sp>
        <p:nvSpPr>
          <p:cNvPr id="1030" name="Rectangle 6"/>
          <p:cNvSpPr>
            <a:spLocks noGrp="1" noChangeArrowheads="1"/>
          </p:cNvSpPr>
          <p:nvPr>
            <p:ph type="body" idx="1"/>
          </p:nvPr>
        </p:nvSpPr>
        <p:spPr/>
        <p:txBody>
          <a:bodyPr/>
          <a:lstStyle/>
          <a:p>
            <a:r>
              <a:rPr lang="en-US" dirty="0" smtClean="0"/>
              <a:t>The extruded rock has no magnetization because of its high temperature. When the rock cools, however, it becomes magnetized in the direction of Earth</a:t>
            </a:r>
            <a:r>
              <a:rPr lang="fr-FR" dirty="0" smtClean="0"/>
              <a:t>'</a:t>
            </a:r>
            <a:r>
              <a:rPr lang="en-US" dirty="0" smtClean="0"/>
              <a:t>s magnetic field. In effect, the direction of Earth</a:t>
            </a:r>
            <a:r>
              <a:rPr lang="fr-FR" dirty="0" smtClean="0"/>
              <a:t>'</a:t>
            </a:r>
            <a:r>
              <a:rPr lang="en-US" dirty="0" smtClean="0"/>
              <a:t>s magnetic field becomes "frozen" in the solidified rock.</a:t>
            </a:r>
          </a:p>
          <a:p>
            <a:r>
              <a:rPr lang="en-US" dirty="0" smtClean="0"/>
              <a:t>As the seafloor spreads, and more rock is formed along the mid-ocean ridge, a continuous record of Earth</a:t>
            </a:r>
            <a:r>
              <a:rPr lang="fr-FR" dirty="0" smtClean="0"/>
              <a:t>'</a:t>
            </a:r>
            <a:r>
              <a:rPr lang="en-US" dirty="0" smtClean="0"/>
              <a:t>s magnetic field is formed. If the Earth</a:t>
            </a:r>
            <a:r>
              <a:rPr lang="fr-FR" dirty="0" smtClean="0"/>
              <a:t>'</a:t>
            </a:r>
            <a:r>
              <a:rPr lang="en-US" dirty="0" smtClean="0"/>
              <a:t>s field reverses at some point in time, the field in the solidified rock will record the fact.</a:t>
            </a:r>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Magnets and Magnetic Fields</a:t>
            </a:r>
            <a:endParaRPr lang="en-US" dirty="0"/>
          </a:p>
        </p:txBody>
      </p:sp>
      <p:sp>
        <p:nvSpPr>
          <p:cNvPr id="1030" name="Rectangle 6"/>
          <p:cNvSpPr>
            <a:spLocks noGrp="1" noChangeArrowheads="1"/>
          </p:cNvSpPr>
          <p:nvPr>
            <p:ph type="body" idx="1"/>
          </p:nvPr>
        </p:nvSpPr>
        <p:spPr>
          <a:xfrm>
            <a:off x="365125" y="1141413"/>
            <a:ext cx="7774635" cy="5488067"/>
          </a:xfrm>
        </p:spPr>
        <p:txBody>
          <a:bodyPr/>
          <a:lstStyle/>
          <a:p>
            <a:r>
              <a:rPr lang="en-US" dirty="0" smtClean="0"/>
              <a:t>At the microscopic level, the magnetic field of a magnet is due to the magnetic fields produced by electrons in its atoms. Each electron acts like a small bar magnet. </a:t>
            </a:r>
          </a:p>
          <a:p>
            <a:r>
              <a:rPr lang="en-US" dirty="0" smtClean="0"/>
              <a:t>In some materials the magnetic fields of the electrons cancel, leaving zero net magnetic field.</a:t>
            </a:r>
          </a:p>
          <a:p>
            <a:r>
              <a:rPr lang="en-US" dirty="0" smtClean="0"/>
              <a:t>In other materials—like iron, nickel, and cobalt—the magnetic fields of the electrons don</a:t>
            </a:r>
            <a:r>
              <a:rPr lang="fr-FR" dirty="0" smtClean="0"/>
              <a:t>'</a:t>
            </a:r>
            <a:r>
              <a:rPr lang="en-US" dirty="0" smtClean="0"/>
              <a:t>t cancel, and the electrons in neighboring atoms tend to align with one another, producing a strong magnetic field.</a:t>
            </a:r>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Magnets and Magnetic Fields</a:t>
            </a:r>
            <a:endParaRPr lang="en-US" dirty="0"/>
          </a:p>
        </p:txBody>
      </p:sp>
      <p:sp>
        <p:nvSpPr>
          <p:cNvPr id="1030" name="Rectangle 6"/>
          <p:cNvSpPr>
            <a:spLocks noGrp="1" noChangeArrowheads="1"/>
          </p:cNvSpPr>
          <p:nvPr>
            <p:ph type="body" idx="1"/>
          </p:nvPr>
        </p:nvSpPr>
        <p:spPr>
          <a:xfrm>
            <a:off x="365125" y="1141413"/>
            <a:ext cx="8229600" cy="5497689"/>
          </a:xfrm>
        </p:spPr>
        <p:txBody>
          <a:bodyPr/>
          <a:lstStyle/>
          <a:p>
            <a:r>
              <a:rPr lang="en-US" dirty="0" smtClean="0"/>
              <a:t>The magnetic field of any magnetic material is broken up into regions in which the field points in different directions, as is indicated in the figure below.</a:t>
            </a:r>
          </a:p>
          <a:p>
            <a:endParaRPr lang="en-US" dirty="0" smtClean="0"/>
          </a:p>
          <a:p>
            <a:endParaRPr lang="en-US" dirty="0"/>
          </a:p>
          <a:p>
            <a:endParaRPr lang="en-US" dirty="0" smtClean="0"/>
          </a:p>
          <a:p>
            <a:pPr>
              <a:lnSpc>
                <a:spcPct val="140000"/>
              </a:lnSpc>
            </a:pPr>
            <a:endParaRPr lang="en-US" dirty="0" smtClean="0"/>
          </a:p>
          <a:p>
            <a:r>
              <a:rPr lang="en-US" dirty="0" smtClean="0"/>
              <a:t>A region within a magnetic material where the electrons are aligned in the same direction is referred to as a magnetic domain.</a:t>
            </a:r>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7" name="Picture 6" descr="22_08_FigureA.jpg"/>
          <p:cNvPicPr>
            <a:picLocks noChangeAspect="1"/>
          </p:cNvPicPr>
          <p:nvPr/>
        </p:nvPicPr>
        <p:blipFill rotWithShape="1">
          <a:blip r:embed="rId3">
            <a:extLst>
              <a:ext uri="{28A0092B-C50C-407E-A947-70E740481C1C}">
                <a14:useLocalDpi xmlns:a14="http://schemas.microsoft.com/office/drawing/2010/main" val="0"/>
              </a:ext>
            </a:extLst>
          </a:blip>
          <a:srcRect b="5854"/>
          <a:stretch/>
        </p:blipFill>
        <p:spPr>
          <a:xfrm>
            <a:off x="1720579" y="2951190"/>
            <a:ext cx="5702842" cy="20471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Magnets and Magnetic Fields</a:t>
            </a:r>
            <a:endParaRPr lang="en-US" dirty="0"/>
          </a:p>
        </p:txBody>
      </p:sp>
      <p:sp>
        <p:nvSpPr>
          <p:cNvPr id="1030" name="Rectangle 6"/>
          <p:cNvSpPr>
            <a:spLocks noGrp="1" noChangeArrowheads="1"/>
          </p:cNvSpPr>
          <p:nvPr>
            <p:ph type="body" idx="1"/>
          </p:nvPr>
        </p:nvSpPr>
        <p:spPr/>
        <p:txBody>
          <a:bodyPr/>
          <a:lstStyle/>
          <a:p>
            <a:r>
              <a:rPr lang="en-US" dirty="0" smtClean="0"/>
              <a:t>Each domain has a strong magnetic field in a given direction. Different domains are oriented differently, however, so that the net effect may be small. The typical size of these domains is on the order of 10</a:t>
            </a:r>
            <a:r>
              <a:rPr lang="en-US" baseline="30000" dirty="0" smtClean="0"/>
              <a:t>−4</a:t>
            </a:r>
            <a:r>
              <a:rPr lang="en-US" dirty="0" smtClean="0"/>
              <a:t> cm to 10</a:t>
            </a:r>
            <a:r>
              <a:rPr lang="en-US" baseline="30000" dirty="0" smtClean="0"/>
              <a:t>−1</a:t>
            </a:r>
            <a:r>
              <a:rPr lang="en-US" dirty="0" smtClean="0"/>
              <a:t> cm.</a:t>
            </a:r>
          </a:p>
          <a:p>
            <a:r>
              <a:rPr lang="en-US" dirty="0" smtClean="0"/>
              <a:t>When an external magnetic field is applied to such a material, the magnetic domains that are pointing in the direction of the applied field tend to grow in size at the expense of the domains with different orientations.</a:t>
            </a:r>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Magnets and Magnetic Fields</a:t>
            </a:r>
            <a:endParaRPr lang="en-US" dirty="0"/>
          </a:p>
        </p:txBody>
      </p:sp>
      <p:sp>
        <p:nvSpPr>
          <p:cNvPr id="1030" name="Rectangle 6"/>
          <p:cNvSpPr>
            <a:spLocks noGrp="1" noChangeArrowheads="1"/>
          </p:cNvSpPr>
          <p:nvPr>
            <p:ph type="body" idx="1"/>
          </p:nvPr>
        </p:nvSpPr>
        <p:spPr/>
        <p:txBody>
          <a:bodyPr/>
          <a:lstStyle/>
          <a:p>
            <a:r>
              <a:rPr lang="en-US" dirty="0" smtClean="0"/>
              <a:t>This is illustrated in the figure below. The result is a net magnetization of the material—it becomes a permanent magnet.</a:t>
            </a:r>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7" name="Picture 6" descr="22_08_FigureB.jpg"/>
          <p:cNvPicPr>
            <a:picLocks noChangeAspect="1"/>
          </p:cNvPicPr>
          <p:nvPr/>
        </p:nvPicPr>
        <p:blipFill rotWithShape="1">
          <a:blip r:embed="rId3">
            <a:extLst>
              <a:ext uri="{28A0092B-C50C-407E-A947-70E740481C1C}">
                <a14:useLocalDpi xmlns:a14="http://schemas.microsoft.com/office/drawing/2010/main" val="0"/>
              </a:ext>
            </a:extLst>
          </a:blip>
          <a:srcRect b="4040"/>
          <a:stretch/>
        </p:blipFill>
        <p:spPr>
          <a:xfrm>
            <a:off x="1544698" y="2758944"/>
            <a:ext cx="6054605" cy="308000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Magnets and Magnetic Fields</a:t>
            </a:r>
            <a:endParaRPr lang="en-US" dirty="0"/>
          </a:p>
        </p:txBody>
      </p:sp>
      <p:sp>
        <p:nvSpPr>
          <p:cNvPr id="1030" name="Rectangle 6"/>
          <p:cNvSpPr>
            <a:spLocks noGrp="1" noChangeArrowheads="1"/>
          </p:cNvSpPr>
          <p:nvPr>
            <p:ph type="body" idx="1"/>
          </p:nvPr>
        </p:nvSpPr>
        <p:spPr>
          <a:xfrm>
            <a:off x="365124" y="1141413"/>
            <a:ext cx="8337271" cy="5106987"/>
          </a:xfrm>
        </p:spPr>
        <p:txBody>
          <a:bodyPr/>
          <a:lstStyle/>
          <a:p>
            <a:r>
              <a:rPr lang="en-US" dirty="0" smtClean="0"/>
              <a:t>Many small animals are known to have small magnetic crystals (magnetite) in their bodies. For example, some species of bacteria use magnetite crystals to help orient themselves with respect to Earth</a:t>
            </a:r>
            <a:r>
              <a:rPr lang="fr-FR" dirty="0" smtClean="0"/>
              <a:t>'</a:t>
            </a:r>
            <a:r>
              <a:rPr lang="en-US" dirty="0" smtClean="0"/>
              <a:t>s magnetic field.</a:t>
            </a:r>
          </a:p>
          <a:p>
            <a:r>
              <a:rPr lang="en-US" dirty="0" smtClean="0"/>
              <a:t>Magnetite has also been found in the brains of bees and pigeons, where it is thought to play a role in navigation. It is even found in human brains, though its possible function there is unclear.</a:t>
            </a:r>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Magnetism and Electric Currents</a:t>
            </a:r>
            <a:endParaRPr lang="en-US" dirty="0"/>
          </a:p>
        </p:txBody>
      </p:sp>
      <p:sp>
        <p:nvSpPr>
          <p:cNvPr id="1030" name="Rectangle 6"/>
          <p:cNvSpPr>
            <a:spLocks noGrp="1" noChangeArrowheads="1"/>
          </p:cNvSpPr>
          <p:nvPr>
            <p:ph type="body" idx="1"/>
          </p:nvPr>
        </p:nvSpPr>
        <p:spPr>
          <a:xfrm>
            <a:off x="365125" y="1141413"/>
            <a:ext cx="7967953" cy="5473331"/>
          </a:xfrm>
        </p:spPr>
        <p:txBody>
          <a:bodyPr/>
          <a:lstStyle/>
          <a:p>
            <a:r>
              <a:rPr lang="en-US" dirty="0" smtClean="0"/>
              <a:t>The connection between electricity and magnetism was discovered accidentally by the Danish scientist Hans Christian </a:t>
            </a:r>
            <a:r>
              <a:rPr lang="en-US" dirty="0" err="1" smtClean="0"/>
              <a:t>Oersted</a:t>
            </a:r>
            <a:r>
              <a:rPr lang="en-US" dirty="0" smtClean="0"/>
              <a:t> (1777–1851) in 1820.</a:t>
            </a:r>
          </a:p>
          <a:p>
            <a:r>
              <a:rPr lang="en-US" dirty="0" err="1" smtClean="0"/>
              <a:t>Oersted</a:t>
            </a:r>
            <a:r>
              <a:rPr lang="en-US" dirty="0" smtClean="0"/>
              <a:t> was giving a science lecture when he closed a switch and allowed a current to flow through a wire. He noticed that a nearby compass needle rotated rapidly when the switch was closed.</a:t>
            </a:r>
          </a:p>
          <a:p>
            <a:r>
              <a:rPr lang="en-US" dirty="0" smtClean="0"/>
              <a:t>With that simple observation, </a:t>
            </a:r>
            <a:r>
              <a:rPr lang="en-US" dirty="0" err="1" smtClean="0"/>
              <a:t>Oersted</a:t>
            </a:r>
            <a:r>
              <a:rPr lang="en-US" dirty="0" smtClean="0"/>
              <a:t> discovered that electric currents can create magnetic fields.</a:t>
            </a:r>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Magnetism and Electric Currents</a:t>
            </a:r>
            <a:endParaRPr lang="en-US" dirty="0"/>
          </a:p>
        </p:txBody>
      </p:sp>
      <p:sp>
        <p:nvSpPr>
          <p:cNvPr id="1030" name="Rectangle 6"/>
          <p:cNvSpPr>
            <a:spLocks noGrp="1" noChangeArrowheads="1"/>
          </p:cNvSpPr>
          <p:nvPr>
            <p:ph type="body" idx="1"/>
          </p:nvPr>
        </p:nvSpPr>
        <p:spPr/>
        <p:txBody>
          <a:bodyPr/>
          <a:lstStyle/>
          <a:p>
            <a:r>
              <a:rPr lang="en-US" sz="2400" dirty="0" smtClean="0"/>
              <a:t>To visualize the magnetic field produced by a wire, consider a long, straight wire that carries a current, </a:t>
            </a:r>
            <a:r>
              <a:rPr lang="en-US" sz="2400" i="1" dirty="0" smtClean="0"/>
              <a:t>I</a:t>
            </a:r>
            <a:r>
              <a:rPr lang="en-US" sz="2400" dirty="0" smtClean="0"/>
              <a:t>. </a:t>
            </a:r>
          </a:p>
          <a:p>
            <a:r>
              <a:rPr lang="en-US" sz="2400" dirty="0" smtClean="0"/>
              <a:t>Shaking iron filings onto a sheet of paper that is pierced by the wire results in a circular pattern of filings centered on the wire (see figure (a) below). Clearly, the magnetic field "circulates" around the wire.</a:t>
            </a:r>
            <a:endParaRPr lang="en-US" sz="2400"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7" name="Picture 6" descr="22_09_FigureA.jpg"/>
          <p:cNvPicPr>
            <a:picLocks noChangeAspect="1"/>
          </p:cNvPicPr>
          <p:nvPr/>
        </p:nvPicPr>
        <p:blipFill rotWithShape="1">
          <a:blip r:embed="rId3">
            <a:extLst>
              <a:ext uri="{28A0092B-C50C-407E-A947-70E740481C1C}">
                <a14:useLocalDpi xmlns:a14="http://schemas.microsoft.com/office/drawing/2010/main" val="0"/>
              </a:ext>
            </a:extLst>
          </a:blip>
          <a:srcRect b="3178"/>
          <a:stretch/>
        </p:blipFill>
        <p:spPr>
          <a:xfrm>
            <a:off x="2118482" y="3543139"/>
            <a:ext cx="4907036" cy="321567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Magnets and Magnetic Fields</a:t>
            </a:r>
            <a:endParaRPr lang="en-US" dirty="0"/>
          </a:p>
        </p:txBody>
      </p:sp>
      <p:sp>
        <p:nvSpPr>
          <p:cNvPr id="1030" name="Rectangle 6"/>
          <p:cNvSpPr>
            <a:spLocks noGrp="1" noChangeArrowheads="1"/>
          </p:cNvSpPr>
          <p:nvPr>
            <p:ph type="body" idx="1"/>
          </p:nvPr>
        </p:nvSpPr>
        <p:spPr>
          <a:xfrm>
            <a:off x="365125" y="1141413"/>
            <a:ext cx="8296890" cy="5427649"/>
          </a:xfrm>
        </p:spPr>
        <p:txBody>
          <a:bodyPr/>
          <a:lstStyle/>
          <a:p>
            <a:r>
              <a:rPr lang="en-US" dirty="0" smtClean="0"/>
              <a:t>The effects of magnetism have been known since antiquity. For example, a piece of naturally occurring iron-oxide mineral known as lodestone can behave just like a manufactured magnet.</a:t>
            </a:r>
          </a:p>
          <a:p>
            <a:r>
              <a:rPr lang="en-US" dirty="0" smtClean="0"/>
              <a:t>Your first direct experience with magnetism was probably a playful exploration of bar magnets and their properties. From such experiences, you know that the two ends of a magnet are different.</a:t>
            </a:r>
          </a:p>
          <a:p>
            <a:r>
              <a:rPr lang="en-US" dirty="0" smtClean="0"/>
              <a:t>Specifically, you learned that a bar magnet attracts or repels another bar magnet depending on which ends of the magnet are brought together.</a:t>
            </a:r>
            <a:endParaRPr lang="en-US"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Magnetism and Electric Currents</a:t>
            </a:r>
            <a:endParaRPr lang="en-US" dirty="0"/>
          </a:p>
        </p:txBody>
      </p:sp>
      <p:sp>
        <p:nvSpPr>
          <p:cNvPr id="1030" name="Rectangle 6"/>
          <p:cNvSpPr>
            <a:spLocks noGrp="1" noChangeArrowheads="1"/>
          </p:cNvSpPr>
          <p:nvPr>
            <p:ph type="body" idx="1"/>
          </p:nvPr>
        </p:nvSpPr>
        <p:spPr>
          <a:xfrm>
            <a:off x="365124" y="1141413"/>
            <a:ext cx="8563595" cy="5507311"/>
          </a:xfrm>
        </p:spPr>
        <p:txBody>
          <a:bodyPr/>
          <a:lstStyle/>
          <a:p>
            <a:r>
              <a:rPr lang="en-US" dirty="0" smtClean="0"/>
              <a:t>We can gain additional information about the magnetic field by placing a group of small compasses about the wire, as in figure (b) below.</a:t>
            </a:r>
          </a:p>
          <a:p>
            <a:endParaRPr lang="en-US" dirty="0" smtClean="0"/>
          </a:p>
          <a:p>
            <a:endParaRPr lang="en-US" dirty="0" smtClean="0"/>
          </a:p>
          <a:p>
            <a:endParaRPr lang="en-US" dirty="0"/>
          </a:p>
          <a:p>
            <a:endParaRPr lang="en-US" dirty="0" smtClean="0"/>
          </a:p>
          <a:p>
            <a:pPr>
              <a:lnSpc>
                <a:spcPct val="150000"/>
              </a:lnSpc>
            </a:pPr>
            <a:endParaRPr lang="en-US" dirty="0" smtClean="0"/>
          </a:p>
          <a:p>
            <a:r>
              <a:rPr lang="en-US" dirty="0" smtClean="0"/>
              <a:t>In addition to confirming the circular shape of the field lines, the compass needles show the field</a:t>
            </a:r>
            <a:r>
              <a:rPr lang="fr-FR" dirty="0" smtClean="0"/>
              <a:t>'</a:t>
            </a:r>
            <a:r>
              <a:rPr lang="en-US" dirty="0" smtClean="0"/>
              <a:t>s direction.</a:t>
            </a:r>
            <a:endParaRPr lang="en-US"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7" name="Picture 6" descr="22_09_FigureB.jpg"/>
          <p:cNvPicPr>
            <a:picLocks noChangeAspect="1"/>
          </p:cNvPicPr>
          <p:nvPr/>
        </p:nvPicPr>
        <p:blipFill rotWithShape="1">
          <a:blip r:embed="rId3">
            <a:extLst>
              <a:ext uri="{28A0092B-C50C-407E-A947-70E740481C1C}">
                <a14:useLocalDpi xmlns:a14="http://schemas.microsoft.com/office/drawing/2010/main" val="0"/>
              </a:ext>
            </a:extLst>
          </a:blip>
          <a:srcRect b="3108"/>
          <a:stretch/>
        </p:blipFill>
        <p:spPr>
          <a:xfrm>
            <a:off x="2543416" y="2573042"/>
            <a:ext cx="4057168" cy="270801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Magnetism and Electric Currents</a:t>
            </a:r>
            <a:endParaRPr lang="en-US" dirty="0"/>
          </a:p>
        </p:txBody>
      </p:sp>
      <p:sp>
        <p:nvSpPr>
          <p:cNvPr id="1030" name="Rectangle 6"/>
          <p:cNvSpPr>
            <a:spLocks noGrp="1" noChangeArrowheads="1"/>
          </p:cNvSpPr>
          <p:nvPr>
            <p:ph type="body" idx="1"/>
          </p:nvPr>
        </p:nvSpPr>
        <p:spPr/>
        <p:txBody>
          <a:bodyPr/>
          <a:lstStyle/>
          <a:p>
            <a:r>
              <a:rPr lang="en-US" dirty="0" smtClean="0"/>
              <a:t>To understand this direction, we use the magnetic field right-hand rule (RHR):</a:t>
            </a:r>
          </a:p>
          <a:p>
            <a:endParaRPr lang="en-US" dirty="0" smtClean="0"/>
          </a:p>
          <a:p>
            <a:endParaRPr lang="en-US" dirty="0" smtClean="0"/>
          </a:p>
          <a:p>
            <a:endParaRPr lang="en-US" dirty="0" smtClean="0"/>
          </a:p>
          <a:p>
            <a:endParaRPr lang="en-US" dirty="0"/>
          </a:p>
          <a:p>
            <a:endParaRPr lang="en-US" dirty="0" smtClean="0"/>
          </a:p>
          <a:p>
            <a:r>
              <a:rPr lang="en-US" dirty="0" smtClean="0"/>
              <a:t>This rule is illustrated by the compass needles in the figure on the next slide.</a:t>
            </a:r>
            <a:endParaRPr lang="en-US"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7" name="Picture 6" descr="Slide-31.jpg"/>
          <p:cNvPicPr>
            <a:picLocks noChangeAspect="1"/>
          </p:cNvPicPr>
          <p:nvPr/>
        </p:nvPicPr>
        <p:blipFill rotWithShape="1">
          <a:blip r:embed="rId3">
            <a:extLst>
              <a:ext uri="{28A0092B-C50C-407E-A947-70E740481C1C}">
                <a14:useLocalDpi xmlns:a14="http://schemas.microsoft.com/office/drawing/2010/main" val="0"/>
              </a:ext>
            </a:extLst>
          </a:blip>
          <a:srcRect b="7297"/>
          <a:stretch/>
        </p:blipFill>
        <p:spPr>
          <a:xfrm>
            <a:off x="593650" y="2339162"/>
            <a:ext cx="7956700" cy="210148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Magnetism and Electric Currents</a:t>
            </a:r>
            <a:endParaRPr lang="en-US" dirty="0"/>
          </a:p>
        </p:txBody>
      </p:sp>
      <p:sp>
        <p:nvSpPr>
          <p:cNvPr id="1030" name="Rectangle 6"/>
          <p:cNvSpPr>
            <a:spLocks noGrp="1" noChangeArrowheads="1"/>
          </p:cNvSpPr>
          <p:nvPr>
            <p:ph type="body" idx="1"/>
          </p:nvPr>
        </p:nvSpPr>
        <p:spPr>
          <a:xfrm>
            <a:off x="365125" y="4714725"/>
            <a:ext cx="8229600" cy="1943621"/>
          </a:xfrm>
        </p:spPr>
        <p:txBody>
          <a:bodyPr/>
          <a:lstStyle/>
          <a:p>
            <a:r>
              <a:rPr lang="en-US" dirty="0" smtClean="0"/>
              <a:t>As the figure indicates, to find the direction of the field, point the thumb of the right hand in the direction of the current, </a:t>
            </a:r>
            <a:r>
              <a:rPr lang="en-US" i="1" dirty="0" smtClean="0"/>
              <a:t>I</a:t>
            </a:r>
            <a:r>
              <a:rPr lang="en-US" dirty="0" smtClean="0"/>
              <a:t>. The fingers then curl in the direction of the magnetic field, </a:t>
            </a:r>
            <a:r>
              <a:rPr lang="en-US" b="1" dirty="0" smtClean="0"/>
              <a:t>B</a:t>
            </a:r>
            <a:r>
              <a:rPr lang="en-US" dirty="0" smtClean="0"/>
              <a:t>.</a:t>
            </a:r>
          </a:p>
        </p:txBody>
      </p:sp>
      <p:sp>
        <p:nvSpPr>
          <p:cNvPr id="7" name="Footer Placeholder 6"/>
          <p:cNvSpPr>
            <a:spLocks noGrp="1"/>
          </p:cNvSpPr>
          <p:nvPr>
            <p:ph type="ftr" sz="quarter" idx="10"/>
          </p:nvPr>
        </p:nvSpPr>
        <p:spPr/>
        <p:txBody>
          <a:bodyPr/>
          <a:lstStyle/>
          <a:p>
            <a:r>
              <a:rPr lang="en-GB" smtClean="0"/>
              <a:t>© 2014 Pearson Education, Inc.</a:t>
            </a:r>
            <a:endParaRPr lang="en-GB"/>
          </a:p>
        </p:txBody>
      </p:sp>
      <p:pic>
        <p:nvPicPr>
          <p:cNvPr id="8" name="Picture 7" descr="22_10_Figure.jpg"/>
          <p:cNvPicPr>
            <a:picLocks noChangeAspect="1"/>
          </p:cNvPicPr>
          <p:nvPr/>
        </p:nvPicPr>
        <p:blipFill rotWithShape="1">
          <a:blip r:embed="rId3">
            <a:extLst>
              <a:ext uri="{28A0092B-C50C-407E-A947-70E740481C1C}">
                <a14:useLocalDpi xmlns:a14="http://schemas.microsoft.com/office/drawing/2010/main" val="0"/>
              </a:ext>
            </a:extLst>
          </a:blip>
          <a:srcRect b="2682"/>
          <a:stretch/>
        </p:blipFill>
        <p:spPr>
          <a:xfrm>
            <a:off x="2618831" y="879863"/>
            <a:ext cx="3901258" cy="3860474"/>
          </a:xfrm>
          <a:prstGeom prst="rect">
            <a:avLst/>
          </a:prstGeom>
        </p:spPr>
      </p:pic>
      <p:pic>
        <p:nvPicPr>
          <p:cNvPr id="11" name="Picture 10" descr="Arrow.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2686" y="6007615"/>
            <a:ext cx="225552" cy="10972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Magnetism and Electric Currents</a:t>
            </a:r>
            <a:endParaRPr lang="en-US" dirty="0"/>
          </a:p>
        </p:txBody>
      </p:sp>
      <p:sp>
        <p:nvSpPr>
          <p:cNvPr id="1030" name="Rectangle 6"/>
          <p:cNvSpPr>
            <a:spLocks noGrp="1" noChangeArrowheads="1"/>
          </p:cNvSpPr>
          <p:nvPr>
            <p:ph type="body" idx="1"/>
          </p:nvPr>
        </p:nvSpPr>
        <p:spPr/>
        <p:txBody>
          <a:bodyPr/>
          <a:lstStyle/>
          <a:p>
            <a:r>
              <a:rPr lang="en-US" dirty="0" smtClean="0"/>
              <a:t>In some cases a magnetic field will point into or out of the page. This can be difficult to draw. Therefore, we establish the convention that the symbol ⊗ indicates that the magnetic field points into the page.</a:t>
            </a:r>
          </a:p>
          <a:p>
            <a:r>
              <a:rPr lang="en-US" dirty="0" smtClean="0"/>
              <a:t>The way to remember this is to think of a magnetic field vector as an arrow. At the end of the arrow are crossed feathers. Therefore, if you view a vector from behind, it looks like an X.</a:t>
            </a:r>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Magnetism and Electric Currents</a:t>
            </a:r>
            <a:endParaRPr lang="en-US" dirty="0"/>
          </a:p>
        </p:txBody>
      </p:sp>
      <p:sp>
        <p:nvSpPr>
          <p:cNvPr id="1030" name="Rectangle 6"/>
          <p:cNvSpPr>
            <a:spLocks noGrp="1" noChangeArrowheads="1"/>
          </p:cNvSpPr>
          <p:nvPr>
            <p:ph type="body" idx="1"/>
          </p:nvPr>
        </p:nvSpPr>
        <p:spPr/>
        <p:txBody>
          <a:bodyPr/>
          <a:lstStyle/>
          <a:p>
            <a:r>
              <a:rPr lang="en-US" sz="2400" dirty="0" smtClean="0"/>
              <a:t>Similarly, if the arrow points out of the page, all you will see is the point at its tip. Thus, we represent a magnetic field vector pointing out of the page with the symbol ⊙, where the dot represents the tip of the arrow.</a:t>
            </a:r>
          </a:p>
          <a:p>
            <a:r>
              <a:rPr lang="en-US" sz="2400" dirty="0" smtClean="0"/>
              <a:t>These convections are applied in the following example.</a:t>
            </a:r>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7" name="Picture 6" descr="Slide-34.jpg"/>
          <p:cNvPicPr>
            <a:picLocks noChangeAspect="1"/>
          </p:cNvPicPr>
          <p:nvPr/>
        </p:nvPicPr>
        <p:blipFill rotWithShape="1">
          <a:blip r:embed="rId3">
            <a:extLst>
              <a:ext uri="{28A0092B-C50C-407E-A947-70E740481C1C}">
                <a14:useLocalDpi xmlns:a14="http://schemas.microsoft.com/office/drawing/2010/main" val="0"/>
              </a:ext>
            </a:extLst>
          </a:blip>
          <a:srcRect b="2663"/>
          <a:stretch/>
        </p:blipFill>
        <p:spPr>
          <a:xfrm>
            <a:off x="2541739" y="3100956"/>
            <a:ext cx="4060522" cy="371025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Magnetism and Electric Currents</a:t>
            </a:r>
            <a:endParaRPr lang="en-US" dirty="0"/>
          </a:p>
        </p:txBody>
      </p:sp>
      <p:sp>
        <p:nvSpPr>
          <p:cNvPr id="1030" name="Rectangle 6"/>
          <p:cNvSpPr>
            <a:spLocks noGrp="1" noChangeArrowheads="1"/>
          </p:cNvSpPr>
          <p:nvPr>
            <p:ph type="body" idx="1"/>
          </p:nvPr>
        </p:nvSpPr>
        <p:spPr>
          <a:xfrm>
            <a:off x="365124" y="1141413"/>
            <a:ext cx="8457759" cy="5106987"/>
          </a:xfrm>
        </p:spPr>
        <p:txBody>
          <a:bodyPr/>
          <a:lstStyle/>
          <a:p>
            <a:r>
              <a:rPr lang="en-US" dirty="0" smtClean="0"/>
              <a:t>Experiments show that the magnetic field produced by a current-carrying wire doubles if the current, </a:t>
            </a:r>
            <a:r>
              <a:rPr lang="en-US" i="1" dirty="0" smtClean="0"/>
              <a:t>I</a:t>
            </a:r>
            <a:r>
              <a:rPr lang="en-US" dirty="0" smtClean="0"/>
              <a:t>, doubles. In addition, the field doubles if the radial distance from the wire, </a:t>
            </a:r>
            <a:r>
              <a:rPr lang="en-US" i="1" dirty="0" smtClean="0"/>
              <a:t>r</a:t>
            </a:r>
            <a:r>
              <a:rPr lang="en-US" dirty="0" smtClean="0"/>
              <a:t>, is halved.</a:t>
            </a:r>
          </a:p>
          <a:p>
            <a:r>
              <a:rPr lang="en-US" dirty="0" smtClean="0"/>
              <a:t>These observations are summarized in one statement: The magnetic field produced by a current in a wire is proportional to the current and inversely proportional to the radial distance from the wire.</a:t>
            </a:r>
            <a:endParaRPr lang="en-US"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Magnetism and Electric Currents</a:t>
            </a:r>
            <a:endParaRPr lang="en-US" dirty="0"/>
          </a:p>
        </p:txBody>
      </p:sp>
      <p:sp>
        <p:nvSpPr>
          <p:cNvPr id="1030" name="Rectangle 6"/>
          <p:cNvSpPr>
            <a:spLocks noGrp="1" noChangeArrowheads="1"/>
          </p:cNvSpPr>
          <p:nvPr>
            <p:ph type="body" idx="1"/>
          </p:nvPr>
        </p:nvSpPr>
        <p:spPr/>
        <p:txBody>
          <a:bodyPr/>
          <a:lstStyle/>
          <a:p>
            <a:r>
              <a:rPr lang="en-US" dirty="0" smtClean="0"/>
              <a:t>The magnetic field for a long, straight wire is given by the following equation:</a:t>
            </a:r>
          </a:p>
          <a:p>
            <a:endParaRPr lang="en-US" dirty="0" smtClean="0"/>
          </a:p>
          <a:p>
            <a:endParaRPr lang="en-US" dirty="0" smtClean="0"/>
          </a:p>
          <a:p>
            <a:endParaRPr lang="en-US" dirty="0" smtClean="0"/>
          </a:p>
          <a:p>
            <a:endParaRPr lang="en-US" dirty="0" smtClean="0"/>
          </a:p>
          <a:p>
            <a:endParaRPr lang="en-US" dirty="0" smtClean="0"/>
          </a:p>
          <a:p>
            <a:r>
              <a:rPr lang="en-US" dirty="0" smtClean="0"/>
              <a:t>In this equation, </a:t>
            </a:r>
            <a:r>
              <a:rPr lang="en-US" i="1" dirty="0" smtClean="0"/>
              <a:t>µ</a:t>
            </a:r>
            <a:r>
              <a:rPr lang="en-US" baseline="-25000" dirty="0" smtClean="0"/>
              <a:t>0</a:t>
            </a:r>
            <a:r>
              <a:rPr lang="en-US" dirty="0" smtClean="0"/>
              <a:t>, is a constant called the permeability of free space. Its value is</a:t>
            </a:r>
          </a:p>
          <a:p>
            <a:pPr marL="0" indent="0" algn="ctr">
              <a:buNone/>
            </a:pPr>
            <a:r>
              <a:rPr lang="en-US" i="1" dirty="0" smtClean="0"/>
              <a:t>µ</a:t>
            </a:r>
            <a:r>
              <a:rPr lang="en-US" baseline="-25000" dirty="0" smtClean="0"/>
              <a:t>0</a:t>
            </a:r>
            <a:r>
              <a:rPr lang="en-US" dirty="0" smtClean="0"/>
              <a:t> = 4</a:t>
            </a:r>
            <a:r>
              <a:rPr lang="el-GR" i="1" dirty="0" smtClean="0"/>
              <a:t>π</a:t>
            </a:r>
            <a:r>
              <a:rPr lang="en-US" dirty="0" smtClean="0"/>
              <a:t> x 10</a:t>
            </a:r>
            <a:r>
              <a:rPr lang="en-US" baseline="30000" dirty="0" smtClean="0"/>
              <a:t>−7</a:t>
            </a:r>
            <a:r>
              <a:rPr lang="en-US" dirty="0" smtClean="0"/>
              <a:t> </a:t>
            </a:r>
            <a:r>
              <a:rPr lang="en-US" dirty="0" err="1" smtClean="0"/>
              <a:t>T·m</a:t>
            </a:r>
            <a:r>
              <a:rPr lang="en-US" dirty="0" smtClean="0"/>
              <a:t>/A</a:t>
            </a:r>
            <a:endParaRPr lang="en-US"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7" name="Picture 6" descr="Slide-36.jpg"/>
          <p:cNvPicPr>
            <a:picLocks noChangeAspect="1"/>
          </p:cNvPicPr>
          <p:nvPr/>
        </p:nvPicPr>
        <p:blipFill rotWithShape="1">
          <a:blip r:embed="rId3">
            <a:extLst>
              <a:ext uri="{28A0092B-C50C-407E-A947-70E740481C1C}">
                <a14:useLocalDpi xmlns:a14="http://schemas.microsoft.com/office/drawing/2010/main" val="0"/>
              </a:ext>
            </a:extLst>
          </a:blip>
          <a:srcRect b="5256"/>
          <a:stretch/>
        </p:blipFill>
        <p:spPr>
          <a:xfrm>
            <a:off x="959530" y="2146619"/>
            <a:ext cx="7224940" cy="244989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Magnetism and Electric Currents</a:t>
            </a:r>
            <a:endParaRPr lang="en-US" dirty="0"/>
          </a:p>
        </p:txBody>
      </p:sp>
      <p:sp>
        <p:nvSpPr>
          <p:cNvPr id="1030" name="Rectangle 6"/>
          <p:cNvSpPr>
            <a:spLocks noGrp="1" noChangeArrowheads="1"/>
          </p:cNvSpPr>
          <p:nvPr>
            <p:ph type="body" idx="1"/>
          </p:nvPr>
        </p:nvSpPr>
        <p:spPr/>
        <p:txBody>
          <a:bodyPr/>
          <a:lstStyle/>
          <a:p>
            <a:r>
              <a:rPr lang="en-US" dirty="0" smtClean="0"/>
              <a:t>The following example shows how to use the magnetic field equation.</a:t>
            </a:r>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7" name="Picture 6" descr="Slide-37.jpg"/>
          <p:cNvPicPr>
            <a:picLocks noChangeAspect="1"/>
          </p:cNvPicPr>
          <p:nvPr/>
        </p:nvPicPr>
        <p:blipFill rotWithShape="1">
          <a:blip r:embed="rId3">
            <a:extLst>
              <a:ext uri="{28A0092B-C50C-407E-A947-70E740481C1C}">
                <a14:useLocalDpi xmlns:a14="http://schemas.microsoft.com/office/drawing/2010/main" val="0"/>
              </a:ext>
            </a:extLst>
          </a:blip>
          <a:srcRect b="3210"/>
          <a:stretch/>
        </p:blipFill>
        <p:spPr>
          <a:xfrm>
            <a:off x="1145215" y="2108670"/>
            <a:ext cx="6853570" cy="445216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Magnetism and Electric Currents</a:t>
            </a:r>
            <a:endParaRPr lang="en-US" dirty="0"/>
          </a:p>
        </p:txBody>
      </p:sp>
      <p:sp>
        <p:nvSpPr>
          <p:cNvPr id="1030" name="Rectangle 6"/>
          <p:cNvSpPr>
            <a:spLocks noGrp="1" noChangeArrowheads="1"/>
          </p:cNvSpPr>
          <p:nvPr>
            <p:ph type="body" idx="1"/>
          </p:nvPr>
        </p:nvSpPr>
        <p:spPr>
          <a:xfrm>
            <a:off x="365125" y="1141413"/>
            <a:ext cx="8582838" cy="5106987"/>
          </a:xfrm>
        </p:spPr>
        <p:txBody>
          <a:bodyPr/>
          <a:lstStyle/>
          <a:p>
            <a:r>
              <a:rPr lang="en-US" dirty="0" smtClean="0"/>
              <a:t>The following example illustrates how the total magnetic field is found when two current-carrying wires contribute to the field.</a:t>
            </a:r>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7" name="Picture 6" descr="Slide-38.jpg"/>
          <p:cNvPicPr>
            <a:picLocks noChangeAspect="1"/>
          </p:cNvPicPr>
          <p:nvPr/>
        </p:nvPicPr>
        <p:blipFill rotWithShape="1">
          <a:blip r:embed="rId3">
            <a:extLst>
              <a:ext uri="{28A0092B-C50C-407E-A947-70E740481C1C}">
                <a14:useLocalDpi xmlns:a14="http://schemas.microsoft.com/office/drawing/2010/main" val="0"/>
              </a:ext>
            </a:extLst>
          </a:blip>
          <a:srcRect b="2798"/>
          <a:stretch/>
        </p:blipFill>
        <p:spPr>
          <a:xfrm>
            <a:off x="2538341" y="2507564"/>
            <a:ext cx="4067318" cy="430571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Magnetism and Electric Currents</a:t>
            </a:r>
            <a:endParaRPr lang="en-US" dirty="0"/>
          </a:p>
        </p:txBody>
      </p:sp>
      <p:sp>
        <p:nvSpPr>
          <p:cNvPr id="1030" name="Rectangle 6"/>
          <p:cNvSpPr>
            <a:spLocks noGrp="1" noChangeArrowheads="1"/>
          </p:cNvSpPr>
          <p:nvPr>
            <p:ph type="body" idx="1"/>
          </p:nvPr>
        </p:nvSpPr>
        <p:spPr/>
        <p:txBody>
          <a:bodyPr/>
          <a:lstStyle/>
          <a:p>
            <a:r>
              <a:rPr lang="en-US" sz="2400" dirty="0" smtClean="0"/>
              <a:t>You</a:t>
            </a:r>
            <a:r>
              <a:rPr lang="fr-FR" sz="2400" dirty="0" smtClean="0"/>
              <a:t>'</a:t>
            </a:r>
            <a:r>
              <a:rPr lang="en-US" sz="2400" dirty="0" err="1" smtClean="0"/>
              <a:t>ve</a:t>
            </a:r>
            <a:r>
              <a:rPr lang="en-US" sz="2400" dirty="0" smtClean="0"/>
              <a:t> seen that a long, straight wire carrying an electric current produces a magnetic field. What happens if a straight wire is wrapped into a circular loop instead?</a:t>
            </a:r>
          </a:p>
          <a:p>
            <a:r>
              <a:rPr lang="en-US" sz="2400" dirty="0" smtClean="0"/>
              <a:t>Figure (a) below shows a wire loop connected to a battery producing a current in the direction indicated.</a:t>
            </a:r>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7" name="Picture 6" descr="22_11_FigureA.jpg"/>
          <p:cNvPicPr>
            <a:picLocks noChangeAspect="1"/>
          </p:cNvPicPr>
          <p:nvPr/>
        </p:nvPicPr>
        <p:blipFill rotWithShape="1">
          <a:blip r:embed="rId3">
            <a:extLst>
              <a:ext uri="{28A0092B-C50C-407E-A947-70E740481C1C}">
                <a14:useLocalDpi xmlns:a14="http://schemas.microsoft.com/office/drawing/2010/main" val="0"/>
              </a:ext>
            </a:extLst>
          </a:blip>
          <a:srcRect b="2952"/>
          <a:stretch/>
        </p:blipFill>
        <p:spPr>
          <a:xfrm>
            <a:off x="3039194" y="3174290"/>
            <a:ext cx="3065612" cy="363698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Magnets and Magnetic Fields</a:t>
            </a:r>
            <a:endParaRPr lang="en-US" dirty="0"/>
          </a:p>
        </p:txBody>
      </p:sp>
      <p:sp>
        <p:nvSpPr>
          <p:cNvPr id="1030" name="Rectangle 6"/>
          <p:cNvSpPr>
            <a:spLocks noGrp="1" noChangeArrowheads="1"/>
          </p:cNvSpPr>
          <p:nvPr>
            <p:ph type="body" idx="1"/>
          </p:nvPr>
        </p:nvSpPr>
        <p:spPr>
          <a:xfrm>
            <a:off x="365125" y="1141413"/>
            <a:ext cx="8229600" cy="5488067"/>
          </a:xfrm>
        </p:spPr>
        <p:txBody>
          <a:bodyPr/>
          <a:lstStyle/>
          <a:p>
            <a:r>
              <a:rPr lang="en-US" dirty="0" smtClean="0"/>
              <a:t>One end of a magnet is referred to as its north pole and is labeled N. The other end of a magnet is its south pole, which is labeled S.</a:t>
            </a:r>
          </a:p>
          <a:p>
            <a:r>
              <a:rPr lang="en-US" dirty="0" smtClean="0"/>
              <a:t>The poles of a bar magnet are defined by suspending it from a string so that it is free to rotate like a compass needle.</a:t>
            </a:r>
          </a:p>
          <a:p>
            <a:r>
              <a:rPr lang="en-US" dirty="0" smtClean="0"/>
              <a:t>The end of a freely rotating bar magnet that points toward the north geographic pole of the Earth is the north-seeking pole, or simply the north pole.</a:t>
            </a:r>
          </a:p>
          <a:p>
            <a:r>
              <a:rPr lang="en-US" dirty="0" smtClean="0"/>
              <a:t>The opposite end of the magnet is the </a:t>
            </a:r>
            <a:br>
              <a:rPr lang="en-US" dirty="0" smtClean="0"/>
            </a:br>
            <a:r>
              <a:rPr lang="en-US" dirty="0" smtClean="0"/>
              <a:t>south-seeking pole, or simply the south pole.</a:t>
            </a:r>
            <a:endParaRPr lang="en-US"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Magnetism and Electric Currents</a:t>
            </a:r>
            <a:endParaRPr lang="en-US" dirty="0"/>
          </a:p>
        </p:txBody>
      </p:sp>
      <p:sp>
        <p:nvSpPr>
          <p:cNvPr id="1030" name="Rectangle 6"/>
          <p:cNvSpPr>
            <a:spLocks noGrp="1" noChangeArrowheads="1"/>
          </p:cNvSpPr>
          <p:nvPr>
            <p:ph type="body" idx="1"/>
          </p:nvPr>
        </p:nvSpPr>
        <p:spPr>
          <a:xfrm>
            <a:off x="365125" y="1141413"/>
            <a:ext cx="8496244" cy="5420714"/>
          </a:xfrm>
        </p:spPr>
        <p:txBody>
          <a:bodyPr/>
          <a:lstStyle/>
          <a:p>
            <a:r>
              <a:rPr lang="en-US" dirty="0" smtClean="0"/>
              <a:t>Using the magnetic field RHR, as shown in the figure, we see that the magnetic field points from left to right as it passes through the loop.</a:t>
            </a:r>
          </a:p>
          <a:p>
            <a:r>
              <a:rPr lang="en-US" dirty="0" smtClean="0"/>
              <a:t>Notice also that the field lines are bunched together within the loop, indicating that the field is intense there. The field lines are more widely spaced outside the loop, where the field is weaker.</a:t>
            </a:r>
          </a:p>
          <a:p>
            <a:r>
              <a:rPr lang="en-US" dirty="0" smtClean="0"/>
              <a:t>The most interesting aspect of the field produced by the current-carrying loop is its close resemblance to the field of a bar magnet, as is illustrated in figure (b) on the next slide.</a:t>
            </a:r>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Magnetism and Electric Currents</a:t>
            </a:r>
            <a:endParaRPr lang="en-US" dirty="0"/>
          </a:p>
        </p:txBody>
      </p:sp>
      <p:sp>
        <p:nvSpPr>
          <p:cNvPr id="1030" name="Rectangle 6"/>
          <p:cNvSpPr>
            <a:spLocks noGrp="1" noChangeArrowheads="1"/>
          </p:cNvSpPr>
          <p:nvPr>
            <p:ph type="body" idx="1"/>
          </p:nvPr>
        </p:nvSpPr>
        <p:spPr>
          <a:xfrm>
            <a:off x="365125" y="4724347"/>
            <a:ext cx="8229600" cy="1885889"/>
          </a:xfrm>
        </p:spPr>
        <p:txBody>
          <a:bodyPr/>
          <a:lstStyle/>
          <a:p>
            <a:r>
              <a:rPr lang="en-US" dirty="0" smtClean="0"/>
              <a:t>Notice that one side of the loop behaves like a north magnetic pole (with field lines exiting) and the other side like a south magnetic pole (with field lines entering).</a:t>
            </a:r>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7" name="Picture 6" descr="22_11_FigureB.jpg"/>
          <p:cNvPicPr>
            <a:picLocks noChangeAspect="1"/>
          </p:cNvPicPr>
          <p:nvPr/>
        </p:nvPicPr>
        <p:blipFill rotWithShape="1">
          <a:blip r:embed="rId3">
            <a:extLst>
              <a:ext uri="{28A0092B-C50C-407E-A947-70E740481C1C}">
                <a14:useLocalDpi xmlns:a14="http://schemas.microsoft.com/office/drawing/2010/main" val="0"/>
              </a:ext>
            </a:extLst>
          </a:blip>
          <a:srcRect b="2682"/>
          <a:stretch/>
        </p:blipFill>
        <p:spPr>
          <a:xfrm>
            <a:off x="3023846" y="897042"/>
            <a:ext cx="3096308" cy="387978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Magnetism and Electric Currents</a:t>
            </a:r>
            <a:endParaRPr lang="en-US" dirty="0"/>
          </a:p>
        </p:txBody>
      </p:sp>
      <p:sp>
        <p:nvSpPr>
          <p:cNvPr id="1030" name="Rectangle 6"/>
          <p:cNvSpPr>
            <a:spLocks noGrp="1" noChangeArrowheads="1"/>
          </p:cNvSpPr>
          <p:nvPr>
            <p:ph type="body" idx="1"/>
          </p:nvPr>
        </p:nvSpPr>
        <p:spPr/>
        <p:txBody>
          <a:bodyPr/>
          <a:lstStyle/>
          <a:p>
            <a:r>
              <a:rPr lang="en-US" dirty="0" smtClean="0"/>
              <a:t>When two loops with identical currents are placed next to one another, the force between loops will be similar to the force between two bar magnets pointing in the same direction (see figure below).</a:t>
            </a:r>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7" name="Picture 6" descr="22_12_FigureA.jpg"/>
          <p:cNvPicPr>
            <a:picLocks noChangeAspect="1"/>
          </p:cNvPicPr>
          <p:nvPr/>
        </p:nvPicPr>
        <p:blipFill rotWithShape="1">
          <a:blip r:embed="rId3">
            <a:extLst>
              <a:ext uri="{28A0092B-C50C-407E-A947-70E740481C1C}">
                <a14:useLocalDpi xmlns:a14="http://schemas.microsoft.com/office/drawing/2010/main" val="0"/>
              </a:ext>
            </a:extLst>
          </a:blip>
          <a:srcRect b="3461"/>
          <a:stretch/>
        </p:blipFill>
        <p:spPr>
          <a:xfrm>
            <a:off x="1917344" y="3411440"/>
            <a:ext cx="5309312" cy="324024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Magnetism and Electric Currents</a:t>
            </a:r>
            <a:endParaRPr lang="en-US" dirty="0"/>
          </a:p>
        </p:txBody>
      </p:sp>
      <p:sp>
        <p:nvSpPr>
          <p:cNvPr id="1030" name="Rectangle 6"/>
          <p:cNvSpPr>
            <a:spLocks noGrp="1" noChangeArrowheads="1"/>
          </p:cNvSpPr>
          <p:nvPr>
            <p:ph type="body" idx="1"/>
          </p:nvPr>
        </p:nvSpPr>
        <p:spPr/>
        <p:txBody>
          <a:bodyPr/>
          <a:lstStyle/>
          <a:p>
            <a:r>
              <a:rPr lang="en-US" sz="2400" dirty="0" smtClean="0"/>
              <a:t>As you can see, the ghosted bar magnets would attract one another, since their opposite poles are near one another.</a:t>
            </a:r>
          </a:p>
          <a:p>
            <a:r>
              <a:rPr lang="en-US" sz="2400" dirty="0" smtClean="0"/>
              <a:t>Therefore, wires with currents in the same direction experience an attractive force.</a:t>
            </a:r>
          </a:p>
          <a:p>
            <a:r>
              <a:rPr lang="en-US" sz="2400" dirty="0" smtClean="0"/>
              <a:t>As figure (b) below indicates, wires with currents in opposite directions experience a repulsive force.</a:t>
            </a:r>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7" name="Picture 6" descr="22_12_FigureB.jpg"/>
          <p:cNvPicPr>
            <a:picLocks noChangeAspect="1"/>
          </p:cNvPicPr>
          <p:nvPr/>
        </p:nvPicPr>
        <p:blipFill rotWithShape="1">
          <a:blip r:embed="rId3">
            <a:extLst>
              <a:ext uri="{28A0092B-C50C-407E-A947-70E740481C1C}">
                <a14:useLocalDpi xmlns:a14="http://schemas.microsoft.com/office/drawing/2010/main" val="0"/>
              </a:ext>
            </a:extLst>
          </a:blip>
          <a:srcRect b="3308"/>
          <a:stretch/>
        </p:blipFill>
        <p:spPr>
          <a:xfrm>
            <a:off x="2275100" y="3962679"/>
            <a:ext cx="4593800" cy="284579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Magnetism and Electric Currents</a:t>
            </a:r>
            <a:endParaRPr lang="en-US" dirty="0"/>
          </a:p>
        </p:txBody>
      </p:sp>
      <p:sp>
        <p:nvSpPr>
          <p:cNvPr id="1030" name="Rectangle 6"/>
          <p:cNvSpPr>
            <a:spLocks noGrp="1" noChangeArrowheads="1"/>
          </p:cNvSpPr>
          <p:nvPr>
            <p:ph type="body" idx="1"/>
          </p:nvPr>
        </p:nvSpPr>
        <p:spPr>
          <a:xfrm>
            <a:off x="365124" y="1141413"/>
            <a:ext cx="8486623" cy="5106987"/>
          </a:xfrm>
        </p:spPr>
        <p:txBody>
          <a:bodyPr/>
          <a:lstStyle/>
          <a:p>
            <a:r>
              <a:rPr lang="en-US" sz="2400" dirty="0" smtClean="0"/>
              <a:t>A solenoid is an electrical device in which a long wire is wound into a succession of closely spaced loops—forming a cylindrical coil of wire. </a:t>
            </a:r>
          </a:p>
          <a:p>
            <a:r>
              <a:rPr lang="en-US" sz="2400" dirty="0" smtClean="0"/>
              <a:t>A solenoid carrying an electric current produces an intense, nearly uniform magnetic field inside the loops, as indicated in the figure below.</a:t>
            </a:r>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7" name="Picture 6" descr="22_13_Figure.jpg"/>
          <p:cNvPicPr>
            <a:picLocks noChangeAspect="1"/>
          </p:cNvPicPr>
          <p:nvPr/>
        </p:nvPicPr>
        <p:blipFill rotWithShape="1">
          <a:blip r:embed="rId3">
            <a:extLst>
              <a:ext uri="{28A0092B-C50C-407E-A947-70E740481C1C}">
                <a14:useLocalDpi xmlns:a14="http://schemas.microsoft.com/office/drawing/2010/main" val="0"/>
              </a:ext>
            </a:extLst>
          </a:blip>
          <a:srcRect b="2909"/>
          <a:stretch/>
        </p:blipFill>
        <p:spPr>
          <a:xfrm>
            <a:off x="2821094" y="3479016"/>
            <a:ext cx="3501812" cy="332954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Magnetism and Electric Currents</a:t>
            </a:r>
            <a:endParaRPr lang="en-US" dirty="0"/>
          </a:p>
        </p:txBody>
      </p:sp>
      <p:sp>
        <p:nvSpPr>
          <p:cNvPr id="1030" name="Rectangle 6"/>
          <p:cNvSpPr>
            <a:spLocks noGrp="1" noChangeArrowheads="1"/>
          </p:cNvSpPr>
          <p:nvPr>
            <p:ph type="body" idx="1"/>
          </p:nvPr>
        </p:nvSpPr>
        <p:spPr/>
        <p:txBody>
          <a:bodyPr/>
          <a:lstStyle/>
          <a:p>
            <a:r>
              <a:rPr lang="en-US" dirty="0" smtClean="0"/>
              <a:t>For this reason, solenoids are commonly referred to as electromagnets.</a:t>
            </a:r>
          </a:p>
          <a:p>
            <a:r>
              <a:rPr lang="en-US" dirty="0" smtClean="0"/>
              <a:t>Notice that each loop of a solenoid carries a current in the same direction. It follows that the magnetic field between loops is attractive and serves to hold them tightly together.</a:t>
            </a:r>
          </a:p>
          <a:p>
            <a:r>
              <a:rPr lang="en-US" dirty="0" smtClean="0"/>
              <a:t>The magnetic field lines in the previous figure are tightly packed inside the solenoid but are widely spaced outside. In the case of a very long, tightly packed solenoid, the magnetic field is intense and uniform inside the solenoid.</a:t>
            </a:r>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Magnetism and Electric Currents</a:t>
            </a:r>
            <a:endParaRPr lang="en-US" dirty="0"/>
          </a:p>
        </p:txBody>
      </p:sp>
      <p:sp>
        <p:nvSpPr>
          <p:cNvPr id="1030" name="Rectangle 6"/>
          <p:cNvSpPr>
            <a:spLocks noGrp="1" noChangeArrowheads="1"/>
          </p:cNvSpPr>
          <p:nvPr>
            <p:ph type="body" idx="1"/>
          </p:nvPr>
        </p:nvSpPr>
        <p:spPr>
          <a:xfrm>
            <a:off x="365125" y="1141412"/>
            <a:ext cx="8229600" cy="5488067"/>
          </a:xfrm>
        </p:spPr>
        <p:txBody>
          <a:bodyPr/>
          <a:lstStyle/>
          <a:p>
            <a:r>
              <a:rPr lang="en-US" dirty="0" smtClean="0"/>
              <a:t>If a solenoid has </a:t>
            </a:r>
            <a:r>
              <a:rPr lang="en-US" i="1" dirty="0" smtClean="0"/>
              <a:t>N</a:t>
            </a:r>
            <a:r>
              <a:rPr lang="en-US" dirty="0" smtClean="0"/>
              <a:t> loops and length </a:t>
            </a:r>
            <a:r>
              <a:rPr lang="en-US" i="1" dirty="0" smtClean="0"/>
              <a:t>L</a:t>
            </a:r>
            <a:r>
              <a:rPr lang="en-US" dirty="0" smtClean="0"/>
              <a:t>, the magnetic field inside the solenoid is given by the following equation:</a:t>
            </a:r>
          </a:p>
          <a:p>
            <a:endParaRPr lang="en-US" dirty="0" smtClean="0"/>
          </a:p>
          <a:p>
            <a:endParaRPr lang="en-US" dirty="0" smtClean="0"/>
          </a:p>
          <a:p>
            <a:endParaRPr lang="en-US" dirty="0" smtClean="0"/>
          </a:p>
          <a:p>
            <a:pPr>
              <a:lnSpc>
                <a:spcPct val="150000"/>
              </a:lnSpc>
            </a:pPr>
            <a:endParaRPr lang="en-US" dirty="0" smtClean="0"/>
          </a:p>
          <a:p>
            <a:r>
              <a:rPr lang="en-US" dirty="0" smtClean="0"/>
              <a:t>Notice that the result is independent of the cross-sectional area of the solenoid and that the field depends directly on the number of loops per unit length and on the current.</a:t>
            </a:r>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7" name="Picture 6" descr="Slide-46.jpg"/>
          <p:cNvPicPr>
            <a:picLocks noChangeAspect="1"/>
          </p:cNvPicPr>
          <p:nvPr/>
        </p:nvPicPr>
        <p:blipFill rotWithShape="1">
          <a:blip r:embed="rId3">
            <a:extLst>
              <a:ext uri="{28A0092B-C50C-407E-A947-70E740481C1C}">
                <a14:useLocalDpi xmlns:a14="http://schemas.microsoft.com/office/drawing/2010/main" val="0"/>
              </a:ext>
            </a:extLst>
          </a:blip>
          <a:srcRect b="5392"/>
          <a:stretch/>
        </p:blipFill>
        <p:spPr>
          <a:xfrm>
            <a:off x="1557912" y="2563405"/>
            <a:ext cx="6028176" cy="220688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Magnetism and Electric Currents</a:t>
            </a:r>
            <a:endParaRPr lang="en-US" dirty="0"/>
          </a:p>
        </p:txBody>
      </p:sp>
      <p:sp>
        <p:nvSpPr>
          <p:cNvPr id="1030" name="Rectangle 6"/>
          <p:cNvSpPr>
            <a:spLocks noGrp="1" noChangeArrowheads="1"/>
          </p:cNvSpPr>
          <p:nvPr>
            <p:ph type="body" idx="1"/>
          </p:nvPr>
        </p:nvSpPr>
        <p:spPr>
          <a:xfrm>
            <a:off x="365125" y="1141413"/>
            <a:ext cx="8092144" cy="5314873"/>
          </a:xfrm>
        </p:spPr>
        <p:txBody>
          <a:bodyPr/>
          <a:lstStyle/>
          <a:p>
            <a:r>
              <a:rPr lang="en-US" dirty="0" smtClean="0"/>
              <a:t>When used as an electromagnet, a solenoid has many useful properties.</a:t>
            </a:r>
          </a:p>
          <a:p>
            <a:pPr lvl="1"/>
            <a:r>
              <a:rPr lang="en-US" dirty="0" smtClean="0"/>
              <a:t>A solenoid produces a strong magnetic field that can be turned on or off at the flip of switch—unlike the field of a permanent magnet.</a:t>
            </a:r>
          </a:p>
          <a:p>
            <a:pPr lvl="1"/>
            <a:r>
              <a:rPr lang="en-US" dirty="0" smtClean="0"/>
              <a:t>The magnetic field of a solenoid can be intensified by filling the core of the solenoid with an iron bar. In such a case, the magnetic field of the solenoid magnetizes the iron bar, and its field adds to that of the solenoid.</a:t>
            </a:r>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Magnetism and Electric Currents</a:t>
            </a:r>
            <a:endParaRPr lang="en-US" dirty="0"/>
          </a:p>
        </p:txBody>
      </p:sp>
      <p:sp>
        <p:nvSpPr>
          <p:cNvPr id="1030" name="Rectangle 6"/>
          <p:cNvSpPr>
            <a:spLocks noGrp="1" noChangeArrowheads="1"/>
          </p:cNvSpPr>
          <p:nvPr>
            <p:ph type="body" idx="1"/>
          </p:nvPr>
        </p:nvSpPr>
        <p:spPr/>
        <p:txBody>
          <a:bodyPr/>
          <a:lstStyle/>
          <a:p>
            <a:r>
              <a:rPr lang="en-US" dirty="0" smtClean="0"/>
              <a:t>The following example shows how the magnetic field inside a solenoid is determined using the solenoid equation.</a:t>
            </a:r>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7" name="Picture 6" descr="Slide-48.jpg"/>
          <p:cNvPicPr>
            <a:picLocks noChangeAspect="1"/>
          </p:cNvPicPr>
          <p:nvPr/>
        </p:nvPicPr>
        <p:blipFill rotWithShape="1">
          <a:blip r:embed="rId3">
            <a:extLst>
              <a:ext uri="{28A0092B-C50C-407E-A947-70E740481C1C}">
                <a14:useLocalDpi xmlns:a14="http://schemas.microsoft.com/office/drawing/2010/main" val="0"/>
              </a:ext>
            </a:extLst>
          </a:blip>
          <a:srcRect b="2855"/>
          <a:stretch/>
        </p:blipFill>
        <p:spPr>
          <a:xfrm>
            <a:off x="1649028" y="2536720"/>
            <a:ext cx="5845944" cy="408520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Magnetic Force</a:t>
            </a:r>
            <a:endParaRPr lang="en-US" dirty="0"/>
          </a:p>
        </p:txBody>
      </p:sp>
      <p:sp>
        <p:nvSpPr>
          <p:cNvPr id="1030" name="Rectangle 6"/>
          <p:cNvSpPr>
            <a:spLocks noGrp="1" noChangeArrowheads="1"/>
          </p:cNvSpPr>
          <p:nvPr>
            <p:ph type="body" idx="1"/>
          </p:nvPr>
        </p:nvSpPr>
        <p:spPr>
          <a:xfrm>
            <a:off x="365124" y="1141412"/>
            <a:ext cx="8488771" cy="5314873"/>
          </a:xfrm>
        </p:spPr>
        <p:txBody>
          <a:bodyPr/>
          <a:lstStyle/>
          <a:p>
            <a:r>
              <a:rPr lang="en-US" sz="2400" dirty="0" smtClean="0"/>
              <a:t>A magnetic field exerts a force on a moving charge. Both the magnitude and the direction of this force have some rather interesting characteristics.</a:t>
            </a:r>
          </a:p>
          <a:p>
            <a:r>
              <a:rPr lang="en-US" sz="2400" dirty="0" smtClean="0"/>
              <a:t>Consider a magnetic field, </a:t>
            </a:r>
            <a:r>
              <a:rPr lang="en-US" sz="2400" b="1" dirty="0" smtClean="0"/>
              <a:t>B</a:t>
            </a:r>
            <a:r>
              <a:rPr lang="en-US" sz="2400" dirty="0" smtClean="0"/>
              <a:t>, that points from left to right, as indicated in the figure below.</a:t>
            </a:r>
          </a:p>
          <a:p>
            <a:endParaRPr lang="en-US" sz="2400" dirty="0" smtClean="0"/>
          </a:p>
          <a:p>
            <a:endParaRPr lang="en-US" sz="2400" dirty="0" smtClean="0"/>
          </a:p>
          <a:p>
            <a:endParaRPr lang="en-US" sz="2400" dirty="0"/>
          </a:p>
          <a:p>
            <a:pPr>
              <a:lnSpc>
                <a:spcPct val="150000"/>
              </a:lnSpc>
            </a:pPr>
            <a:endParaRPr lang="en-US" sz="2400" dirty="0" smtClean="0"/>
          </a:p>
          <a:p>
            <a:endParaRPr lang="en-US" sz="2400" dirty="0" smtClean="0"/>
          </a:p>
          <a:p>
            <a:r>
              <a:rPr lang="en-US" sz="2400" dirty="0" smtClean="0"/>
              <a:t>Suppose an object with a charge </a:t>
            </a:r>
            <a:r>
              <a:rPr lang="en-US" sz="2400" i="1" dirty="0" smtClean="0"/>
              <a:t>q</a:t>
            </a:r>
            <a:r>
              <a:rPr lang="en-US" sz="2400" dirty="0" smtClean="0"/>
              <a:t> moves through the region with velocity </a:t>
            </a:r>
            <a:r>
              <a:rPr lang="en-US" sz="2400" b="1" dirty="0" smtClean="0"/>
              <a:t>v</a:t>
            </a:r>
            <a:r>
              <a:rPr lang="en-US" sz="2400" dirty="0" smtClean="0"/>
              <a:t>, and the angle between </a:t>
            </a:r>
            <a:r>
              <a:rPr lang="en-US" sz="2400" b="1" dirty="0" smtClean="0"/>
              <a:t>v </a:t>
            </a:r>
            <a:r>
              <a:rPr lang="en-US" sz="2400" dirty="0" smtClean="0"/>
              <a:t>and </a:t>
            </a:r>
            <a:r>
              <a:rPr lang="en-US" sz="2400" b="1" dirty="0" smtClean="0"/>
              <a:t>B </a:t>
            </a:r>
            <a:r>
              <a:rPr lang="en-US" sz="2400" dirty="0" smtClean="0"/>
              <a:t>is </a:t>
            </a:r>
            <a:r>
              <a:rPr lang="el-GR" sz="2400" i="1" dirty="0" smtClean="0"/>
              <a:t>θ</a:t>
            </a:r>
            <a:r>
              <a:rPr lang="en-US" sz="2400" dirty="0" smtClean="0"/>
              <a:t>.</a:t>
            </a:r>
          </a:p>
        </p:txBody>
      </p:sp>
      <p:sp>
        <p:nvSpPr>
          <p:cNvPr id="10" name="Footer Placeholder 9"/>
          <p:cNvSpPr>
            <a:spLocks noGrp="1"/>
          </p:cNvSpPr>
          <p:nvPr>
            <p:ph type="ftr" sz="quarter" idx="10"/>
          </p:nvPr>
        </p:nvSpPr>
        <p:spPr/>
        <p:txBody>
          <a:bodyPr/>
          <a:lstStyle/>
          <a:p>
            <a:r>
              <a:rPr lang="en-GB" dirty="0" smtClean="0"/>
              <a:t>© 2014 Pearson Education, Inc.</a:t>
            </a:r>
            <a:endParaRPr lang="en-GB" dirty="0"/>
          </a:p>
        </p:txBody>
      </p:sp>
      <p:pic>
        <p:nvPicPr>
          <p:cNvPr id="11" name="Picture 10" descr="22_15_Figure.jpg"/>
          <p:cNvPicPr>
            <a:picLocks noChangeAspect="1"/>
          </p:cNvPicPr>
          <p:nvPr/>
        </p:nvPicPr>
        <p:blipFill rotWithShape="1">
          <a:blip r:embed="rId3">
            <a:extLst>
              <a:ext uri="{28A0092B-C50C-407E-A947-70E740481C1C}">
                <a14:useLocalDpi xmlns:a14="http://schemas.microsoft.com/office/drawing/2010/main" val="0"/>
              </a:ext>
            </a:extLst>
          </a:blip>
          <a:srcRect t="1" b="3025"/>
          <a:stretch/>
        </p:blipFill>
        <p:spPr>
          <a:xfrm>
            <a:off x="2829420" y="3127461"/>
            <a:ext cx="3476016" cy="2400934"/>
          </a:xfrm>
          <a:prstGeom prst="rect">
            <a:avLst/>
          </a:prstGeom>
        </p:spPr>
      </p:pic>
      <p:pic>
        <p:nvPicPr>
          <p:cNvPr id="14" name="Picture 13" descr="Arrow.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2396" y="2303188"/>
            <a:ext cx="225552" cy="109728"/>
          </a:xfrm>
          <a:prstGeom prst="rect">
            <a:avLst/>
          </a:prstGeom>
        </p:spPr>
      </p:pic>
      <p:pic>
        <p:nvPicPr>
          <p:cNvPr id="16" name="Picture 15" descr="Arrow.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1680" y="5869554"/>
            <a:ext cx="225552" cy="109728"/>
          </a:xfrm>
          <a:prstGeom prst="rect">
            <a:avLst/>
          </a:prstGeom>
        </p:spPr>
      </p:pic>
      <p:pic>
        <p:nvPicPr>
          <p:cNvPr id="18" name="Picture 17" descr="Arrow.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6234" y="5924370"/>
            <a:ext cx="225552" cy="109728"/>
          </a:xfrm>
          <a:prstGeom prst="rect">
            <a:avLst/>
          </a:prstGeom>
        </p:spPr>
      </p:pic>
      <p:pic>
        <p:nvPicPr>
          <p:cNvPr id="12" name="Picture 11" descr="Arrow.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8433" y="5924370"/>
            <a:ext cx="225552" cy="10972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Magnets and Magnetic Fields</a:t>
            </a:r>
            <a:endParaRPr lang="en-US" dirty="0"/>
          </a:p>
        </p:txBody>
      </p:sp>
      <p:sp>
        <p:nvSpPr>
          <p:cNvPr id="1030" name="Rectangle 6"/>
          <p:cNvSpPr>
            <a:spLocks noGrp="1" noChangeArrowheads="1"/>
          </p:cNvSpPr>
          <p:nvPr>
            <p:ph type="body" idx="1"/>
          </p:nvPr>
        </p:nvSpPr>
        <p:spPr/>
        <p:txBody>
          <a:bodyPr/>
          <a:lstStyle/>
          <a:p>
            <a:r>
              <a:rPr lang="en-US" dirty="0" smtClean="0"/>
              <a:t>An interesting aspect of magnets is that they always have two poles. You might think that if you broke a magnet in two, each of the halves would have just one pole. That</a:t>
            </a:r>
            <a:r>
              <a:rPr lang="fr-FR" dirty="0" smtClean="0"/>
              <a:t>'</a:t>
            </a:r>
            <a:r>
              <a:rPr lang="en-US" dirty="0" smtClean="0"/>
              <a:t>s not what happens. Instead, breaking a magnet in half produces two new poles on either side of the break, as is illustrated in the figure below.</a:t>
            </a:r>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7" name="Picture 6" descr="22_01_Figure.jpg"/>
          <p:cNvPicPr>
            <a:picLocks noChangeAspect="1"/>
          </p:cNvPicPr>
          <p:nvPr/>
        </p:nvPicPr>
        <p:blipFill rotWithShape="1">
          <a:blip r:embed="rId3">
            <a:extLst>
              <a:ext uri="{28A0092B-C50C-407E-A947-70E740481C1C}">
                <a14:useLocalDpi xmlns:a14="http://schemas.microsoft.com/office/drawing/2010/main" val="0"/>
              </a:ext>
            </a:extLst>
          </a:blip>
          <a:srcRect b="3364"/>
          <a:stretch/>
        </p:blipFill>
        <p:spPr>
          <a:xfrm>
            <a:off x="2445033" y="4285968"/>
            <a:ext cx="4253934" cy="249096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Magnetic Force</a:t>
            </a:r>
            <a:endParaRPr lang="en-US" dirty="0"/>
          </a:p>
        </p:txBody>
      </p:sp>
      <p:sp>
        <p:nvSpPr>
          <p:cNvPr id="1030" name="Rectangle 6"/>
          <p:cNvSpPr>
            <a:spLocks noGrp="1" noChangeArrowheads="1"/>
          </p:cNvSpPr>
          <p:nvPr>
            <p:ph type="body" idx="1"/>
          </p:nvPr>
        </p:nvSpPr>
        <p:spPr/>
        <p:txBody>
          <a:bodyPr/>
          <a:lstStyle/>
          <a:p>
            <a:r>
              <a:rPr lang="en-US" dirty="0" smtClean="0"/>
              <a:t>Experiment shows that the magnitude of the force </a:t>
            </a:r>
            <a:r>
              <a:rPr lang="en-US" b="1" dirty="0" smtClean="0"/>
              <a:t>F </a:t>
            </a:r>
            <a:r>
              <a:rPr lang="en-US" dirty="0" smtClean="0"/>
              <a:t>experienced by this object is given by the following equation:</a:t>
            </a:r>
          </a:p>
        </p:txBody>
      </p:sp>
      <p:sp>
        <p:nvSpPr>
          <p:cNvPr id="7" name="Footer Placeholder 6"/>
          <p:cNvSpPr>
            <a:spLocks noGrp="1"/>
          </p:cNvSpPr>
          <p:nvPr>
            <p:ph type="ftr" sz="quarter" idx="10"/>
          </p:nvPr>
        </p:nvSpPr>
        <p:spPr/>
        <p:txBody>
          <a:bodyPr/>
          <a:lstStyle/>
          <a:p>
            <a:r>
              <a:rPr lang="en-GB" smtClean="0"/>
              <a:t>© 2014 Pearson Education, Inc.</a:t>
            </a:r>
            <a:endParaRPr lang="en-GB"/>
          </a:p>
        </p:txBody>
      </p:sp>
      <p:pic>
        <p:nvPicPr>
          <p:cNvPr id="9" name="Picture 8" descr="Slide-50B.jpg"/>
          <p:cNvPicPr>
            <a:picLocks noChangeAspect="1"/>
          </p:cNvPicPr>
          <p:nvPr/>
        </p:nvPicPr>
        <p:blipFill rotWithShape="1">
          <a:blip r:embed="rId3">
            <a:extLst>
              <a:ext uri="{28A0092B-C50C-407E-A947-70E740481C1C}">
                <a14:useLocalDpi xmlns:a14="http://schemas.microsoft.com/office/drawing/2010/main" val="0"/>
              </a:ext>
            </a:extLst>
          </a:blip>
          <a:srcRect b="6791"/>
          <a:stretch/>
        </p:blipFill>
        <p:spPr>
          <a:xfrm>
            <a:off x="662248" y="2804514"/>
            <a:ext cx="7819505" cy="2438096"/>
          </a:xfrm>
          <a:prstGeom prst="rect">
            <a:avLst/>
          </a:prstGeom>
        </p:spPr>
      </p:pic>
      <p:pic>
        <p:nvPicPr>
          <p:cNvPr id="10" name="Picture 9" descr="Arrow.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2323" y="1571924"/>
            <a:ext cx="225552" cy="10972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Magnetic Force</a:t>
            </a:r>
            <a:endParaRPr lang="en-US" dirty="0"/>
          </a:p>
        </p:txBody>
      </p:sp>
      <p:sp>
        <p:nvSpPr>
          <p:cNvPr id="1030" name="Rectangle 6"/>
          <p:cNvSpPr>
            <a:spLocks noGrp="1" noChangeArrowheads="1"/>
          </p:cNvSpPr>
          <p:nvPr>
            <p:ph type="body" idx="1"/>
          </p:nvPr>
        </p:nvSpPr>
        <p:spPr>
          <a:xfrm>
            <a:off x="365125" y="1141413"/>
            <a:ext cx="8229600" cy="5545799"/>
          </a:xfrm>
        </p:spPr>
        <p:txBody>
          <a:bodyPr/>
          <a:lstStyle/>
          <a:p>
            <a:r>
              <a:rPr lang="en-US" dirty="0" smtClean="0"/>
              <a:t>Notice that the equation uses the magnitude of the charge, </a:t>
            </a:r>
            <a:r>
              <a:rPr lang="el-GR" dirty="0" smtClean="0"/>
              <a:t>|</a:t>
            </a:r>
            <a:r>
              <a:rPr lang="en-US" i="1" dirty="0" smtClean="0"/>
              <a:t>q</a:t>
            </a:r>
            <a:r>
              <a:rPr lang="el-GR" dirty="0" smtClean="0"/>
              <a:t>|</a:t>
            </a:r>
            <a:r>
              <a:rPr lang="en-US" dirty="0" smtClean="0"/>
              <a:t>, because we are calculating the magnitude of the force.</a:t>
            </a:r>
          </a:p>
          <a:p>
            <a:r>
              <a:rPr lang="en-US" dirty="0" smtClean="0"/>
              <a:t>The equation also shows that the magnitude of the force depends on several different factors. Two of these factors are the same as the electric force.</a:t>
            </a:r>
          </a:p>
          <a:p>
            <a:pPr lvl="1"/>
            <a:r>
              <a:rPr lang="en-US" dirty="0" smtClean="0"/>
              <a:t>The magnetic force depends on the charge of the object, </a:t>
            </a:r>
            <a:r>
              <a:rPr lang="en-US" i="1" dirty="0" smtClean="0"/>
              <a:t>q</a:t>
            </a:r>
            <a:r>
              <a:rPr lang="en-US" dirty="0" smtClean="0"/>
              <a:t>.</a:t>
            </a:r>
          </a:p>
          <a:p>
            <a:pPr lvl="1"/>
            <a:r>
              <a:rPr lang="en-US" dirty="0" smtClean="0"/>
              <a:t>The magnetic force depends on the magnitude of the field, in this case, the magnetic field, </a:t>
            </a:r>
            <a:r>
              <a:rPr lang="en-US" i="1" dirty="0" smtClean="0"/>
              <a:t>B</a:t>
            </a:r>
            <a:r>
              <a:rPr lang="en-US" dirty="0" smtClean="0"/>
              <a:t>.</a:t>
            </a:r>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Magnetic Force</a:t>
            </a:r>
            <a:endParaRPr lang="en-US" dirty="0"/>
          </a:p>
        </p:txBody>
      </p:sp>
      <p:sp>
        <p:nvSpPr>
          <p:cNvPr id="1030" name="Rectangle 6"/>
          <p:cNvSpPr>
            <a:spLocks noGrp="1" noChangeArrowheads="1"/>
          </p:cNvSpPr>
          <p:nvPr>
            <p:ph type="body" idx="1"/>
          </p:nvPr>
        </p:nvSpPr>
        <p:spPr/>
        <p:txBody>
          <a:bodyPr/>
          <a:lstStyle/>
          <a:p>
            <a:r>
              <a:rPr lang="en-US" dirty="0" smtClean="0"/>
              <a:t>However, the magnetic force also depends on two factors that do not affect the strength of the electric force:</a:t>
            </a:r>
          </a:p>
          <a:p>
            <a:pPr lvl="1"/>
            <a:r>
              <a:rPr lang="en-US" dirty="0" smtClean="0"/>
              <a:t>The magnetic force depends on the speed of the object, </a:t>
            </a:r>
            <a:r>
              <a:rPr lang="en-US" i="1" dirty="0" smtClean="0"/>
              <a:t>v</a:t>
            </a:r>
            <a:r>
              <a:rPr lang="en-US" dirty="0" smtClean="0"/>
              <a:t>. An object at rest experiences no force.</a:t>
            </a:r>
          </a:p>
          <a:p>
            <a:pPr lvl="1"/>
            <a:r>
              <a:rPr lang="en-US" dirty="0" smtClean="0"/>
              <a:t>The magnetic force depends on the angle </a:t>
            </a:r>
            <a:r>
              <a:rPr lang="el-GR" i="1" dirty="0" smtClean="0"/>
              <a:t>θ</a:t>
            </a:r>
            <a:r>
              <a:rPr lang="en-US" dirty="0" smtClean="0"/>
              <a:t> between the velocity vector and the magnetic field vector.</a:t>
            </a:r>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Magnetic Force</a:t>
            </a:r>
            <a:endParaRPr lang="en-US" dirty="0"/>
          </a:p>
        </p:txBody>
      </p:sp>
      <p:sp>
        <p:nvSpPr>
          <p:cNvPr id="1030" name="Rectangle 6"/>
          <p:cNvSpPr>
            <a:spLocks noGrp="1" noChangeArrowheads="1"/>
          </p:cNvSpPr>
          <p:nvPr>
            <p:ph type="body" idx="1"/>
          </p:nvPr>
        </p:nvSpPr>
        <p:spPr/>
        <p:txBody>
          <a:bodyPr/>
          <a:lstStyle/>
          <a:p>
            <a:r>
              <a:rPr lang="en-US" dirty="0" smtClean="0"/>
              <a:t>It is important to note that an object must have a charge and must be moving if the magnetic field is to exert a force on it. Even then the force vanishes if the object moves in the direction of the field (that is, if </a:t>
            </a:r>
            <a:r>
              <a:rPr lang="el-GR" i="1" dirty="0" smtClean="0"/>
              <a:t>θ</a:t>
            </a:r>
            <a:r>
              <a:rPr lang="en-US" dirty="0" smtClean="0"/>
              <a:t> = 0) or in the direction opposite to the field (</a:t>
            </a:r>
            <a:r>
              <a:rPr lang="el-GR" i="1" dirty="0" smtClean="0"/>
              <a:t>θ</a:t>
            </a:r>
            <a:r>
              <a:rPr lang="en-US" dirty="0" smtClean="0"/>
              <a:t> = </a:t>
            </a:r>
            <a:r>
              <a:rPr lang="en-US" dirty="0"/>
              <a:t>180°)</a:t>
            </a:r>
            <a:r>
              <a:rPr lang="en-US" dirty="0" smtClean="0"/>
              <a:t>.</a:t>
            </a:r>
          </a:p>
          <a:p>
            <a:r>
              <a:rPr lang="en-US" dirty="0" smtClean="0"/>
              <a:t>Maximum magnetic force is exerted when a charged object moves at right angles to the magnetic field, so </a:t>
            </a:r>
            <a:r>
              <a:rPr lang="el-GR" i="1" dirty="0" smtClean="0"/>
              <a:t>θ</a:t>
            </a:r>
            <a:r>
              <a:rPr lang="en-US" dirty="0" smtClean="0"/>
              <a:t> = 90° and sin</a:t>
            </a:r>
            <a:r>
              <a:rPr lang="el-GR" i="1" dirty="0" smtClean="0"/>
              <a:t>θ</a:t>
            </a:r>
            <a:r>
              <a:rPr lang="en-US" dirty="0" smtClean="0"/>
              <a:t> = 1.</a:t>
            </a:r>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Magnetic Force</a:t>
            </a:r>
            <a:endParaRPr lang="en-US" dirty="0"/>
          </a:p>
        </p:txBody>
      </p:sp>
      <p:sp>
        <p:nvSpPr>
          <p:cNvPr id="1030" name="Rectangle 6"/>
          <p:cNvSpPr>
            <a:spLocks noGrp="1" noChangeArrowheads="1"/>
          </p:cNvSpPr>
          <p:nvPr>
            <p:ph sz="half" idx="1"/>
          </p:nvPr>
        </p:nvSpPr>
        <p:spPr/>
        <p:txBody>
          <a:bodyPr/>
          <a:lstStyle/>
          <a:p>
            <a:r>
              <a:rPr lang="en-US" dirty="0" smtClean="0"/>
              <a:t>The following example illustrates how the force on a charge moving through a magnetic field can be calculated.</a:t>
            </a:r>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7" name="Picture 6" descr="Slide-54.jpg"/>
          <p:cNvPicPr>
            <a:picLocks noChangeAspect="1"/>
          </p:cNvPicPr>
          <p:nvPr/>
        </p:nvPicPr>
        <p:blipFill rotWithShape="1">
          <a:blip r:embed="rId3">
            <a:extLst>
              <a:ext uri="{28A0092B-C50C-407E-A947-70E740481C1C}">
                <a14:useLocalDpi xmlns:a14="http://schemas.microsoft.com/office/drawing/2010/main" val="0"/>
              </a:ext>
            </a:extLst>
          </a:blip>
          <a:srcRect b="2528"/>
          <a:stretch/>
        </p:blipFill>
        <p:spPr>
          <a:xfrm>
            <a:off x="4140391" y="701500"/>
            <a:ext cx="4680082" cy="588751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rro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0727" y="3794581"/>
            <a:ext cx="225552" cy="109728"/>
          </a:xfrm>
          <a:prstGeom prst="rect">
            <a:avLst/>
          </a:prstGeom>
        </p:spPr>
      </p:pic>
      <p:sp>
        <p:nvSpPr>
          <p:cNvPr id="1029" name="Rectangle 5"/>
          <p:cNvSpPr>
            <a:spLocks noGrp="1" noChangeArrowheads="1"/>
          </p:cNvSpPr>
          <p:nvPr>
            <p:ph type="title"/>
          </p:nvPr>
        </p:nvSpPr>
        <p:spPr/>
        <p:txBody>
          <a:bodyPr/>
          <a:lstStyle/>
          <a:p>
            <a:r>
              <a:rPr lang="en-US" smtClean="0"/>
              <a:t>The Magnetic Force</a:t>
            </a:r>
            <a:endParaRPr lang="en-US" dirty="0"/>
          </a:p>
        </p:txBody>
      </p:sp>
      <p:sp>
        <p:nvSpPr>
          <p:cNvPr id="1030" name="Rectangle 6"/>
          <p:cNvSpPr>
            <a:spLocks noGrp="1" noChangeArrowheads="1"/>
          </p:cNvSpPr>
          <p:nvPr>
            <p:ph type="body" idx="1"/>
          </p:nvPr>
        </p:nvSpPr>
        <p:spPr>
          <a:xfrm>
            <a:off x="365125" y="1141413"/>
            <a:ext cx="8496244" cy="5106987"/>
          </a:xfrm>
        </p:spPr>
        <p:txBody>
          <a:bodyPr/>
          <a:lstStyle/>
          <a:p>
            <a:r>
              <a:rPr lang="en-US" sz="2400" dirty="0" smtClean="0"/>
              <a:t>We now consider the direction of the magnetic force. Surprisingly, the force does not point in the direction of the magnetic field, </a:t>
            </a:r>
            <a:r>
              <a:rPr lang="en-US" sz="2400" b="1" dirty="0" smtClean="0"/>
              <a:t>B</a:t>
            </a:r>
            <a:r>
              <a:rPr lang="en-US" sz="2400" dirty="0" smtClean="0"/>
              <a:t>, or the velocity, </a:t>
            </a:r>
            <a:r>
              <a:rPr lang="en-US" sz="2400" b="1" dirty="0" smtClean="0"/>
              <a:t>v</a:t>
            </a:r>
            <a:r>
              <a:rPr lang="en-US" sz="2400" dirty="0" smtClean="0"/>
              <a:t>. The magnetic force, </a:t>
            </a:r>
            <a:r>
              <a:rPr lang="en-US" sz="2400" b="1" dirty="0" smtClean="0"/>
              <a:t>F</a:t>
            </a:r>
            <a:r>
              <a:rPr lang="en-US" sz="2400" dirty="0" smtClean="0"/>
              <a:t>, points in a direction that is perpendicular to both </a:t>
            </a:r>
            <a:r>
              <a:rPr lang="en-US" sz="2400" b="1" dirty="0" smtClean="0"/>
              <a:t>B</a:t>
            </a:r>
            <a:r>
              <a:rPr lang="en-US" sz="2400" dirty="0" smtClean="0"/>
              <a:t> and </a:t>
            </a:r>
            <a:r>
              <a:rPr lang="en-US" sz="2400" b="1" dirty="0" smtClean="0"/>
              <a:t>v</a:t>
            </a:r>
            <a:r>
              <a:rPr lang="en-US" sz="2400" dirty="0" smtClean="0"/>
              <a:t>.</a:t>
            </a:r>
          </a:p>
          <a:p>
            <a:r>
              <a:rPr lang="en-US" sz="2400" dirty="0" smtClean="0"/>
              <a:t>As an example, consider the vectors </a:t>
            </a:r>
            <a:r>
              <a:rPr lang="en-US" sz="2400" b="1" dirty="0" smtClean="0"/>
              <a:t>B</a:t>
            </a:r>
            <a:r>
              <a:rPr lang="en-US" sz="2400" dirty="0" smtClean="0"/>
              <a:t> and </a:t>
            </a:r>
            <a:r>
              <a:rPr lang="en-US" sz="2400" b="1" dirty="0" smtClean="0"/>
              <a:t>v</a:t>
            </a:r>
            <a:r>
              <a:rPr lang="en-US" sz="2400" dirty="0" smtClean="0"/>
              <a:t> in figure (a) below. The force on a positive charge, </a:t>
            </a:r>
            <a:r>
              <a:rPr lang="en-US" sz="2400" b="1" dirty="0" smtClean="0"/>
              <a:t>F</a:t>
            </a:r>
            <a:r>
              <a:rPr lang="en-US" sz="2400" dirty="0" smtClean="0"/>
              <a:t>, is perpendicular to the plane containing </a:t>
            </a:r>
            <a:r>
              <a:rPr lang="en-US" sz="2400" b="1" dirty="0" smtClean="0"/>
              <a:t>B</a:t>
            </a:r>
            <a:r>
              <a:rPr lang="en-US" sz="2400" dirty="0" smtClean="0"/>
              <a:t> and </a:t>
            </a:r>
            <a:r>
              <a:rPr lang="en-US" sz="2400" b="1" dirty="0" smtClean="0"/>
              <a:t>v</a:t>
            </a:r>
            <a:r>
              <a:rPr lang="en-US" sz="2400" dirty="0" smtClean="0"/>
              <a:t>. Thus, the force is perpendicular to both </a:t>
            </a:r>
            <a:r>
              <a:rPr lang="en-US" sz="2400" b="1" dirty="0" smtClean="0"/>
              <a:t>B</a:t>
            </a:r>
            <a:r>
              <a:rPr lang="en-US" sz="2400" dirty="0" smtClean="0"/>
              <a:t> and </a:t>
            </a:r>
            <a:r>
              <a:rPr lang="en-US" sz="2400" b="1" dirty="0" smtClean="0"/>
              <a:t>v</a:t>
            </a:r>
            <a:r>
              <a:rPr lang="en-US" sz="2400" dirty="0" smtClean="0"/>
              <a:t>.</a:t>
            </a:r>
          </a:p>
        </p:txBody>
      </p:sp>
      <p:sp>
        <p:nvSpPr>
          <p:cNvPr id="7" name="Footer Placeholder 6"/>
          <p:cNvSpPr>
            <a:spLocks noGrp="1"/>
          </p:cNvSpPr>
          <p:nvPr>
            <p:ph type="ftr" sz="quarter" idx="10"/>
          </p:nvPr>
        </p:nvSpPr>
        <p:spPr/>
        <p:txBody>
          <a:bodyPr/>
          <a:lstStyle/>
          <a:p>
            <a:r>
              <a:rPr lang="en-GB" smtClean="0"/>
              <a:t>© 2014 Pearson Education, Inc.</a:t>
            </a:r>
            <a:endParaRPr lang="en-GB"/>
          </a:p>
        </p:txBody>
      </p:sp>
      <p:pic>
        <p:nvPicPr>
          <p:cNvPr id="12" name="Picture 11" descr="22_16_FigureA.jpg"/>
          <p:cNvPicPr>
            <a:picLocks noChangeAspect="1"/>
          </p:cNvPicPr>
          <p:nvPr/>
        </p:nvPicPr>
        <p:blipFill rotWithShape="1">
          <a:blip r:embed="rId4">
            <a:extLst>
              <a:ext uri="{28A0092B-C50C-407E-A947-70E740481C1C}">
                <a14:useLocalDpi xmlns:a14="http://schemas.microsoft.com/office/drawing/2010/main" val="0"/>
              </a:ext>
            </a:extLst>
          </a:blip>
          <a:srcRect b="2810"/>
          <a:stretch/>
        </p:blipFill>
        <p:spPr>
          <a:xfrm>
            <a:off x="2807351" y="4185907"/>
            <a:ext cx="3520154" cy="2584716"/>
          </a:xfrm>
          <a:prstGeom prst="rect">
            <a:avLst/>
          </a:prstGeom>
        </p:spPr>
      </p:pic>
      <p:pic>
        <p:nvPicPr>
          <p:cNvPr id="18" name="Picture 17" descr="Arro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5931" y="1879825"/>
            <a:ext cx="225552" cy="109728"/>
          </a:xfrm>
          <a:prstGeom prst="rect">
            <a:avLst/>
          </a:prstGeom>
        </p:spPr>
      </p:pic>
      <p:pic>
        <p:nvPicPr>
          <p:cNvPr id="19" name="Picture 18" descr="Arro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0920" y="1927935"/>
            <a:ext cx="225552" cy="109728"/>
          </a:xfrm>
          <a:prstGeom prst="rect">
            <a:avLst/>
          </a:prstGeom>
        </p:spPr>
      </p:pic>
      <p:pic>
        <p:nvPicPr>
          <p:cNvPr id="20" name="Picture 19" descr="Arro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7138" y="1879825"/>
            <a:ext cx="225552" cy="109728"/>
          </a:xfrm>
          <a:prstGeom prst="rect">
            <a:avLst/>
          </a:prstGeom>
        </p:spPr>
      </p:pic>
      <p:pic>
        <p:nvPicPr>
          <p:cNvPr id="23" name="Picture 22" descr="Arro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8777" y="2245457"/>
            <a:ext cx="225552" cy="109728"/>
          </a:xfrm>
          <a:prstGeom prst="rect">
            <a:avLst/>
          </a:prstGeom>
        </p:spPr>
      </p:pic>
      <p:pic>
        <p:nvPicPr>
          <p:cNvPr id="24" name="Picture 23" descr="Arro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2121" y="2293081"/>
            <a:ext cx="225552" cy="109728"/>
          </a:xfrm>
          <a:prstGeom prst="rect">
            <a:avLst/>
          </a:prstGeom>
        </p:spPr>
      </p:pic>
      <p:pic>
        <p:nvPicPr>
          <p:cNvPr id="27" name="Picture 26" descr="Arro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8858" y="2678442"/>
            <a:ext cx="225552" cy="109728"/>
          </a:xfrm>
          <a:prstGeom prst="rect">
            <a:avLst/>
          </a:prstGeom>
        </p:spPr>
      </p:pic>
      <p:pic>
        <p:nvPicPr>
          <p:cNvPr id="35" name="Picture 34" descr="Arro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3065" y="2726066"/>
            <a:ext cx="225552" cy="109728"/>
          </a:xfrm>
          <a:prstGeom prst="rect">
            <a:avLst/>
          </a:prstGeom>
        </p:spPr>
      </p:pic>
      <p:pic>
        <p:nvPicPr>
          <p:cNvPr id="36" name="Picture 35" descr="Arro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3263" y="3418841"/>
            <a:ext cx="225552" cy="109728"/>
          </a:xfrm>
          <a:prstGeom prst="rect">
            <a:avLst/>
          </a:prstGeom>
        </p:spPr>
      </p:pic>
      <p:pic>
        <p:nvPicPr>
          <p:cNvPr id="37" name="Picture 36" descr="Arro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0255" y="3044560"/>
            <a:ext cx="225552" cy="109728"/>
          </a:xfrm>
          <a:prstGeom prst="rect">
            <a:avLst/>
          </a:prstGeom>
        </p:spPr>
      </p:pic>
      <p:pic>
        <p:nvPicPr>
          <p:cNvPr id="38" name="Picture 37" descr="Arro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9300" y="3457329"/>
            <a:ext cx="225552" cy="109728"/>
          </a:xfrm>
          <a:prstGeom prst="rect">
            <a:avLst/>
          </a:prstGeom>
        </p:spPr>
      </p:pic>
      <p:pic>
        <p:nvPicPr>
          <p:cNvPr id="39" name="Picture 38" descr="Arro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5419" y="3832583"/>
            <a:ext cx="225552" cy="109728"/>
          </a:xfrm>
          <a:prstGeom prst="rect">
            <a:avLst/>
          </a:prstGeom>
        </p:spPr>
      </p:pic>
    </p:spTree>
    <p:extLst>
      <p:ext uri="{BB962C8B-B14F-4D97-AF65-F5344CB8AC3E}">
        <p14:creationId xmlns:p14="http://schemas.microsoft.com/office/powerpoint/2010/main" val="137732945"/>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Magnetic Force</a:t>
            </a:r>
            <a:endParaRPr lang="en-US" dirty="0"/>
          </a:p>
        </p:txBody>
      </p:sp>
      <p:sp>
        <p:nvSpPr>
          <p:cNvPr id="1030" name="Rectangle 6"/>
          <p:cNvSpPr>
            <a:spLocks noGrp="1" noChangeArrowheads="1"/>
          </p:cNvSpPr>
          <p:nvPr>
            <p:ph type="body" idx="1"/>
          </p:nvPr>
        </p:nvSpPr>
        <p:spPr/>
        <p:txBody>
          <a:bodyPr/>
          <a:lstStyle/>
          <a:p>
            <a:r>
              <a:rPr lang="en-US" dirty="0" smtClean="0"/>
              <a:t>The way the precise direction of </a:t>
            </a:r>
            <a:r>
              <a:rPr lang="en-US" b="1" dirty="0" smtClean="0"/>
              <a:t>F </a:t>
            </a:r>
            <a:r>
              <a:rPr lang="en-US" dirty="0" smtClean="0"/>
              <a:t>is determined is with another right-hand rule (RHR). To be specific, the direction of </a:t>
            </a:r>
            <a:r>
              <a:rPr lang="en-US" b="1" dirty="0" smtClean="0"/>
              <a:t>F</a:t>
            </a:r>
            <a:r>
              <a:rPr lang="en-US" dirty="0" smtClean="0"/>
              <a:t> is found using the magnetic force right-hand rule:</a:t>
            </a:r>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10" name="Picture 9" descr="Slide-56.jpg"/>
          <p:cNvPicPr>
            <a:picLocks noChangeAspect="1"/>
          </p:cNvPicPr>
          <p:nvPr/>
        </p:nvPicPr>
        <p:blipFill rotWithShape="1">
          <a:blip r:embed="rId3">
            <a:extLst>
              <a:ext uri="{28A0092B-C50C-407E-A947-70E740481C1C}">
                <a14:useLocalDpi xmlns:a14="http://schemas.microsoft.com/office/drawing/2010/main" val="0"/>
              </a:ext>
            </a:extLst>
          </a:blip>
          <a:srcRect b="5669"/>
          <a:stretch/>
        </p:blipFill>
        <p:spPr>
          <a:xfrm>
            <a:off x="662248" y="3230418"/>
            <a:ext cx="7819505" cy="2681802"/>
          </a:xfrm>
          <a:prstGeom prst="rect">
            <a:avLst/>
          </a:prstGeom>
        </p:spPr>
      </p:pic>
      <p:pic>
        <p:nvPicPr>
          <p:cNvPr id="8" name="Picture 7" descr="Arrow.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0969" y="1148562"/>
            <a:ext cx="225552" cy="109728"/>
          </a:xfrm>
          <a:prstGeom prst="rect">
            <a:avLst/>
          </a:prstGeom>
        </p:spPr>
      </p:pic>
      <p:pic>
        <p:nvPicPr>
          <p:cNvPr id="11" name="Picture 10" descr="Arrow.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5038" y="2004910"/>
            <a:ext cx="225552" cy="10972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rro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5016" y="1591169"/>
            <a:ext cx="225552" cy="109728"/>
          </a:xfrm>
          <a:prstGeom prst="rect">
            <a:avLst/>
          </a:prstGeom>
        </p:spPr>
      </p:pic>
      <p:sp>
        <p:nvSpPr>
          <p:cNvPr id="1029" name="Rectangle 5"/>
          <p:cNvSpPr>
            <a:spLocks noGrp="1" noChangeArrowheads="1"/>
          </p:cNvSpPr>
          <p:nvPr>
            <p:ph type="title"/>
          </p:nvPr>
        </p:nvSpPr>
        <p:spPr/>
        <p:txBody>
          <a:bodyPr/>
          <a:lstStyle/>
          <a:p>
            <a:r>
              <a:rPr lang="en-US" smtClean="0"/>
              <a:t>The Magnetic Force</a:t>
            </a:r>
            <a:endParaRPr lang="en-US" dirty="0"/>
          </a:p>
        </p:txBody>
      </p:sp>
      <p:sp>
        <p:nvSpPr>
          <p:cNvPr id="1030" name="Rectangle 6"/>
          <p:cNvSpPr>
            <a:spLocks noGrp="1" noChangeArrowheads="1"/>
          </p:cNvSpPr>
          <p:nvPr>
            <p:ph type="body" idx="1"/>
          </p:nvPr>
        </p:nvSpPr>
        <p:spPr/>
        <p:txBody>
          <a:bodyPr/>
          <a:lstStyle/>
          <a:p>
            <a:r>
              <a:rPr lang="en-US" dirty="0" smtClean="0"/>
              <a:t>This rule is applied in figures (b) and (c) below. Notice that </a:t>
            </a:r>
            <a:r>
              <a:rPr lang="en-US" b="1" dirty="0" smtClean="0"/>
              <a:t>F</a:t>
            </a:r>
            <a:r>
              <a:rPr lang="en-US" dirty="0" smtClean="0"/>
              <a:t> does indeed point upward for a positive charge.</a:t>
            </a:r>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2" name="Picture 1" descr="22_16_FigureB.jpg"/>
          <p:cNvPicPr>
            <a:picLocks noChangeAspect="1"/>
          </p:cNvPicPr>
          <p:nvPr/>
        </p:nvPicPr>
        <p:blipFill rotWithShape="1">
          <a:blip r:embed="rId4">
            <a:extLst>
              <a:ext uri="{28A0092B-C50C-407E-A947-70E740481C1C}">
                <a14:useLocalDpi xmlns:a14="http://schemas.microsoft.com/office/drawing/2010/main" val="0"/>
              </a:ext>
            </a:extLst>
          </a:blip>
          <a:srcRect b="2804"/>
          <a:stretch/>
        </p:blipFill>
        <p:spPr>
          <a:xfrm>
            <a:off x="470047" y="3166236"/>
            <a:ext cx="3793668" cy="3007351"/>
          </a:xfrm>
          <a:prstGeom prst="rect">
            <a:avLst/>
          </a:prstGeom>
        </p:spPr>
      </p:pic>
      <p:pic>
        <p:nvPicPr>
          <p:cNvPr id="3" name="Picture 2" descr="22_16_FigureC.jpg"/>
          <p:cNvPicPr>
            <a:picLocks noChangeAspect="1"/>
          </p:cNvPicPr>
          <p:nvPr/>
        </p:nvPicPr>
        <p:blipFill rotWithShape="1">
          <a:blip r:embed="rId5">
            <a:extLst>
              <a:ext uri="{28A0092B-C50C-407E-A947-70E740481C1C}">
                <a14:useLocalDpi xmlns:a14="http://schemas.microsoft.com/office/drawing/2010/main" val="0"/>
              </a:ext>
            </a:extLst>
          </a:blip>
          <a:srcRect b="2804"/>
          <a:stretch/>
        </p:blipFill>
        <p:spPr>
          <a:xfrm>
            <a:off x="4952654" y="3166236"/>
            <a:ext cx="3853388" cy="300735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rro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2777" y="1514679"/>
            <a:ext cx="225552" cy="109728"/>
          </a:xfrm>
          <a:prstGeom prst="rect">
            <a:avLst/>
          </a:prstGeom>
        </p:spPr>
      </p:pic>
      <p:sp>
        <p:nvSpPr>
          <p:cNvPr id="1029" name="Rectangle 5"/>
          <p:cNvSpPr>
            <a:spLocks noGrp="1" noChangeArrowheads="1"/>
          </p:cNvSpPr>
          <p:nvPr>
            <p:ph type="title"/>
          </p:nvPr>
        </p:nvSpPr>
        <p:spPr/>
        <p:txBody>
          <a:bodyPr/>
          <a:lstStyle/>
          <a:p>
            <a:r>
              <a:rPr lang="en-US" smtClean="0"/>
              <a:t>The Magnetic Force</a:t>
            </a:r>
            <a:endParaRPr lang="en-US" dirty="0"/>
          </a:p>
        </p:txBody>
      </p:sp>
      <p:sp>
        <p:nvSpPr>
          <p:cNvPr id="1030" name="Rectangle 6"/>
          <p:cNvSpPr>
            <a:spLocks noGrp="1" noChangeArrowheads="1"/>
          </p:cNvSpPr>
          <p:nvPr>
            <p:ph type="body" idx="1"/>
          </p:nvPr>
        </p:nvSpPr>
        <p:spPr/>
        <p:txBody>
          <a:bodyPr/>
          <a:lstStyle/>
          <a:p>
            <a:r>
              <a:rPr lang="en-US" sz="2400" dirty="0" smtClean="0"/>
              <a:t>As an additional example, the figure below shows a uniform magnetic field, </a:t>
            </a:r>
            <a:r>
              <a:rPr lang="en-US" sz="2400" b="1" dirty="0" smtClean="0"/>
              <a:t>B</a:t>
            </a:r>
            <a:r>
              <a:rPr lang="en-US" sz="2400" dirty="0" smtClean="0"/>
              <a:t>, that points into the page. An object with a positive charge moves to the right. Using the magnetic force RHR, we see that the force exerted on this object is upward, as indicated. If the charge is negative, the direction of </a:t>
            </a:r>
            <a:r>
              <a:rPr lang="en-US" sz="2400" b="1" dirty="0" smtClean="0"/>
              <a:t>F</a:t>
            </a:r>
            <a:r>
              <a:rPr lang="en-US" sz="2400" dirty="0" smtClean="0"/>
              <a:t> is reversed, as shown.</a:t>
            </a:r>
          </a:p>
        </p:txBody>
      </p:sp>
      <p:sp>
        <p:nvSpPr>
          <p:cNvPr id="7" name="Footer Placeholder 6"/>
          <p:cNvSpPr>
            <a:spLocks noGrp="1"/>
          </p:cNvSpPr>
          <p:nvPr>
            <p:ph type="ftr" sz="quarter" idx="10"/>
          </p:nvPr>
        </p:nvSpPr>
        <p:spPr/>
        <p:txBody>
          <a:bodyPr/>
          <a:lstStyle/>
          <a:p>
            <a:r>
              <a:rPr lang="en-GB" smtClean="0"/>
              <a:t>© 2014 Pearson Education, Inc.</a:t>
            </a:r>
            <a:endParaRPr lang="en-GB"/>
          </a:p>
        </p:txBody>
      </p:sp>
      <p:pic>
        <p:nvPicPr>
          <p:cNvPr id="8" name="Picture 7" descr="22_17_Figure.jpg"/>
          <p:cNvPicPr>
            <a:picLocks noChangeAspect="1"/>
          </p:cNvPicPr>
          <p:nvPr/>
        </p:nvPicPr>
        <p:blipFill rotWithShape="1">
          <a:blip r:embed="rId4">
            <a:extLst>
              <a:ext uri="{28A0092B-C50C-407E-A947-70E740481C1C}">
                <a14:useLocalDpi xmlns:a14="http://schemas.microsoft.com/office/drawing/2010/main" val="0"/>
              </a:ext>
            </a:extLst>
          </a:blip>
          <a:srcRect b="2818"/>
          <a:stretch/>
        </p:blipFill>
        <p:spPr>
          <a:xfrm>
            <a:off x="2618625" y="3594775"/>
            <a:ext cx="3894558" cy="3054820"/>
          </a:xfrm>
          <a:prstGeom prst="rect">
            <a:avLst/>
          </a:prstGeom>
        </p:spPr>
      </p:pic>
      <p:pic>
        <p:nvPicPr>
          <p:cNvPr id="12" name="Picture 11" descr="Arro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2559" y="2977207"/>
            <a:ext cx="225552" cy="10972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Magnetic Force</a:t>
            </a:r>
            <a:endParaRPr lang="en-US" dirty="0"/>
          </a:p>
        </p:txBody>
      </p:sp>
      <p:sp>
        <p:nvSpPr>
          <p:cNvPr id="1030" name="Rectangle 6"/>
          <p:cNvSpPr>
            <a:spLocks noGrp="1" noChangeArrowheads="1"/>
          </p:cNvSpPr>
          <p:nvPr>
            <p:ph type="body" idx="1"/>
          </p:nvPr>
        </p:nvSpPr>
        <p:spPr/>
        <p:txBody>
          <a:bodyPr/>
          <a:lstStyle/>
          <a:p>
            <a:r>
              <a:rPr lang="en-US" dirty="0" smtClean="0"/>
              <a:t>An application of magnetic force RHR is illustrated in the following example.</a:t>
            </a:r>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7" name="Picture 6" descr="Slide-59.jpg"/>
          <p:cNvPicPr>
            <a:picLocks noChangeAspect="1"/>
          </p:cNvPicPr>
          <p:nvPr/>
        </p:nvPicPr>
        <p:blipFill rotWithShape="1">
          <a:blip r:embed="rId3">
            <a:extLst>
              <a:ext uri="{28A0092B-C50C-407E-A947-70E740481C1C}">
                <a14:useLocalDpi xmlns:a14="http://schemas.microsoft.com/office/drawing/2010/main" val="0"/>
              </a:ext>
            </a:extLst>
          </a:blip>
          <a:srcRect b="2663"/>
          <a:stretch/>
        </p:blipFill>
        <p:spPr>
          <a:xfrm>
            <a:off x="3013625" y="2088772"/>
            <a:ext cx="3116750" cy="474239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Magnets and Magnetic Fields</a:t>
            </a:r>
            <a:endParaRPr lang="en-US" dirty="0"/>
          </a:p>
        </p:txBody>
      </p:sp>
      <p:sp>
        <p:nvSpPr>
          <p:cNvPr id="1030" name="Rectangle 6"/>
          <p:cNvSpPr>
            <a:spLocks noGrp="1" noChangeArrowheads="1"/>
          </p:cNvSpPr>
          <p:nvPr>
            <p:ph type="body" idx="1"/>
          </p:nvPr>
        </p:nvSpPr>
        <p:spPr/>
        <p:txBody>
          <a:bodyPr/>
          <a:lstStyle/>
          <a:p>
            <a:r>
              <a:rPr lang="en-US" sz="2400" dirty="0" smtClean="0"/>
              <a:t>This behavior is different from that of electricity, in that the two types of charge (positive and negative) can exist separately. Physicists continue to look for a single magnetic pole, known as a magnetic monopole, but none has been found.</a:t>
            </a:r>
          </a:p>
          <a:p>
            <a:r>
              <a:rPr lang="en-US" sz="2400" dirty="0" smtClean="0"/>
              <a:t>If two magnets are brought together in such a way that their opposite poles approach each other, as in the figure below, the force each experiences is attractive.</a:t>
            </a:r>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7" name="Picture 6" descr="22_02_FigureA.jpg"/>
          <p:cNvPicPr>
            <a:picLocks noChangeAspect="1"/>
          </p:cNvPicPr>
          <p:nvPr/>
        </p:nvPicPr>
        <p:blipFill rotWithShape="1">
          <a:blip r:embed="rId3">
            <a:extLst>
              <a:ext uri="{28A0092B-C50C-407E-A947-70E740481C1C}">
                <a14:useLocalDpi xmlns:a14="http://schemas.microsoft.com/office/drawing/2010/main" val="0"/>
              </a:ext>
            </a:extLst>
          </a:blip>
          <a:srcRect b="4159"/>
          <a:stretch/>
        </p:blipFill>
        <p:spPr>
          <a:xfrm>
            <a:off x="1814389" y="4216603"/>
            <a:ext cx="5515222" cy="255489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Magnetic Force</a:t>
            </a:r>
            <a:endParaRPr lang="en-US" dirty="0"/>
          </a:p>
        </p:txBody>
      </p:sp>
      <p:sp>
        <p:nvSpPr>
          <p:cNvPr id="1030" name="Rectangle 6"/>
          <p:cNvSpPr>
            <a:spLocks noGrp="1" noChangeArrowheads="1"/>
          </p:cNvSpPr>
          <p:nvPr>
            <p:ph type="body" idx="1"/>
          </p:nvPr>
        </p:nvSpPr>
        <p:spPr>
          <a:xfrm>
            <a:off x="365124" y="1141413"/>
            <a:ext cx="8380787" cy="5516933"/>
          </a:xfrm>
        </p:spPr>
        <p:txBody>
          <a:bodyPr/>
          <a:lstStyle/>
          <a:p>
            <a:r>
              <a:rPr lang="en-US" sz="2400" dirty="0" smtClean="0"/>
              <a:t>The deflection of moving charges by a magnetic field is illustrated in the figure below.</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r>
              <a:rPr lang="en-US" sz="2400" dirty="0" smtClean="0"/>
              <a:t>The image on the TV screen is produced by a beam of electrons that "paints" the picture on the screen by illuminating the appropriate pixels. When a magnet is held near the screen, the electrons in the beam are deflected by the magnetic force, resulting in a scrambled picture.</a:t>
            </a:r>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7" name="Picture 6" descr="22_18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0515" y="1980285"/>
            <a:ext cx="3862971" cy="259265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Magnetic Force</a:t>
            </a:r>
            <a:endParaRPr lang="en-US" dirty="0"/>
          </a:p>
        </p:txBody>
      </p:sp>
      <p:sp>
        <p:nvSpPr>
          <p:cNvPr id="1030" name="Rectangle 6"/>
          <p:cNvSpPr>
            <a:spLocks noGrp="1" noChangeArrowheads="1"/>
          </p:cNvSpPr>
          <p:nvPr>
            <p:ph type="body" idx="1"/>
          </p:nvPr>
        </p:nvSpPr>
        <p:spPr/>
        <p:txBody>
          <a:bodyPr/>
          <a:lstStyle/>
          <a:p>
            <a:r>
              <a:rPr lang="en-US" dirty="0" smtClean="0"/>
              <a:t>On a large scale, the northern lights—or aurora borealis—are produced in a similar way. Positive and negative particles, ripped apart from atoms on the Sun by extremely high temperatures, form a gas-like collection of ions referred to as a plasma. </a:t>
            </a:r>
          </a:p>
          <a:p>
            <a:r>
              <a:rPr lang="en-US" dirty="0" smtClean="0"/>
              <a:t>Plasmas can be thought of the fourth state of matter. Though a plasma is similar to a gas, the fact that it consists of electrically charged particles means that electric and magnetic fields have a great influence on its behavior.</a:t>
            </a:r>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Magnetic Force</a:t>
            </a:r>
            <a:endParaRPr lang="en-US" dirty="0"/>
          </a:p>
        </p:txBody>
      </p:sp>
      <p:sp>
        <p:nvSpPr>
          <p:cNvPr id="1030" name="Rectangle 6"/>
          <p:cNvSpPr>
            <a:spLocks noGrp="1" noChangeArrowheads="1"/>
          </p:cNvSpPr>
          <p:nvPr>
            <p:ph type="body" idx="1"/>
          </p:nvPr>
        </p:nvSpPr>
        <p:spPr/>
        <p:txBody>
          <a:bodyPr/>
          <a:lstStyle/>
          <a:p>
            <a:r>
              <a:rPr lang="en-US" dirty="0" smtClean="0"/>
              <a:t>For example, figure (a) below shows streams of plasma shooting up from a storm on the surface of the Sun. The plasma follows arching paths that trace out the magnetic lines of the Sun.</a:t>
            </a:r>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8" name="Picture 7" descr="22_19_Figure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0962" y="3023155"/>
            <a:ext cx="4542076" cy="374094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Magnetic Force</a:t>
            </a:r>
            <a:endParaRPr lang="en-US" dirty="0"/>
          </a:p>
        </p:txBody>
      </p:sp>
      <p:sp>
        <p:nvSpPr>
          <p:cNvPr id="1030" name="Rectangle 6"/>
          <p:cNvSpPr>
            <a:spLocks noGrp="1" noChangeArrowheads="1"/>
          </p:cNvSpPr>
          <p:nvPr>
            <p:ph type="body" idx="1"/>
          </p:nvPr>
        </p:nvSpPr>
        <p:spPr/>
        <p:txBody>
          <a:bodyPr/>
          <a:lstStyle/>
          <a:p>
            <a:r>
              <a:rPr lang="en-US" sz="2400" dirty="0" smtClean="0"/>
              <a:t>Plasma shot into space from the Sun in an event known as a coronal mass ejection forms what is known as a solar wind. When the solar wind encounters Earth</a:t>
            </a:r>
            <a:r>
              <a:rPr lang="fr-FR" sz="2400" dirty="0" smtClean="0"/>
              <a:t>'</a:t>
            </a:r>
            <a:r>
              <a:rPr lang="en-US" sz="2400" dirty="0" smtClean="0"/>
              <a:t>s magnetic field, the charged particles are deflected by the magnetic force. As a result, these particles concentrate where the field is most intense—near the poles of Earth (see figure (b) below).</a:t>
            </a:r>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7" name="Picture 6" descr="22_19_Figure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2019" y="3792360"/>
            <a:ext cx="2599962" cy="301895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Magnetic Force</a:t>
            </a:r>
            <a:endParaRPr lang="en-US" dirty="0"/>
          </a:p>
        </p:txBody>
      </p:sp>
      <p:sp>
        <p:nvSpPr>
          <p:cNvPr id="1030" name="Rectangle 6"/>
          <p:cNvSpPr>
            <a:spLocks noGrp="1" noChangeArrowheads="1"/>
          </p:cNvSpPr>
          <p:nvPr>
            <p:ph type="body" idx="1"/>
          </p:nvPr>
        </p:nvSpPr>
        <p:spPr/>
        <p:txBody>
          <a:bodyPr/>
          <a:lstStyle/>
          <a:p>
            <a:r>
              <a:rPr lang="en-US" dirty="0" smtClean="0"/>
              <a:t>The particles excite atoms in the atmosphere, causing them to glow and thus producing the northern lights, shown in figure (c) below, as well as their southern cousins, the aurora </a:t>
            </a:r>
            <a:r>
              <a:rPr lang="en-US" dirty="0" err="1" smtClean="0"/>
              <a:t>australis</a:t>
            </a:r>
            <a:r>
              <a:rPr lang="en-US" dirty="0" smtClean="0"/>
              <a:t>.</a:t>
            </a:r>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7" name="Picture 6" descr="22_19_Figure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829" y="3025356"/>
            <a:ext cx="4826342" cy="377231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Magnetic Force</a:t>
            </a:r>
            <a:endParaRPr lang="en-US" dirty="0"/>
          </a:p>
        </p:txBody>
      </p:sp>
      <p:sp>
        <p:nvSpPr>
          <p:cNvPr id="1030" name="Rectangle 6"/>
          <p:cNvSpPr>
            <a:spLocks noGrp="1" noChangeArrowheads="1"/>
          </p:cNvSpPr>
          <p:nvPr>
            <p:ph type="body" idx="1"/>
          </p:nvPr>
        </p:nvSpPr>
        <p:spPr>
          <a:xfrm>
            <a:off x="365125" y="1141413"/>
            <a:ext cx="8534730" cy="5106987"/>
          </a:xfrm>
        </p:spPr>
        <p:txBody>
          <a:bodyPr/>
          <a:lstStyle/>
          <a:p>
            <a:r>
              <a:rPr lang="en-US" dirty="0" smtClean="0"/>
              <a:t>If the velocity of a charged object is perpendicular to a magnetic field, the result is circular motion of the object. </a:t>
            </a:r>
          </a:p>
          <a:p>
            <a:r>
              <a:rPr lang="en-US" dirty="0" smtClean="0"/>
              <a:t>In the figure below, an object of mass </a:t>
            </a:r>
            <a:r>
              <a:rPr lang="en-US" i="1" dirty="0" smtClean="0"/>
              <a:t>m</a:t>
            </a:r>
            <a:r>
              <a:rPr lang="en-US" dirty="0" smtClean="0"/>
              <a:t>, charge +</a:t>
            </a:r>
            <a:r>
              <a:rPr lang="en-US" i="1" dirty="0" smtClean="0"/>
              <a:t>q</a:t>
            </a:r>
            <a:r>
              <a:rPr lang="en-US" dirty="0" smtClean="0"/>
              <a:t>, and speed </a:t>
            </a:r>
            <a:r>
              <a:rPr lang="en-US" i="1" dirty="0" smtClean="0"/>
              <a:t>v</a:t>
            </a:r>
            <a:r>
              <a:rPr lang="en-US" dirty="0" smtClean="0"/>
              <a:t> moves in a region with constant magnetic field, </a:t>
            </a:r>
            <a:r>
              <a:rPr lang="en-US" b="1" dirty="0" smtClean="0"/>
              <a:t>B</a:t>
            </a:r>
            <a:r>
              <a:rPr lang="en-US" dirty="0" smtClean="0"/>
              <a:t>, pointing out of the paper.</a:t>
            </a:r>
          </a:p>
        </p:txBody>
      </p:sp>
      <p:sp>
        <p:nvSpPr>
          <p:cNvPr id="7" name="Footer Placeholder 6"/>
          <p:cNvSpPr>
            <a:spLocks noGrp="1"/>
          </p:cNvSpPr>
          <p:nvPr>
            <p:ph type="ftr" sz="quarter" idx="10"/>
          </p:nvPr>
        </p:nvSpPr>
        <p:spPr/>
        <p:txBody>
          <a:bodyPr/>
          <a:lstStyle/>
          <a:p>
            <a:r>
              <a:rPr lang="en-GB" smtClean="0"/>
              <a:t>© 2014 Pearson Education, Inc.</a:t>
            </a:r>
            <a:endParaRPr lang="en-GB"/>
          </a:p>
        </p:txBody>
      </p:sp>
      <p:pic>
        <p:nvPicPr>
          <p:cNvPr id="8" name="Picture 7" descr="22_20_Figure.jpg"/>
          <p:cNvPicPr>
            <a:picLocks noChangeAspect="1"/>
          </p:cNvPicPr>
          <p:nvPr/>
        </p:nvPicPr>
        <p:blipFill rotWithShape="1">
          <a:blip r:embed="rId3">
            <a:extLst>
              <a:ext uri="{28A0092B-C50C-407E-A947-70E740481C1C}">
                <a14:useLocalDpi xmlns:a14="http://schemas.microsoft.com/office/drawing/2010/main" val="0"/>
              </a:ext>
            </a:extLst>
          </a:blip>
          <a:srcRect b="2547"/>
          <a:stretch/>
        </p:blipFill>
        <p:spPr>
          <a:xfrm>
            <a:off x="3144488" y="3920934"/>
            <a:ext cx="2847912" cy="2867606"/>
          </a:xfrm>
          <a:prstGeom prst="rect">
            <a:avLst/>
          </a:prstGeom>
        </p:spPr>
      </p:pic>
      <p:pic>
        <p:nvPicPr>
          <p:cNvPr id="10" name="Picture 9" descr="Arrow.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1547" y="3371218"/>
            <a:ext cx="225552" cy="10972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Magnetic Force</a:t>
            </a:r>
            <a:endParaRPr lang="en-US" dirty="0"/>
          </a:p>
        </p:txBody>
      </p:sp>
      <p:sp>
        <p:nvSpPr>
          <p:cNvPr id="1030" name="Rectangle 6"/>
          <p:cNvSpPr>
            <a:spLocks noGrp="1" noChangeArrowheads="1"/>
          </p:cNvSpPr>
          <p:nvPr>
            <p:ph type="body" idx="1"/>
          </p:nvPr>
        </p:nvSpPr>
        <p:spPr>
          <a:xfrm>
            <a:off x="365125" y="1141413"/>
            <a:ext cx="8229600" cy="5449580"/>
          </a:xfrm>
        </p:spPr>
        <p:txBody>
          <a:bodyPr/>
          <a:lstStyle/>
          <a:p>
            <a:r>
              <a:rPr lang="en-US" dirty="0" smtClean="0"/>
              <a:t>Since </a:t>
            </a:r>
            <a:r>
              <a:rPr lang="en-US" b="1" dirty="0" smtClean="0"/>
              <a:t>v </a:t>
            </a:r>
            <a:r>
              <a:rPr lang="en-US" dirty="0" smtClean="0"/>
              <a:t>is at right angle to </a:t>
            </a:r>
            <a:r>
              <a:rPr lang="en-US" b="1" dirty="0" smtClean="0"/>
              <a:t>B</a:t>
            </a:r>
            <a:r>
              <a:rPr lang="en-US" dirty="0" smtClean="0"/>
              <a:t>, the magnitude of the magnetic force is </a:t>
            </a:r>
            <a:r>
              <a:rPr lang="en-US" i="1" dirty="0" smtClean="0"/>
              <a:t>F</a:t>
            </a:r>
            <a:r>
              <a:rPr lang="en-US" dirty="0" smtClean="0"/>
              <a:t> = </a:t>
            </a:r>
            <a:r>
              <a:rPr lang="el-GR" dirty="0" smtClean="0"/>
              <a:t>|</a:t>
            </a:r>
            <a:r>
              <a:rPr lang="en-US" i="1" dirty="0" smtClean="0"/>
              <a:t>q</a:t>
            </a:r>
            <a:r>
              <a:rPr lang="el-GR" dirty="0" smtClean="0"/>
              <a:t>|</a:t>
            </a:r>
            <a:r>
              <a:rPr lang="en-US" i="1" dirty="0" err="1" smtClean="0"/>
              <a:t>vb</a:t>
            </a:r>
            <a:r>
              <a:rPr lang="en-US" dirty="0" smtClean="0"/>
              <a:t> </a:t>
            </a:r>
            <a:r>
              <a:rPr lang="en-US" dirty="0"/>
              <a:t>sin90</a:t>
            </a:r>
            <a:r>
              <a:rPr lang="en-US" dirty="0" smtClean="0"/>
              <a:t>° = </a:t>
            </a:r>
            <a:r>
              <a:rPr lang="el-GR" dirty="0" smtClean="0"/>
              <a:t>|</a:t>
            </a:r>
            <a:r>
              <a:rPr lang="en-US" i="1" dirty="0" smtClean="0"/>
              <a:t>q</a:t>
            </a:r>
            <a:r>
              <a:rPr lang="el-GR" dirty="0" smtClean="0"/>
              <a:t>|</a:t>
            </a:r>
            <a:r>
              <a:rPr lang="en-US" i="1" dirty="0" err="1" smtClean="0"/>
              <a:t>vB</a:t>
            </a:r>
            <a:r>
              <a:rPr lang="en-US" dirty="0" err="1" smtClean="0"/>
              <a:t>.</a:t>
            </a:r>
            <a:r>
              <a:rPr lang="en-US" dirty="0" smtClean="0"/>
              <a:t> The force has the same magnitude at each of the points 1,2,3 and 4. </a:t>
            </a:r>
          </a:p>
          <a:p>
            <a:r>
              <a:rPr lang="en-US" dirty="0" smtClean="0"/>
              <a:t>The previous figure also shows that the magnetic force is at right angles to the velocity (and thus always points toward the center of the circle) at every point on the object</a:t>
            </a:r>
            <a:r>
              <a:rPr lang="fr-FR" dirty="0" smtClean="0"/>
              <a:t>'</a:t>
            </a:r>
            <a:r>
              <a:rPr lang="en-US" dirty="0" smtClean="0"/>
              <a:t>s path. This is exactly the condition required for circular motion.</a:t>
            </a:r>
          </a:p>
          <a:p>
            <a:r>
              <a:rPr lang="en-US" dirty="0" smtClean="0"/>
              <a:t>This center-seeking, or centripetal, force produces an acceleration toward the center of the circle referred to as centripetal acceleration.</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7" name="Picture 6" descr="Arro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035" y="1138940"/>
            <a:ext cx="225552" cy="109728"/>
          </a:xfrm>
          <a:prstGeom prst="rect">
            <a:avLst/>
          </a:prstGeom>
        </p:spPr>
      </p:pic>
      <p:pic>
        <p:nvPicPr>
          <p:cNvPr id="11" name="Picture 10" descr="Arro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358" y="1215916"/>
            <a:ext cx="225552" cy="10972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Magnetic Force</a:t>
            </a:r>
            <a:endParaRPr lang="en-US" dirty="0"/>
          </a:p>
        </p:txBody>
      </p:sp>
      <p:sp>
        <p:nvSpPr>
          <p:cNvPr id="1030" name="Rectangle 6"/>
          <p:cNvSpPr>
            <a:spLocks noGrp="1" noChangeArrowheads="1"/>
          </p:cNvSpPr>
          <p:nvPr>
            <p:ph type="body" idx="1"/>
          </p:nvPr>
        </p:nvSpPr>
        <p:spPr>
          <a:xfrm>
            <a:off x="365125" y="1141413"/>
            <a:ext cx="8229600" cy="5468823"/>
          </a:xfrm>
        </p:spPr>
        <p:txBody>
          <a:bodyPr/>
          <a:lstStyle/>
          <a:p>
            <a:r>
              <a:rPr lang="en-US" dirty="0" smtClean="0"/>
              <a:t>The centripetal acceleration of an object moving with a speed </a:t>
            </a:r>
            <a:r>
              <a:rPr lang="en-US" i="1" dirty="0" smtClean="0"/>
              <a:t>v</a:t>
            </a:r>
            <a:r>
              <a:rPr lang="en-US" dirty="0" smtClean="0"/>
              <a:t> in a circle of radius </a:t>
            </a:r>
            <a:r>
              <a:rPr lang="en-US" i="1" dirty="0" smtClean="0"/>
              <a:t>r</a:t>
            </a:r>
            <a:r>
              <a:rPr lang="en-US" dirty="0" smtClean="0"/>
              <a:t> is</a:t>
            </a:r>
          </a:p>
          <a:p>
            <a:pPr marL="0" indent="0" algn="ctr">
              <a:buNone/>
            </a:pPr>
            <a:r>
              <a:rPr lang="en-US" i="1" dirty="0" err="1" smtClean="0"/>
              <a:t>a</a:t>
            </a:r>
            <a:r>
              <a:rPr lang="en-US" baseline="-25000" dirty="0" err="1" smtClean="0"/>
              <a:t>cp</a:t>
            </a:r>
            <a:r>
              <a:rPr lang="en-US" dirty="0" smtClean="0"/>
              <a:t> = </a:t>
            </a:r>
            <a:r>
              <a:rPr lang="en-US" i="1" dirty="0" smtClean="0"/>
              <a:t>v</a:t>
            </a:r>
            <a:r>
              <a:rPr lang="en-US" baseline="30000" dirty="0" smtClean="0"/>
              <a:t>2</a:t>
            </a:r>
            <a:r>
              <a:rPr lang="en-US" dirty="0" smtClean="0"/>
              <a:t>/</a:t>
            </a:r>
            <a:r>
              <a:rPr lang="en-US" i="1" dirty="0" smtClean="0"/>
              <a:t>r</a:t>
            </a:r>
          </a:p>
          <a:p>
            <a:r>
              <a:rPr lang="en-US" dirty="0" smtClean="0"/>
              <a:t>Therefore, setting </a:t>
            </a:r>
            <a:r>
              <a:rPr lang="en-US" i="1" dirty="0" err="1" smtClean="0"/>
              <a:t>ma</a:t>
            </a:r>
            <a:r>
              <a:rPr lang="en-US" baseline="-25000" dirty="0" err="1" smtClean="0"/>
              <a:t>cp</a:t>
            </a:r>
            <a:r>
              <a:rPr lang="en-US" dirty="0" smtClean="0"/>
              <a:t> equal to the magnitude of the magnetic force, </a:t>
            </a:r>
            <a:r>
              <a:rPr lang="el-GR" dirty="0" smtClean="0"/>
              <a:t>|</a:t>
            </a:r>
            <a:r>
              <a:rPr lang="en-US" i="1" dirty="0" smtClean="0"/>
              <a:t>q</a:t>
            </a:r>
            <a:r>
              <a:rPr lang="el-GR" dirty="0" smtClean="0"/>
              <a:t>|</a:t>
            </a:r>
            <a:r>
              <a:rPr lang="en-US" i="1" dirty="0" err="1" smtClean="0"/>
              <a:t>vB</a:t>
            </a:r>
            <a:r>
              <a:rPr lang="en-US" dirty="0" smtClean="0"/>
              <a:t>, yields the following condition:</a:t>
            </a:r>
          </a:p>
          <a:p>
            <a:pPr marL="0" indent="0" algn="ctr">
              <a:buNone/>
            </a:pPr>
            <a:r>
              <a:rPr lang="en-US" i="1" dirty="0" smtClean="0"/>
              <a:t>mv</a:t>
            </a:r>
            <a:r>
              <a:rPr lang="en-US" baseline="30000" dirty="0" smtClean="0"/>
              <a:t>2</a:t>
            </a:r>
            <a:r>
              <a:rPr lang="en-US" dirty="0" smtClean="0"/>
              <a:t>/</a:t>
            </a:r>
            <a:r>
              <a:rPr lang="en-US" i="1" dirty="0" smtClean="0"/>
              <a:t>r</a:t>
            </a:r>
            <a:r>
              <a:rPr lang="en-US" dirty="0" smtClean="0"/>
              <a:t> = </a:t>
            </a:r>
            <a:r>
              <a:rPr lang="el-GR" dirty="0" smtClean="0"/>
              <a:t>|</a:t>
            </a:r>
            <a:r>
              <a:rPr lang="en-US" i="1" dirty="0" smtClean="0"/>
              <a:t>q</a:t>
            </a:r>
            <a:r>
              <a:rPr lang="el-GR" dirty="0" smtClean="0"/>
              <a:t>|</a:t>
            </a:r>
            <a:r>
              <a:rPr lang="en-US" i="1" dirty="0" err="1" smtClean="0"/>
              <a:t>vB</a:t>
            </a:r>
            <a:endParaRPr lang="en-US" i="1" dirty="0" smtClean="0"/>
          </a:p>
          <a:p>
            <a:r>
              <a:rPr lang="en-US" dirty="0" smtClean="0"/>
              <a:t>Simplifying yields </a:t>
            </a:r>
          </a:p>
          <a:p>
            <a:pPr marL="0" indent="0" algn="ctr">
              <a:buNone/>
            </a:pPr>
            <a:r>
              <a:rPr lang="en-US" i="1" dirty="0" smtClean="0"/>
              <a:t>mv</a:t>
            </a:r>
            <a:r>
              <a:rPr lang="en-US" dirty="0" smtClean="0"/>
              <a:t>/</a:t>
            </a:r>
            <a:r>
              <a:rPr lang="en-US" i="1" dirty="0" smtClean="0"/>
              <a:t>r</a:t>
            </a:r>
            <a:r>
              <a:rPr lang="en-US" dirty="0" smtClean="0"/>
              <a:t> = </a:t>
            </a:r>
            <a:r>
              <a:rPr lang="el-GR" dirty="0" smtClean="0"/>
              <a:t>|</a:t>
            </a:r>
            <a:r>
              <a:rPr lang="en-US" i="1" dirty="0" smtClean="0"/>
              <a:t>q</a:t>
            </a:r>
            <a:r>
              <a:rPr lang="el-GR" dirty="0" smtClean="0"/>
              <a:t>|</a:t>
            </a:r>
            <a:r>
              <a:rPr lang="en-US" i="1" dirty="0" smtClean="0"/>
              <a:t>B</a:t>
            </a:r>
          </a:p>
          <a:p>
            <a:r>
              <a:rPr lang="en-US" dirty="0" smtClean="0"/>
              <a:t>Solving for the radius </a:t>
            </a:r>
            <a:r>
              <a:rPr lang="en-US" i="1" dirty="0" smtClean="0"/>
              <a:t>r</a:t>
            </a:r>
            <a:r>
              <a:rPr lang="en-US" dirty="0" smtClean="0"/>
              <a:t>,</a:t>
            </a:r>
          </a:p>
          <a:p>
            <a:pPr marL="0" indent="0" algn="ctr">
              <a:buNone/>
              <a:tabLst>
                <a:tab pos="3890963" algn="l"/>
              </a:tabLst>
            </a:pPr>
            <a:r>
              <a:rPr lang="en-US" i="1" dirty="0" smtClean="0"/>
              <a:t>r</a:t>
            </a:r>
            <a:r>
              <a:rPr lang="en-US" dirty="0" smtClean="0"/>
              <a:t> = </a:t>
            </a:r>
            <a:r>
              <a:rPr lang="en-US" i="1" dirty="0" smtClean="0"/>
              <a:t>mv</a:t>
            </a:r>
            <a:r>
              <a:rPr lang="en-US" dirty="0" smtClean="0"/>
              <a:t>/</a:t>
            </a:r>
            <a:r>
              <a:rPr lang="el-GR" dirty="0" smtClean="0"/>
              <a:t>|</a:t>
            </a:r>
            <a:r>
              <a:rPr lang="en-US" i="1" dirty="0" smtClean="0"/>
              <a:t>q</a:t>
            </a:r>
            <a:r>
              <a:rPr lang="el-GR" dirty="0" smtClean="0"/>
              <a:t>|</a:t>
            </a:r>
            <a:r>
              <a:rPr lang="en-US" i="1" dirty="0" smtClean="0"/>
              <a:t>B</a:t>
            </a:r>
            <a:endParaRPr lang="en-US" i="1"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Magnetic Force</a:t>
            </a:r>
            <a:endParaRPr lang="en-US" dirty="0"/>
          </a:p>
        </p:txBody>
      </p:sp>
      <p:sp>
        <p:nvSpPr>
          <p:cNvPr id="1030" name="Rectangle 6"/>
          <p:cNvSpPr>
            <a:spLocks noGrp="1" noChangeArrowheads="1"/>
          </p:cNvSpPr>
          <p:nvPr>
            <p:ph type="body" idx="1"/>
          </p:nvPr>
        </p:nvSpPr>
        <p:spPr/>
        <p:txBody>
          <a:bodyPr/>
          <a:lstStyle/>
          <a:p>
            <a:r>
              <a:rPr lang="en-US" sz="2400" dirty="0" smtClean="0"/>
              <a:t>Therefore, the faster and the more massive the object, the larger the circle. Conversely, the stronger the magnetic field and the greater the charge, the smaller the circle.</a:t>
            </a:r>
          </a:p>
          <a:p>
            <a:r>
              <a:rPr lang="en-US" sz="2400" dirty="0" smtClean="0"/>
              <a:t>The following example shows how the speed of a charged object, in this case an electron, can be determined knowing </a:t>
            </a:r>
            <a:r>
              <a:rPr lang="en-US" sz="2400" i="1" dirty="0" smtClean="0"/>
              <a:t>m</a:t>
            </a:r>
            <a:r>
              <a:rPr lang="en-US" sz="2400" dirty="0" smtClean="0"/>
              <a:t>, </a:t>
            </a:r>
            <a:r>
              <a:rPr lang="el-GR" sz="2400" dirty="0" smtClean="0"/>
              <a:t>|</a:t>
            </a:r>
            <a:r>
              <a:rPr lang="en-US" sz="2400" i="1" dirty="0" smtClean="0"/>
              <a:t>q</a:t>
            </a:r>
            <a:r>
              <a:rPr lang="el-GR" sz="2400" dirty="0" smtClean="0"/>
              <a:t>|</a:t>
            </a:r>
            <a:r>
              <a:rPr lang="en-US" sz="2400" dirty="0" smtClean="0"/>
              <a:t>, </a:t>
            </a:r>
            <a:r>
              <a:rPr lang="en-US" sz="2400" i="1" dirty="0" smtClean="0"/>
              <a:t>r</a:t>
            </a:r>
            <a:r>
              <a:rPr lang="en-US" sz="2400" dirty="0" smtClean="0"/>
              <a:t>, and </a:t>
            </a:r>
            <a:r>
              <a:rPr lang="en-US" sz="2400" i="1" dirty="0" smtClean="0"/>
              <a:t>B</a:t>
            </a:r>
            <a:r>
              <a:rPr lang="en-US" sz="2400" dirty="0" smtClean="0"/>
              <a:t>.</a:t>
            </a:r>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7" name="Picture 6" descr="Slide-68.jpg"/>
          <p:cNvPicPr>
            <a:picLocks noChangeAspect="1"/>
          </p:cNvPicPr>
          <p:nvPr/>
        </p:nvPicPr>
        <p:blipFill rotWithShape="1">
          <a:blip r:embed="rId3">
            <a:extLst>
              <a:ext uri="{28A0092B-C50C-407E-A947-70E740481C1C}">
                <a14:useLocalDpi xmlns:a14="http://schemas.microsoft.com/office/drawing/2010/main" val="0"/>
              </a:ext>
            </a:extLst>
          </a:blip>
          <a:srcRect b="3290"/>
          <a:stretch/>
        </p:blipFill>
        <p:spPr>
          <a:xfrm>
            <a:off x="2140941" y="3864018"/>
            <a:ext cx="4862118" cy="29492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Magnetic Force</a:t>
            </a:r>
            <a:endParaRPr lang="en-US" dirty="0"/>
          </a:p>
        </p:txBody>
      </p:sp>
      <p:sp>
        <p:nvSpPr>
          <p:cNvPr id="1030" name="Rectangle 6"/>
          <p:cNvSpPr>
            <a:spLocks noGrp="1" noChangeArrowheads="1"/>
          </p:cNvSpPr>
          <p:nvPr>
            <p:ph type="body" idx="1"/>
          </p:nvPr>
        </p:nvSpPr>
        <p:spPr/>
        <p:txBody>
          <a:bodyPr/>
          <a:lstStyle/>
          <a:p>
            <a:r>
              <a:rPr lang="en-US" sz="2400" dirty="0" smtClean="0"/>
              <a:t>A mass spectrometer is a device that makes use of circular motion in a magnetic field to separate isotopes (atoms of the same element that have different masses). </a:t>
            </a:r>
          </a:p>
          <a:p>
            <a:r>
              <a:rPr lang="en-US" sz="2400" dirty="0" smtClean="0"/>
              <a:t>In a mass spectrometer, a beam of charged particles enters a region with a magnetic field perpendicular to the velocity (see figure below).</a:t>
            </a:r>
            <a:endParaRPr lang="en-US" sz="2400"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7" name="Picture 6" descr="22_21_Figure.jpg"/>
          <p:cNvPicPr>
            <a:picLocks noChangeAspect="1"/>
          </p:cNvPicPr>
          <p:nvPr/>
        </p:nvPicPr>
        <p:blipFill rotWithShape="1">
          <a:blip r:embed="rId3">
            <a:extLst>
              <a:ext uri="{28A0092B-C50C-407E-A947-70E740481C1C}">
                <a14:useLocalDpi xmlns:a14="http://schemas.microsoft.com/office/drawing/2010/main" val="0"/>
              </a:ext>
            </a:extLst>
          </a:blip>
          <a:srcRect b="2682"/>
          <a:stretch/>
        </p:blipFill>
        <p:spPr>
          <a:xfrm>
            <a:off x="2488990" y="3559810"/>
            <a:ext cx="4166020" cy="324103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Magnets and Magnetic Fields</a:t>
            </a:r>
            <a:endParaRPr lang="en-US" dirty="0"/>
          </a:p>
        </p:txBody>
      </p:sp>
      <p:sp>
        <p:nvSpPr>
          <p:cNvPr id="1030" name="Rectangle 6"/>
          <p:cNvSpPr>
            <a:spLocks noGrp="1" noChangeArrowheads="1"/>
          </p:cNvSpPr>
          <p:nvPr>
            <p:ph type="body" idx="1"/>
          </p:nvPr>
        </p:nvSpPr>
        <p:spPr>
          <a:xfrm>
            <a:off x="365125" y="1141413"/>
            <a:ext cx="8229600" cy="5343739"/>
          </a:xfrm>
        </p:spPr>
        <p:txBody>
          <a:bodyPr/>
          <a:lstStyle/>
          <a:p>
            <a:r>
              <a:rPr lang="en-US" dirty="0" smtClean="0"/>
              <a:t>Like poles brought together, as shown below, experience a repulsive force.</a:t>
            </a:r>
          </a:p>
          <a:p>
            <a:pPr marL="0" indent="0">
              <a:buNone/>
            </a:pPr>
            <a:endParaRPr lang="en-US" dirty="0" smtClean="0"/>
          </a:p>
          <a:p>
            <a:pPr marL="0" indent="0">
              <a:buNone/>
            </a:pPr>
            <a:endParaRPr lang="en-US" dirty="0"/>
          </a:p>
          <a:p>
            <a:pPr marL="0" indent="0">
              <a:buNone/>
            </a:pPr>
            <a:endParaRPr lang="en-US" dirty="0" smtClean="0"/>
          </a:p>
          <a:p>
            <a:endParaRPr lang="en-US" dirty="0" smtClean="0"/>
          </a:p>
          <a:p>
            <a:endParaRPr lang="en-US" dirty="0" smtClean="0"/>
          </a:p>
          <a:p>
            <a:r>
              <a:rPr lang="en-US" dirty="0" smtClean="0"/>
              <a:t>Just as an electric charge creates an electric field, so too does a magnet create a magnetic field. A magnetic field is a vector force field that surrounds any magnetic material.</a:t>
            </a:r>
            <a:endParaRPr lang="en-US"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7" name="Picture 6" descr="22_02_FigureB.jpg"/>
          <p:cNvPicPr>
            <a:picLocks noChangeAspect="1"/>
          </p:cNvPicPr>
          <p:nvPr/>
        </p:nvPicPr>
        <p:blipFill rotWithShape="1">
          <a:blip r:embed="rId3">
            <a:extLst>
              <a:ext uri="{28A0092B-C50C-407E-A947-70E740481C1C}">
                <a14:useLocalDpi xmlns:a14="http://schemas.microsoft.com/office/drawing/2010/main" val="0"/>
              </a:ext>
            </a:extLst>
          </a:blip>
          <a:srcRect b="5310"/>
          <a:stretch/>
        </p:blipFill>
        <p:spPr>
          <a:xfrm>
            <a:off x="1662344" y="2302559"/>
            <a:ext cx="5819312" cy="229239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Magnetic Force</a:t>
            </a:r>
            <a:endParaRPr lang="en-US" dirty="0"/>
          </a:p>
        </p:txBody>
      </p:sp>
      <p:sp>
        <p:nvSpPr>
          <p:cNvPr id="1030" name="Rectangle 6"/>
          <p:cNvSpPr>
            <a:spLocks noGrp="1" noChangeArrowheads="1"/>
          </p:cNvSpPr>
          <p:nvPr>
            <p:ph type="body" idx="1"/>
          </p:nvPr>
        </p:nvSpPr>
        <p:spPr/>
        <p:txBody>
          <a:bodyPr/>
          <a:lstStyle/>
          <a:p>
            <a:r>
              <a:rPr lang="en-US" dirty="0" smtClean="0"/>
              <a:t>The particles then follow a circular orbit of radius </a:t>
            </a:r>
            <a:r>
              <a:rPr lang="en-US" i="1" dirty="0" smtClean="0"/>
              <a:t>r</a:t>
            </a:r>
            <a:r>
              <a:rPr lang="en-US" dirty="0" smtClean="0"/>
              <a:t> = </a:t>
            </a:r>
            <a:r>
              <a:rPr lang="en-US" i="1" dirty="0" smtClean="0"/>
              <a:t>mv</a:t>
            </a:r>
            <a:r>
              <a:rPr lang="en-US" dirty="0" smtClean="0"/>
              <a:t>/</a:t>
            </a:r>
            <a:r>
              <a:rPr lang="el-GR" dirty="0" smtClean="0"/>
              <a:t>|</a:t>
            </a:r>
            <a:r>
              <a:rPr lang="en-US" i="1" dirty="0" smtClean="0"/>
              <a:t>q</a:t>
            </a:r>
            <a:r>
              <a:rPr lang="el-GR" dirty="0" smtClean="0"/>
              <a:t>|</a:t>
            </a:r>
            <a:r>
              <a:rPr lang="en-US" i="1" dirty="0" smtClean="0"/>
              <a:t>B</a:t>
            </a:r>
            <a:r>
              <a:rPr lang="en-US" dirty="0" smtClean="0"/>
              <a:t>. Particles of different mass follow different paths, allowing them to be separated from one another.</a:t>
            </a:r>
          </a:p>
          <a:p>
            <a:r>
              <a:rPr lang="en-US" dirty="0" smtClean="0"/>
              <a:t>The example on the next slide illustrates the operation of a mass spectrometer.</a:t>
            </a:r>
            <a:endParaRPr lang="en-US"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Magnetic Force</a:t>
            </a:r>
            <a:endParaRPr lang="en-US"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8" name="Picture 7" descr="Slide-71.jpg"/>
          <p:cNvPicPr>
            <a:picLocks noChangeAspect="1"/>
          </p:cNvPicPr>
          <p:nvPr/>
        </p:nvPicPr>
        <p:blipFill rotWithShape="1">
          <a:blip r:embed="rId3">
            <a:extLst>
              <a:ext uri="{28A0092B-C50C-407E-A947-70E740481C1C}">
                <a14:useLocalDpi xmlns:a14="http://schemas.microsoft.com/office/drawing/2010/main" val="0"/>
              </a:ext>
            </a:extLst>
          </a:blip>
          <a:srcRect b="2769"/>
          <a:stretch/>
        </p:blipFill>
        <p:spPr>
          <a:xfrm>
            <a:off x="1942499" y="668592"/>
            <a:ext cx="5259002" cy="601444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Magnetic Force</a:t>
            </a:r>
            <a:endParaRPr lang="en-US" dirty="0"/>
          </a:p>
        </p:txBody>
      </p:sp>
      <p:sp>
        <p:nvSpPr>
          <p:cNvPr id="1030" name="Rectangle 6"/>
          <p:cNvSpPr>
            <a:spLocks noGrp="1" noChangeArrowheads="1"/>
          </p:cNvSpPr>
          <p:nvPr>
            <p:ph type="body" idx="1"/>
          </p:nvPr>
        </p:nvSpPr>
        <p:spPr/>
        <p:txBody>
          <a:bodyPr/>
          <a:lstStyle/>
          <a:p>
            <a:r>
              <a:rPr lang="en-US" sz="2400" dirty="0" smtClean="0"/>
              <a:t>A charged object experiences a force when it moves across magnetic field lines. This is true whether it travels in a vacuum or inside a current-carrying wire.</a:t>
            </a:r>
          </a:p>
          <a:p>
            <a:r>
              <a:rPr lang="en-US" sz="2400" dirty="0" smtClean="0"/>
              <a:t>Thus, a wire carrying a current in a magnetic field experiences a magnetic force that is simply the sum of all the magnetic forces experienced by the individual charges moving within it.</a:t>
            </a:r>
          </a:p>
          <a:p>
            <a:r>
              <a:rPr lang="en-US" sz="2400" dirty="0" smtClean="0"/>
              <a:t>To see how the force on a current-carrying wire is related to the forces on the individual charges, consider a straight wire segment of length </a:t>
            </a:r>
            <a:r>
              <a:rPr lang="en-US" sz="2400" i="1" dirty="0" smtClean="0"/>
              <a:t>L</a:t>
            </a:r>
            <a:r>
              <a:rPr lang="en-US" sz="2400" dirty="0" smtClean="0"/>
              <a:t> with a current </a:t>
            </a:r>
            <a:r>
              <a:rPr lang="en-US" sz="2400" i="1" dirty="0" smtClean="0"/>
              <a:t>I</a:t>
            </a:r>
            <a:r>
              <a:rPr lang="en-US" sz="2400" dirty="0" smtClean="0"/>
              <a:t> flowing left to right, as shown in the figure on the next slide.</a:t>
            </a:r>
            <a:endParaRPr lang="en-US" sz="2400"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Magnetic Force</a:t>
            </a:r>
            <a:endParaRPr lang="en-US" dirty="0"/>
          </a:p>
        </p:txBody>
      </p:sp>
      <p:sp>
        <p:nvSpPr>
          <p:cNvPr id="2" name="Content Placeholder 1"/>
          <p:cNvSpPr>
            <a:spLocks noGrp="1"/>
          </p:cNvSpPr>
          <p:nvPr>
            <p:ph idx="1"/>
          </p:nvPr>
        </p:nvSpPr>
        <p:spPr>
          <a:xfrm>
            <a:off x="365125" y="4204765"/>
            <a:ext cx="8229600" cy="2463201"/>
          </a:xfrm>
        </p:spPr>
        <p:txBody>
          <a:bodyPr/>
          <a:lstStyle/>
          <a:p>
            <a:r>
              <a:rPr lang="en-US" dirty="0" smtClean="0"/>
              <a:t>As the figure indicates, there is also a magnetic field </a:t>
            </a:r>
            <a:r>
              <a:rPr lang="en-US" b="1" dirty="0" smtClean="0"/>
              <a:t>B</a:t>
            </a:r>
            <a:r>
              <a:rPr lang="en-US" dirty="0" smtClean="0"/>
              <a:t> present. </a:t>
            </a:r>
          </a:p>
          <a:p>
            <a:r>
              <a:rPr lang="en-US" dirty="0" smtClean="0"/>
              <a:t>The conducting charges move through the wire with an average speed given by</a:t>
            </a:r>
          </a:p>
          <a:p>
            <a:pPr marL="0" indent="0" algn="ctr">
              <a:buNone/>
            </a:pPr>
            <a:r>
              <a:rPr lang="en-US" i="1" dirty="0" smtClean="0"/>
              <a:t>v</a:t>
            </a:r>
            <a:r>
              <a:rPr lang="en-US" dirty="0" smtClean="0"/>
              <a:t> = </a:t>
            </a:r>
            <a:r>
              <a:rPr lang="en-US" i="1" dirty="0" smtClean="0"/>
              <a:t>L</a:t>
            </a:r>
            <a:r>
              <a:rPr lang="en-US" dirty="0" smtClean="0"/>
              <a:t>/</a:t>
            </a:r>
            <a:r>
              <a:rPr lang="el-GR" dirty="0" smtClean="0"/>
              <a:t>Δ</a:t>
            </a:r>
            <a:r>
              <a:rPr lang="en-US" i="1" dirty="0" smtClean="0"/>
              <a:t>t</a:t>
            </a:r>
            <a:endParaRPr lang="en-US" i="1"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9" name="Picture 8" descr="22_22_FigureA.jpg"/>
          <p:cNvPicPr>
            <a:picLocks noChangeAspect="1"/>
          </p:cNvPicPr>
          <p:nvPr/>
        </p:nvPicPr>
        <p:blipFill rotWithShape="1">
          <a:blip r:embed="rId3">
            <a:extLst>
              <a:ext uri="{28A0092B-C50C-407E-A947-70E740481C1C}">
                <a14:useLocalDpi xmlns:a14="http://schemas.microsoft.com/office/drawing/2010/main" val="0"/>
              </a:ext>
            </a:extLst>
          </a:blip>
          <a:srcRect b="3056"/>
          <a:stretch/>
        </p:blipFill>
        <p:spPr>
          <a:xfrm>
            <a:off x="2254689" y="1073309"/>
            <a:ext cx="4625478" cy="3171604"/>
          </a:xfrm>
          <a:prstGeom prst="rect">
            <a:avLst/>
          </a:prstGeom>
        </p:spPr>
      </p:pic>
      <p:pic>
        <p:nvPicPr>
          <p:cNvPr id="7" name="Picture 6" descr="Arrow.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6277" y="4650929"/>
            <a:ext cx="225552" cy="10972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Magnetic Force</a:t>
            </a:r>
            <a:endParaRPr lang="en-US" dirty="0"/>
          </a:p>
        </p:txBody>
      </p:sp>
      <p:sp>
        <p:nvSpPr>
          <p:cNvPr id="2" name="Content Placeholder 1"/>
          <p:cNvSpPr>
            <a:spLocks noGrp="1"/>
          </p:cNvSpPr>
          <p:nvPr>
            <p:ph idx="1"/>
          </p:nvPr>
        </p:nvSpPr>
        <p:spPr/>
        <p:txBody>
          <a:bodyPr/>
          <a:lstStyle/>
          <a:p>
            <a:r>
              <a:rPr lang="en-US" dirty="0" smtClean="0"/>
              <a:t>Here,</a:t>
            </a:r>
            <a:r>
              <a:rPr lang="el-GR" dirty="0" smtClean="0"/>
              <a:t> Δ</a:t>
            </a:r>
            <a:r>
              <a:rPr lang="en-US" i="1" dirty="0" smtClean="0"/>
              <a:t>t</a:t>
            </a:r>
            <a:r>
              <a:rPr lang="en-US" dirty="0" smtClean="0"/>
              <a:t> is the time required for the charges to move from one end of the wire to the other. The amount of charge that flows through the wire in this time is</a:t>
            </a:r>
          </a:p>
          <a:p>
            <a:pPr marL="0" indent="0" algn="ctr">
              <a:buNone/>
            </a:pPr>
            <a:r>
              <a:rPr lang="en-US" i="1" dirty="0" smtClean="0"/>
              <a:t>q</a:t>
            </a:r>
            <a:r>
              <a:rPr lang="en-US" dirty="0" smtClean="0"/>
              <a:t> = </a:t>
            </a:r>
            <a:r>
              <a:rPr lang="en-US" i="1" dirty="0" smtClean="0"/>
              <a:t>I</a:t>
            </a:r>
            <a:r>
              <a:rPr lang="el-GR" dirty="0" smtClean="0"/>
              <a:t>Δ</a:t>
            </a:r>
            <a:r>
              <a:rPr lang="en-US" i="1" dirty="0" smtClean="0"/>
              <a:t>t</a:t>
            </a:r>
            <a:r>
              <a:rPr lang="en-US" dirty="0" smtClean="0"/>
              <a:t> </a:t>
            </a:r>
          </a:p>
          <a:p>
            <a:r>
              <a:rPr lang="en-US" dirty="0" smtClean="0"/>
              <a:t>Therefore, the force exerted on the wire is</a:t>
            </a:r>
          </a:p>
          <a:p>
            <a:pPr marL="0" indent="0" algn="ctr">
              <a:buNone/>
            </a:pPr>
            <a:r>
              <a:rPr lang="en-US" i="1" dirty="0" smtClean="0"/>
              <a:t>F</a:t>
            </a:r>
            <a:r>
              <a:rPr lang="en-US" dirty="0" smtClean="0"/>
              <a:t> = </a:t>
            </a:r>
            <a:r>
              <a:rPr lang="en-US" i="1" dirty="0" err="1" smtClean="0"/>
              <a:t>qvB</a:t>
            </a:r>
            <a:r>
              <a:rPr lang="en-US" dirty="0" smtClean="0"/>
              <a:t> sin</a:t>
            </a:r>
            <a:r>
              <a:rPr lang="el-GR" i="1" dirty="0" smtClean="0"/>
              <a:t>θ</a:t>
            </a:r>
            <a:r>
              <a:rPr lang="en-US" dirty="0" smtClean="0"/>
              <a:t> = (</a:t>
            </a:r>
            <a:r>
              <a:rPr lang="en-US" i="1" dirty="0" smtClean="0"/>
              <a:t>I</a:t>
            </a:r>
            <a:r>
              <a:rPr lang="el-GR" dirty="0" smtClean="0"/>
              <a:t>Δ</a:t>
            </a:r>
            <a:r>
              <a:rPr lang="en-US" i="1" dirty="0" smtClean="0"/>
              <a:t>t</a:t>
            </a:r>
            <a:r>
              <a:rPr lang="en-US" dirty="0" smtClean="0"/>
              <a:t>)(</a:t>
            </a:r>
            <a:r>
              <a:rPr lang="en-US" i="1" dirty="0" smtClean="0"/>
              <a:t>L</a:t>
            </a:r>
            <a:r>
              <a:rPr lang="en-US" dirty="0" smtClean="0"/>
              <a:t>/</a:t>
            </a:r>
            <a:r>
              <a:rPr lang="el-GR" dirty="0" smtClean="0"/>
              <a:t>Δ</a:t>
            </a:r>
            <a:r>
              <a:rPr lang="en-US" i="1" dirty="0" smtClean="0"/>
              <a:t>t</a:t>
            </a:r>
            <a:r>
              <a:rPr lang="en-US" dirty="0" smtClean="0"/>
              <a:t>)</a:t>
            </a:r>
            <a:r>
              <a:rPr lang="en-US" i="1" dirty="0" smtClean="0"/>
              <a:t>B</a:t>
            </a:r>
            <a:r>
              <a:rPr lang="en-US" dirty="0" smtClean="0"/>
              <a:t> sin</a:t>
            </a:r>
            <a:r>
              <a:rPr lang="el-GR" i="1" dirty="0" smtClean="0"/>
              <a:t>θ</a:t>
            </a:r>
            <a:endParaRPr lang="en-US" i="1" dirty="0" smtClean="0"/>
          </a:p>
        </p:txBody>
      </p:sp>
      <p:sp>
        <p:nvSpPr>
          <p:cNvPr id="7" name="Footer Placeholder 6"/>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Magnetic Force</a:t>
            </a:r>
            <a:endParaRPr lang="en-US" dirty="0"/>
          </a:p>
        </p:txBody>
      </p:sp>
      <p:sp>
        <p:nvSpPr>
          <p:cNvPr id="2" name="Content Placeholder 1"/>
          <p:cNvSpPr>
            <a:spLocks noGrp="1"/>
          </p:cNvSpPr>
          <p:nvPr>
            <p:ph idx="1"/>
          </p:nvPr>
        </p:nvSpPr>
        <p:spPr/>
        <p:txBody>
          <a:bodyPr/>
          <a:lstStyle/>
          <a:p>
            <a:r>
              <a:rPr lang="en-US" dirty="0" smtClean="0"/>
              <a:t>Cancelling the time </a:t>
            </a:r>
            <a:r>
              <a:rPr lang="el-GR" dirty="0" smtClean="0"/>
              <a:t>Δ</a:t>
            </a:r>
            <a:r>
              <a:rPr lang="en-US" i="1" dirty="0" smtClean="0"/>
              <a:t>t</a:t>
            </a:r>
            <a:r>
              <a:rPr lang="en-US" dirty="0" smtClean="0"/>
              <a:t>, we find that the force on a wire of length </a:t>
            </a:r>
            <a:r>
              <a:rPr lang="en-US" i="1" dirty="0" smtClean="0"/>
              <a:t>L</a:t>
            </a:r>
            <a:r>
              <a:rPr lang="en-US" dirty="0" smtClean="0"/>
              <a:t> with a current </a:t>
            </a:r>
            <a:r>
              <a:rPr lang="en-US" i="1" dirty="0" smtClean="0"/>
              <a:t>I</a:t>
            </a:r>
            <a:r>
              <a:rPr lang="en-US" dirty="0" smtClean="0"/>
              <a:t> at angle </a:t>
            </a:r>
            <a:r>
              <a:rPr lang="el-GR" i="1" dirty="0" smtClean="0"/>
              <a:t>θ</a:t>
            </a:r>
            <a:r>
              <a:rPr lang="en-US" dirty="0" smtClean="0"/>
              <a:t> to a magnetic field </a:t>
            </a:r>
            <a:r>
              <a:rPr lang="en-US" b="1" dirty="0" smtClean="0"/>
              <a:t>B </a:t>
            </a:r>
            <a:r>
              <a:rPr lang="en-US" dirty="0" smtClean="0"/>
              <a:t>is given by the following equation:</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9" name="Picture 8" descr="Slide-75.jpg"/>
          <p:cNvPicPr>
            <a:picLocks noChangeAspect="1"/>
          </p:cNvPicPr>
          <p:nvPr/>
        </p:nvPicPr>
        <p:blipFill rotWithShape="1">
          <a:blip r:embed="rId3">
            <a:extLst>
              <a:ext uri="{28A0092B-C50C-407E-A947-70E740481C1C}">
                <a14:useLocalDpi xmlns:a14="http://schemas.microsoft.com/office/drawing/2010/main" val="0"/>
              </a:ext>
            </a:extLst>
          </a:blip>
          <a:srcRect b="6105"/>
          <a:stretch/>
        </p:blipFill>
        <p:spPr>
          <a:xfrm>
            <a:off x="662248" y="3116231"/>
            <a:ext cx="7819505" cy="2487246"/>
          </a:xfrm>
          <a:prstGeom prst="rect">
            <a:avLst/>
          </a:prstGeom>
        </p:spPr>
      </p:pic>
      <p:pic>
        <p:nvPicPr>
          <p:cNvPr id="7" name="Picture 6" descr="Arrow.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4363" y="2014532"/>
            <a:ext cx="225552" cy="10972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Magnetic Force</a:t>
            </a:r>
            <a:endParaRPr lang="en-US" dirty="0"/>
          </a:p>
        </p:txBody>
      </p:sp>
      <p:sp>
        <p:nvSpPr>
          <p:cNvPr id="2" name="Content Placeholder 1"/>
          <p:cNvSpPr>
            <a:spLocks noGrp="1"/>
          </p:cNvSpPr>
          <p:nvPr>
            <p:ph idx="1"/>
          </p:nvPr>
        </p:nvSpPr>
        <p:spPr/>
        <p:txBody>
          <a:bodyPr/>
          <a:lstStyle/>
          <a:p>
            <a:r>
              <a:rPr lang="en-US" dirty="0" smtClean="0"/>
              <a:t>The direction of the force on a current-carrying wire is given by the magnetic force RHR; the only difference is that you start by pointing your right hand in the direction of the current, </a:t>
            </a:r>
            <a:r>
              <a:rPr lang="en-US" i="1" dirty="0" smtClean="0"/>
              <a:t>I</a:t>
            </a:r>
            <a:r>
              <a:rPr lang="en-US" dirty="0" smtClean="0"/>
              <a:t>. </a:t>
            </a:r>
          </a:p>
          <a:p>
            <a:r>
              <a:rPr lang="en-US" dirty="0" smtClean="0"/>
              <a:t>In the case illustrated in the figure below, the force points out of the page.</a:t>
            </a:r>
          </a:p>
        </p:txBody>
      </p:sp>
      <p:sp>
        <p:nvSpPr>
          <p:cNvPr id="7" name="Footer Placeholder 6"/>
          <p:cNvSpPr>
            <a:spLocks noGrp="1"/>
          </p:cNvSpPr>
          <p:nvPr>
            <p:ph type="ftr" sz="quarter" idx="10"/>
          </p:nvPr>
        </p:nvSpPr>
        <p:spPr/>
        <p:txBody>
          <a:bodyPr/>
          <a:lstStyle/>
          <a:p>
            <a:r>
              <a:rPr lang="en-GB" smtClean="0"/>
              <a:t>© 2014 Pearson Education, Inc.</a:t>
            </a:r>
            <a:endParaRPr lang="en-GB"/>
          </a:p>
        </p:txBody>
      </p:sp>
      <p:pic>
        <p:nvPicPr>
          <p:cNvPr id="8" name="Picture 7" descr="22_22_FigureB.jpg"/>
          <p:cNvPicPr>
            <a:picLocks noChangeAspect="1"/>
          </p:cNvPicPr>
          <p:nvPr/>
        </p:nvPicPr>
        <p:blipFill rotWithShape="1">
          <a:blip r:embed="rId3">
            <a:extLst>
              <a:ext uri="{28A0092B-C50C-407E-A947-70E740481C1C}">
                <a14:useLocalDpi xmlns:a14="http://schemas.microsoft.com/office/drawing/2010/main" val="0"/>
              </a:ext>
            </a:extLst>
          </a:blip>
          <a:srcRect b="3159"/>
          <a:stretch/>
        </p:blipFill>
        <p:spPr>
          <a:xfrm>
            <a:off x="2333135" y="3888799"/>
            <a:ext cx="4477730" cy="29164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Magnetic Force</a:t>
            </a:r>
            <a:endParaRPr lang="en-US" dirty="0"/>
          </a:p>
        </p:txBody>
      </p:sp>
      <p:sp>
        <p:nvSpPr>
          <p:cNvPr id="2" name="Content Placeholder 1"/>
          <p:cNvSpPr>
            <a:spLocks noGrp="1"/>
          </p:cNvSpPr>
          <p:nvPr>
            <p:ph sz="half" idx="1"/>
          </p:nvPr>
        </p:nvSpPr>
        <p:spPr>
          <a:xfrm>
            <a:off x="365125" y="1141413"/>
            <a:ext cx="3856237" cy="5106987"/>
          </a:xfrm>
        </p:spPr>
        <p:txBody>
          <a:bodyPr/>
          <a:lstStyle/>
          <a:p>
            <a:r>
              <a:rPr lang="en-US" dirty="0" smtClean="0"/>
              <a:t>The following example illustrates how the direction and magnitude of the force on a current-carrying wire in a magnetic field are determined.</a:t>
            </a:r>
          </a:p>
        </p:txBody>
      </p:sp>
      <p:sp>
        <p:nvSpPr>
          <p:cNvPr id="7" name="Footer Placeholder 6"/>
          <p:cNvSpPr>
            <a:spLocks noGrp="1"/>
          </p:cNvSpPr>
          <p:nvPr>
            <p:ph type="ftr" sz="quarter" idx="10"/>
          </p:nvPr>
        </p:nvSpPr>
        <p:spPr/>
        <p:txBody>
          <a:bodyPr/>
          <a:lstStyle/>
          <a:p>
            <a:r>
              <a:rPr lang="en-GB" smtClean="0"/>
              <a:t>© 2014 Pearson Education, Inc.</a:t>
            </a:r>
            <a:endParaRPr lang="en-GB"/>
          </a:p>
        </p:txBody>
      </p:sp>
      <p:pic>
        <p:nvPicPr>
          <p:cNvPr id="8" name="Picture 7" descr="Slide-77.jpg"/>
          <p:cNvPicPr>
            <a:picLocks noChangeAspect="1"/>
          </p:cNvPicPr>
          <p:nvPr/>
        </p:nvPicPr>
        <p:blipFill rotWithShape="1">
          <a:blip r:embed="rId3">
            <a:extLst>
              <a:ext uri="{28A0092B-C50C-407E-A947-70E740481C1C}">
                <a14:useLocalDpi xmlns:a14="http://schemas.microsoft.com/office/drawing/2010/main" val="0"/>
              </a:ext>
            </a:extLst>
          </a:blip>
          <a:srcRect b="2663"/>
          <a:stretch/>
        </p:blipFill>
        <p:spPr>
          <a:xfrm>
            <a:off x="4134187" y="1014139"/>
            <a:ext cx="4911343" cy="542358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Magnetic Force</a:t>
            </a:r>
            <a:endParaRPr lang="en-US" dirty="0"/>
          </a:p>
        </p:txBody>
      </p:sp>
      <p:sp>
        <p:nvSpPr>
          <p:cNvPr id="2" name="Content Placeholder 1"/>
          <p:cNvSpPr>
            <a:spLocks noGrp="1"/>
          </p:cNvSpPr>
          <p:nvPr>
            <p:ph idx="1"/>
          </p:nvPr>
        </p:nvSpPr>
        <p:spPr/>
        <p:txBody>
          <a:bodyPr/>
          <a:lstStyle/>
          <a:p>
            <a:r>
              <a:rPr lang="en-US" dirty="0" smtClean="0"/>
              <a:t>The fact that a current-carrying wire experiences a force when placed in a magnetic field is one of the fundamental discoveries that makes modern applications of electric power possible. In most of these applications, including electric motors and generators, the wire is shaped into a current-carrying loop.</a:t>
            </a:r>
          </a:p>
          <a:p>
            <a:r>
              <a:rPr lang="en-US" dirty="0" smtClean="0"/>
              <a:t>We will now examine what happens when a simple current-carrying loop is placed in a magnetic field.</a:t>
            </a:r>
          </a:p>
        </p:txBody>
      </p:sp>
      <p:sp>
        <p:nvSpPr>
          <p:cNvPr id="7" name="Footer Placeholder 6"/>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rro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0855" y="1904057"/>
            <a:ext cx="205047" cy="99753"/>
          </a:xfrm>
          <a:prstGeom prst="rect">
            <a:avLst/>
          </a:prstGeom>
        </p:spPr>
      </p:pic>
      <p:sp>
        <p:nvSpPr>
          <p:cNvPr id="1029" name="Rectangle 5"/>
          <p:cNvSpPr>
            <a:spLocks noGrp="1" noChangeArrowheads="1"/>
          </p:cNvSpPr>
          <p:nvPr>
            <p:ph type="title"/>
          </p:nvPr>
        </p:nvSpPr>
        <p:spPr/>
        <p:txBody>
          <a:bodyPr/>
          <a:lstStyle/>
          <a:p>
            <a:r>
              <a:rPr lang="en-US" dirty="0" smtClean="0"/>
              <a:t>The Magnetic Force</a:t>
            </a:r>
            <a:endParaRPr lang="en-US" dirty="0"/>
          </a:p>
        </p:txBody>
      </p:sp>
      <p:sp>
        <p:nvSpPr>
          <p:cNvPr id="2" name="Content Placeholder 1"/>
          <p:cNvSpPr>
            <a:spLocks noGrp="1"/>
          </p:cNvSpPr>
          <p:nvPr>
            <p:ph idx="1"/>
          </p:nvPr>
        </p:nvSpPr>
        <p:spPr>
          <a:xfrm>
            <a:off x="365125" y="1141413"/>
            <a:ext cx="8229600" cy="5459202"/>
          </a:xfrm>
        </p:spPr>
        <p:txBody>
          <a:bodyPr/>
          <a:lstStyle/>
          <a:p>
            <a:r>
              <a:rPr lang="en-US" sz="2400" dirty="0" smtClean="0"/>
              <a:t>In the figure below, a rectangular loop of height </a:t>
            </a:r>
            <a:r>
              <a:rPr lang="en-US" sz="2400" i="1" dirty="0" smtClean="0"/>
              <a:t>h</a:t>
            </a:r>
            <a:r>
              <a:rPr lang="en-US" sz="2400" dirty="0" smtClean="0"/>
              <a:t> and width </a:t>
            </a:r>
            <a:r>
              <a:rPr lang="en-US" sz="2400" i="1" dirty="0" smtClean="0"/>
              <a:t>w</a:t>
            </a:r>
            <a:r>
              <a:rPr lang="en-US" sz="2400" dirty="0" smtClean="0"/>
              <a:t> carrying a current </a:t>
            </a:r>
            <a:r>
              <a:rPr lang="en-US" sz="2400" i="1" dirty="0" smtClean="0"/>
              <a:t>I</a:t>
            </a:r>
            <a:r>
              <a:rPr lang="en-US" sz="2400" dirty="0" smtClean="0"/>
              <a:t> is placed in a region of space with a uniform magnetic field </a:t>
            </a:r>
            <a:r>
              <a:rPr lang="en-US" sz="2400" b="1" dirty="0" smtClean="0"/>
              <a:t>B </a:t>
            </a:r>
            <a:r>
              <a:rPr lang="en-US" sz="2400" dirty="0" smtClean="0"/>
              <a:t>that is parallel to the plane of the loop.</a:t>
            </a:r>
          </a:p>
          <a:p>
            <a:endParaRPr lang="en-US" sz="2400" dirty="0" smtClean="0"/>
          </a:p>
          <a:p>
            <a:endParaRPr lang="en-US" sz="2400" dirty="0"/>
          </a:p>
          <a:p>
            <a:endParaRPr lang="en-US" sz="2400" dirty="0" smtClean="0"/>
          </a:p>
          <a:p>
            <a:endParaRPr lang="en-US" sz="2400" dirty="0"/>
          </a:p>
          <a:p>
            <a:endParaRPr lang="en-US" sz="2400" dirty="0" smtClean="0"/>
          </a:p>
          <a:p>
            <a:endParaRPr lang="en-US" sz="2400" dirty="0" smtClean="0"/>
          </a:p>
          <a:p>
            <a:endParaRPr lang="en-US" sz="2400" dirty="0" smtClean="0"/>
          </a:p>
          <a:p>
            <a:r>
              <a:rPr lang="en-US" sz="2400" dirty="0" smtClean="0"/>
              <a:t>The horizontal segments of the loop experience zero force because they are parallel to the field.</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9" name="Picture 8" descr="22_23_Figure.jpg"/>
          <p:cNvPicPr>
            <a:picLocks noChangeAspect="1"/>
          </p:cNvPicPr>
          <p:nvPr/>
        </p:nvPicPr>
        <p:blipFill rotWithShape="1">
          <a:blip r:embed="rId4">
            <a:extLst>
              <a:ext uri="{28A0092B-C50C-407E-A947-70E740481C1C}">
                <a14:useLocalDpi xmlns:a14="http://schemas.microsoft.com/office/drawing/2010/main" val="0"/>
              </a:ext>
            </a:extLst>
          </a:blip>
          <a:srcRect b="2547"/>
          <a:stretch/>
        </p:blipFill>
        <p:spPr>
          <a:xfrm>
            <a:off x="2964594" y="2758278"/>
            <a:ext cx="3214812" cy="299263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Magnets and Magnetic Fields</a:t>
            </a:r>
            <a:endParaRPr lang="en-US" dirty="0"/>
          </a:p>
        </p:txBody>
      </p:sp>
      <p:sp>
        <p:nvSpPr>
          <p:cNvPr id="1030" name="Rectangle 6"/>
          <p:cNvSpPr>
            <a:spLocks noGrp="1" noChangeArrowheads="1"/>
          </p:cNvSpPr>
          <p:nvPr>
            <p:ph type="body" idx="1"/>
          </p:nvPr>
        </p:nvSpPr>
        <p:spPr>
          <a:xfrm>
            <a:off x="365124" y="1141413"/>
            <a:ext cx="8287754" cy="5106987"/>
          </a:xfrm>
        </p:spPr>
        <p:txBody>
          <a:bodyPr/>
          <a:lstStyle/>
          <a:p>
            <a:r>
              <a:rPr lang="en-US" sz="2400" dirty="0" smtClean="0"/>
              <a:t>In addition to exerting force, a magnetic field also contains energy, just like an electric field. The greater the energy, the more intense the field.</a:t>
            </a:r>
          </a:p>
          <a:p>
            <a:r>
              <a:rPr lang="en-US" sz="2400" dirty="0" smtClean="0"/>
              <a:t>A magnetic field, which is represented with the symbol</a:t>
            </a:r>
            <a:r>
              <a:rPr lang="en-US" sz="2400" dirty="0"/>
              <a:t> </a:t>
            </a:r>
            <a:r>
              <a:rPr lang="en-US" sz="2400" b="1" dirty="0" smtClean="0"/>
              <a:t>B</a:t>
            </a:r>
            <a:r>
              <a:rPr lang="en-US" sz="2400" dirty="0" smtClean="0"/>
              <a:t>, can be visualized using small iron filings sprinkled onto a smooth surface. In figure (a) on the next slide, for example, a sheet of glass is placed on top of a bar magnet. When iron filings are sprinkled onto the glass sheet, they align with the magnetic field in their vicinity. The pattern they form gives a good idea of the overall field produced by the magnet.</a:t>
            </a:r>
            <a:endParaRPr lang="en-US" sz="2400" dirty="0"/>
          </a:p>
        </p:txBody>
      </p:sp>
      <p:sp>
        <p:nvSpPr>
          <p:cNvPr id="7" name="Footer Placeholder 6"/>
          <p:cNvSpPr>
            <a:spLocks noGrp="1"/>
          </p:cNvSpPr>
          <p:nvPr>
            <p:ph type="ftr" sz="quarter" idx="10"/>
          </p:nvPr>
        </p:nvSpPr>
        <p:spPr/>
        <p:txBody>
          <a:bodyPr/>
          <a:lstStyle/>
          <a:p>
            <a:r>
              <a:rPr lang="en-GB" smtClean="0"/>
              <a:t>© 2014 Pearson Education, Inc.</a:t>
            </a:r>
            <a:endParaRPr lang="en-GB"/>
          </a:p>
        </p:txBody>
      </p:sp>
      <p:pic>
        <p:nvPicPr>
          <p:cNvPr id="6" name="Picture 5" descr="Arro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4224" y="2303188"/>
            <a:ext cx="225552" cy="10972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Magnetic Force</a:t>
            </a:r>
            <a:endParaRPr lang="en-US" dirty="0"/>
          </a:p>
        </p:txBody>
      </p:sp>
      <p:sp>
        <p:nvSpPr>
          <p:cNvPr id="2" name="Content Placeholder 1"/>
          <p:cNvSpPr>
            <a:spLocks noGrp="1"/>
          </p:cNvSpPr>
          <p:nvPr>
            <p:ph idx="1"/>
          </p:nvPr>
        </p:nvSpPr>
        <p:spPr/>
        <p:txBody>
          <a:bodyPr/>
          <a:lstStyle/>
          <a:p>
            <a:r>
              <a:rPr lang="en-US" dirty="0" smtClean="0"/>
              <a:t>The vertical segments are perpendicular to the field and therefore experience forces of magnitude </a:t>
            </a:r>
            <a:r>
              <a:rPr lang="en-US" i="1" dirty="0" smtClean="0"/>
              <a:t>F</a:t>
            </a:r>
            <a:r>
              <a:rPr lang="en-US" dirty="0" smtClean="0"/>
              <a:t> = </a:t>
            </a:r>
            <a:r>
              <a:rPr lang="en-US" i="1" dirty="0" err="1" smtClean="0"/>
              <a:t>IhB</a:t>
            </a:r>
            <a:r>
              <a:rPr lang="en-US" dirty="0" smtClean="0"/>
              <a:t>. One of these forces is directed into the page (left side); the other points out of the page (right side). These forces tend to rotate the loop—that is, they cause a torque.</a:t>
            </a:r>
          </a:p>
        </p:txBody>
      </p:sp>
      <p:sp>
        <p:nvSpPr>
          <p:cNvPr id="7" name="Footer Placeholder 6"/>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Magnetic Force</a:t>
            </a:r>
            <a:endParaRPr lang="en-US" dirty="0"/>
          </a:p>
        </p:txBody>
      </p:sp>
      <p:sp>
        <p:nvSpPr>
          <p:cNvPr id="2" name="Content Placeholder 1"/>
          <p:cNvSpPr>
            <a:spLocks noGrp="1"/>
          </p:cNvSpPr>
          <p:nvPr>
            <p:ph idx="1"/>
          </p:nvPr>
        </p:nvSpPr>
        <p:spPr/>
        <p:txBody>
          <a:bodyPr/>
          <a:lstStyle/>
          <a:p>
            <a:r>
              <a:rPr lang="en-US" dirty="0" smtClean="0"/>
              <a:t>The torque exerted by a magnetic field finds a number of useful applications. For example, if a needle is connected to a coil, as in the figure below, it can be used as part of a meter known as a galvanometer, which is a device used to measure current in a circuit.</a:t>
            </a:r>
          </a:p>
        </p:txBody>
      </p:sp>
      <p:sp>
        <p:nvSpPr>
          <p:cNvPr id="7" name="Footer Placeholder 6"/>
          <p:cNvSpPr>
            <a:spLocks noGrp="1"/>
          </p:cNvSpPr>
          <p:nvPr>
            <p:ph type="ftr" sz="quarter" idx="10"/>
          </p:nvPr>
        </p:nvSpPr>
        <p:spPr/>
        <p:txBody>
          <a:bodyPr/>
          <a:lstStyle/>
          <a:p>
            <a:r>
              <a:rPr lang="en-GB" smtClean="0"/>
              <a:t>© 2014 Pearson Education, Inc.</a:t>
            </a:r>
            <a:endParaRPr lang="en-GB"/>
          </a:p>
        </p:txBody>
      </p:sp>
      <p:pic>
        <p:nvPicPr>
          <p:cNvPr id="8" name="Picture 7" descr="22_24_Figure.jpg"/>
          <p:cNvPicPr>
            <a:picLocks noChangeAspect="1"/>
          </p:cNvPicPr>
          <p:nvPr/>
        </p:nvPicPr>
        <p:blipFill rotWithShape="1">
          <a:blip r:embed="rId3">
            <a:extLst>
              <a:ext uri="{28A0092B-C50C-407E-A947-70E740481C1C}">
                <a14:useLocalDpi xmlns:a14="http://schemas.microsoft.com/office/drawing/2010/main" val="0"/>
              </a:ext>
            </a:extLst>
          </a:blip>
          <a:srcRect b="3127"/>
          <a:stretch/>
        </p:blipFill>
        <p:spPr>
          <a:xfrm>
            <a:off x="2203549" y="3776598"/>
            <a:ext cx="4736902" cy="302773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Magnetic Force</a:t>
            </a:r>
            <a:endParaRPr lang="en-US" dirty="0"/>
          </a:p>
        </p:txBody>
      </p:sp>
      <p:sp>
        <p:nvSpPr>
          <p:cNvPr id="2" name="Content Placeholder 1"/>
          <p:cNvSpPr>
            <a:spLocks noGrp="1"/>
          </p:cNvSpPr>
          <p:nvPr>
            <p:ph idx="1"/>
          </p:nvPr>
        </p:nvSpPr>
        <p:spPr/>
        <p:txBody>
          <a:bodyPr/>
          <a:lstStyle/>
          <a:p>
            <a:r>
              <a:rPr lang="en-US" dirty="0" smtClean="0"/>
              <a:t>As a current passes through a galvanometer</a:t>
            </a:r>
            <a:r>
              <a:rPr lang="fr-FR" dirty="0" smtClean="0"/>
              <a:t>'</a:t>
            </a:r>
            <a:r>
              <a:rPr lang="en-US" dirty="0" smtClean="0"/>
              <a:t>s coil, a torque acts on it, causing it to rotate. The spring ensures that the angle of rotation is proportional to the current in the coil.</a:t>
            </a:r>
          </a:p>
          <a:p>
            <a:r>
              <a:rPr lang="en-US" dirty="0" smtClean="0"/>
              <a:t>Of even greater importance is the fact that magnetic torque can be used to power a motor.</a:t>
            </a:r>
          </a:p>
          <a:p>
            <a:r>
              <a:rPr lang="en-US" dirty="0" smtClean="0"/>
              <a:t>Electric current passing through the coils of a motor causes a torque that rotates the axel of the motor.</a:t>
            </a:r>
          </a:p>
          <a:p>
            <a:r>
              <a:rPr lang="en-US" dirty="0" smtClean="0"/>
              <a:t>Electric motors are used in everything from electric razors to hybrid cars.</a:t>
            </a:r>
          </a:p>
        </p:txBody>
      </p:sp>
      <p:sp>
        <p:nvSpPr>
          <p:cNvPr id="7" name="Footer Placeholder 6"/>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Magnets and Magnetic Fields</a:t>
            </a:r>
            <a:endParaRPr lang="en-US" dirty="0"/>
          </a:p>
        </p:txBody>
      </p:sp>
      <p:sp>
        <p:nvSpPr>
          <p:cNvPr id="1030" name="Rectangle 6"/>
          <p:cNvSpPr>
            <a:spLocks noGrp="1" noChangeArrowheads="1"/>
          </p:cNvSpPr>
          <p:nvPr>
            <p:ph type="body" idx="1"/>
          </p:nvPr>
        </p:nvSpPr>
        <p:spPr>
          <a:xfrm>
            <a:off x="365125" y="2828835"/>
            <a:ext cx="8229600" cy="3419565"/>
          </a:xfrm>
        </p:spPr>
        <p:txBody>
          <a:bodyPr/>
          <a:lstStyle/>
          <a:p>
            <a:r>
              <a:rPr lang="en-US" sz="2400" dirty="0" smtClean="0"/>
              <a:t>Similar effects are created by the magnet shown in the figure below. Because of its shape, the magnet is referred to as a horseshoe magnet.</a:t>
            </a:r>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7" name="Picture 6" descr="22_03_Figure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2215" y="749849"/>
            <a:ext cx="2739570" cy="2211558"/>
          </a:xfrm>
          <a:prstGeom prst="rect">
            <a:avLst/>
          </a:prstGeom>
        </p:spPr>
      </p:pic>
      <p:pic>
        <p:nvPicPr>
          <p:cNvPr id="8" name="Picture 7" descr="22_03_FigureB.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2872" y="4039486"/>
            <a:ext cx="1738256" cy="2818514"/>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1048</TotalTime>
  <Words>5890</Words>
  <Application>Microsoft Macintosh PowerPoint</Application>
  <PresentationFormat>On-screen Show (4:3)</PresentationFormat>
  <Paragraphs>512</Paragraphs>
  <Slides>82</Slides>
  <Notes>82</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HA5Lect_template</vt:lpstr>
      <vt:lpstr>Magnetism and Magnetic Fields</vt:lpstr>
      <vt:lpstr>Chapter Contents</vt:lpstr>
      <vt:lpstr>Magnets and Magnetic Fields</vt:lpstr>
      <vt:lpstr>Magnets and Magnetic Fields</vt:lpstr>
      <vt:lpstr>Magnets and Magnetic Fields</vt:lpstr>
      <vt:lpstr>Magnets and Magnetic Fields</vt:lpstr>
      <vt:lpstr>Magnets and Magnetic Fields</vt:lpstr>
      <vt:lpstr>Magnets and Magnetic Fields</vt:lpstr>
      <vt:lpstr>Magnets and Magnetic Fields</vt:lpstr>
      <vt:lpstr>Magnets and Magnetic Fields</vt:lpstr>
      <vt:lpstr>Magnets and Magnetic Fields</vt:lpstr>
      <vt:lpstr>Magnets and Magnetic Fields</vt:lpstr>
      <vt:lpstr>Magnets and Magnetic Fields</vt:lpstr>
      <vt:lpstr>Magnets and Magnetic Fields</vt:lpstr>
      <vt:lpstr>Magnets and Magnetic Fields</vt:lpstr>
      <vt:lpstr>Magnets and Magnetic Fields</vt:lpstr>
      <vt:lpstr>Magnets and Magnetic Fields</vt:lpstr>
      <vt:lpstr>Magnets and Magnetic Fields</vt:lpstr>
      <vt:lpstr>Magnets and Magnetic Fields</vt:lpstr>
      <vt:lpstr>Magnets and Magnetic Fields</vt:lpstr>
      <vt:lpstr>Magnets and Magnetic Fields</vt:lpstr>
      <vt:lpstr>Magnets and Magnetic Fields</vt:lpstr>
      <vt:lpstr>Magnets and Magnetic Fields</vt:lpstr>
      <vt:lpstr>Magnets and Magnetic Fields</vt:lpstr>
      <vt:lpstr>Magnets and Magnetic Fields</vt:lpstr>
      <vt:lpstr>Magnets and Magnetic Fields</vt:lpstr>
      <vt:lpstr>Magnets and Magnetic Fields</vt:lpstr>
      <vt:lpstr>Magnetism and Electric Currents</vt:lpstr>
      <vt:lpstr>Magnetism and Electric Currents</vt:lpstr>
      <vt:lpstr>Magnetism and Electric Currents</vt:lpstr>
      <vt:lpstr>Magnetism and Electric Currents</vt:lpstr>
      <vt:lpstr>Magnetism and Electric Currents</vt:lpstr>
      <vt:lpstr>Magnetism and Electric Currents</vt:lpstr>
      <vt:lpstr>Magnetism and Electric Currents</vt:lpstr>
      <vt:lpstr>Magnetism and Electric Currents</vt:lpstr>
      <vt:lpstr>Magnetism and Electric Currents</vt:lpstr>
      <vt:lpstr>Magnetism and Electric Currents</vt:lpstr>
      <vt:lpstr>Magnetism and Electric Currents</vt:lpstr>
      <vt:lpstr>Magnetism and Electric Currents</vt:lpstr>
      <vt:lpstr>Magnetism and Electric Currents</vt:lpstr>
      <vt:lpstr>Magnetism and Electric Currents</vt:lpstr>
      <vt:lpstr>Magnetism and Electric Currents</vt:lpstr>
      <vt:lpstr>Magnetism and Electric Currents</vt:lpstr>
      <vt:lpstr>Magnetism and Electric Currents</vt:lpstr>
      <vt:lpstr>Magnetism and Electric Currents</vt:lpstr>
      <vt:lpstr>Magnetism and Electric Currents</vt:lpstr>
      <vt:lpstr>Magnetism and Electric Currents</vt:lpstr>
      <vt:lpstr>Magnetism and Electric Currents</vt:lpstr>
      <vt:lpstr>The Magnetic Force</vt:lpstr>
      <vt:lpstr>The Magnetic Force</vt:lpstr>
      <vt:lpstr>The Magnetic Force</vt:lpstr>
      <vt:lpstr>The Magnetic Force</vt:lpstr>
      <vt:lpstr>The Magnetic Force</vt:lpstr>
      <vt:lpstr>The Magnetic Force</vt:lpstr>
      <vt:lpstr>The Magnetic Force</vt:lpstr>
      <vt:lpstr>The Magnetic Force</vt:lpstr>
      <vt:lpstr>The Magnetic Force</vt:lpstr>
      <vt:lpstr>The Magnetic Force</vt:lpstr>
      <vt:lpstr>The Magnetic Force</vt:lpstr>
      <vt:lpstr>The Magnetic Force</vt:lpstr>
      <vt:lpstr>The Magnetic Force</vt:lpstr>
      <vt:lpstr>The Magnetic Force</vt:lpstr>
      <vt:lpstr>The Magnetic Force</vt:lpstr>
      <vt:lpstr>The Magnetic Force</vt:lpstr>
      <vt:lpstr>The Magnetic Force</vt:lpstr>
      <vt:lpstr>The Magnetic Force</vt:lpstr>
      <vt:lpstr>The Magnetic Force</vt:lpstr>
      <vt:lpstr>The Magnetic Force</vt:lpstr>
      <vt:lpstr>The Magnetic Force</vt:lpstr>
      <vt:lpstr>The Magnetic Force</vt:lpstr>
      <vt:lpstr>The Magnetic Force</vt:lpstr>
      <vt:lpstr>The Magnetic Force</vt:lpstr>
      <vt:lpstr>The Magnetic Force</vt:lpstr>
      <vt:lpstr>The Magnetic Force</vt:lpstr>
      <vt:lpstr>The Magnetic Force</vt:lpstr>
      <vt:lpstr>The Magnetic Force</vt:lpstr>
      <vt:lpstr>The Magnetic Force</vt:lpstr>
      <vt:lpstr>The Magnetic Force</vt:lpstr>
      <vt:lpstr>The Magnetic Force</vt:lpstr>
      <vt:lpstr>The Magnetic Force</vt:lpstr>
      <vt:lpstr>The Magnetic Force</vt:lpstr>
      <vt:lpstr>The Magnetic Force</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Sekar G</cp:lastModifiedBy>
  <cp:revision>269</cp:revision>
  <cp:lastPrinted>2013-09-24T14:17:44Z</cp:lastPrinted>
  <dcterms:created xsi:type="dcterms:W3CDTF">2007-09-26T05:29:17Z</dcterms:created>
  <dcterms:modified xsi:type="dcterms:W3CDTF">2013-09-24T15:08:32Z</dcterms:modified>
</cp:coreProperties>
</file>