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4"/>
  </p:notesMasterIdLst>
  <p:handoutMasterIdLst>
    <p:handoutMasterId r:id="rId85"/>
  </p:handoutMasterIdLst>
  <p:sldIdLst>
    <p:sldId id="256" r:id="rId2"/>
    <p:sldId id="260" r:id="rId3"/>
    <p:sldId id="261" r:id="rId4"/>
    <p:sldId id="262" r:id="rId5"/>
    <p:sldId id="263" r:id="rId6"/>
    <p:sldId id="264" r:id="rId7"/>
    <p:sldId id="265" r:id="rId8"/>
    <p:sldId id="339"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40" r:id="rId50"/>
    <p:sldId id="306" r:id="rId51"/>
    <p:sldId id="307" r:id="rId52"/>
    <p:sldId id="308" r:id="rId53"/>
    <p:sldId id="309" r:id="rId54"/>
    <p:sldId id="310" r:id="rId55"/>
    <p:sldId id="311" r:id="rId56"/>
    <p:sldId id="312" r:id="rId57"/>
    <p:sldId id="313" r:id="rId58"/>
    <p:sldId id="336" r:id="rId59"/>
    <p:sldId id="314" r:id="rId60"/>
    <p:sldId id="315" r:id="rId61"/>
    <p:sldId id="316" r:id="rId62"/>
    <p:sldId id="317" r:id="rId63"/>
    <p:sldId id="33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8" r:id="rId8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7" autoAdjust="0"/>
    <p:restoredTop sz="93900" autoAdjust="0"/>
  </p:normalViewPr>
  <p:slideViewPr>
    <p:cSldViewPr snapToGrid="0">
      <p:cViewPr varScale="1">
        <p:scale>
          <a:sx n="141" d="100"/>
          <a:sy n="141" d="100"/>
        </p:scale>
        <p:origin x="-2016"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AAD388-E289-6E48-BEEE-2A98E5B9C4BB}" type="datetimeFigureOut">
              <a:rPr lang="en-US" smtClean="0"/>
              <a:t>24/09/13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3E8A2B-404E-FE41-BBD4-820388FF609B}" type="slidenum">
              <a:rPr lang="en-US" smtClean="0"/>
              <a:t>‹#›</a:t>
            </a:fld>
            <a:endParaRPr lang="en-US"/>
          </a:p>
        </p:txBody>
      </p:sp>
    </p:spTree>
    <p:extLst>
      <p:ext uri="{BB962C8B-B14F-4D97-AF65-F5344CB8AC3E}">
        <p14:creationId xmlns:p14="http://schemas.microsoft.com/office/powerpoint/2010/main" val="25002041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9EF5AB8-96F3-4A86-8A67-3FACC57DE5D8}"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551E504-3339-416F-A55F-038FE42045D6}"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C1EEBF1-9EB0-4E39-B20C-167AA19A22EB}"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860EB5F-9FE1-4189-A286-2821764A0118}"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90B29E7-06E3-4084-B0BE-30387F1BC026}"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2BBACE-9407-4EA5-9E02-3BB4A42C4152}"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F7AE998-492F-4118-A190-9191BDDA606C}"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298C597-1DC6-4FDF-934A-4276E475E5EB}"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CBB4D56-B44C-4A5F-B620-E5F93D2CE020}"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1C946F4-AA8E-4080-B5F2-6D50AEB1727B}"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FBBE2CA-6517-4203-ACA5-808D0CB31D25}"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106FB9E-950F-464D-ADDB-6B3D75557CE1}"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3D6CD8B-CD06-4E30-A1BC-5D31E5ACFCE0}"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0DB6768-7BFD-46B2-90BD-B5AD32406EF2}"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F0E0964-FF9F-4A9D-9D21-C5114C264744}"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3FD300E-180C-4BC8-A071-633869BF1707}"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B55AA01-8C2E-41FE-B70B-BF7A8EBAD4DA}"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DC89AB1-3A0C-47FC-9722-38E6C8E7F047}"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B7673CE-3083-46CE-9FD4-A531E9FE1697}"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C778FD1-0FAF-41EB-A1C7-BC4914BB1A8B}"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CBF6378-74B0-4381-B3ED-24537007C2D5}"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BFFD3E9-BD3D-43D3-88CC-6ACACDCF0C13}"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4DBED10-D6ED-41B7-8A06-85E4136CD456}"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60AA49B-2230-454B-BE1D-9AD0C9FC0BE8}"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2F90A84-D1EE-4F33-A1C3-D98F3927CD78}"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DB00A3B-BB38-4A89-995D-6E49CB4D518D}"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BC957EE-BBE3-4253-A84A-A54578488B5F}"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73E4617-D671-4D3A-8A11-7F4BBBF9EF9D}"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8DF0824-6621-4FB4-BA9E-BA9655539EA3}"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FABBD14-B6E7-43F8-9C02-CE4D4A91B087}"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8FDCD04-B8BF-4074-9E54-F86187392E97}"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1E8E676-4429-4331-810E-C568B1E75153}"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4EF9BD9-A857-4F4A-9F19-0189665FEF69}"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DE9FEF3-D735-4AD7-88EF-C2F52BB4A46B}"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26E0FC2-E650-44E4-91AB-D2B617F663DC}"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FD624C6-393A-45BC-89E0-2B8C8F158CA5}"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CE8C53A-547B-4829-94E5-14D7FCD78521}"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1E7904A-4A45-4191-8584-A2668ADF4397}"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5D7B7A0-04D9-4A62-92E9-329A2E65A58B}"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9084974-CE7E-4A36-810A-DA1975D86E5C}"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B8E7E0-4EE3-4B61-A22F-439BC6BDE030}"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DC1FA2D-7106-47C7-9332-EAF069FC387C}"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DC1FA2D-7106-47C7-9332-EAF069FC387C}"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FCFF5F5-04C1-4F61-A780-E4F0A4051F21}"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8B355A9-EB78-4A34-A7F1-E0D9C31DD208}"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8244B20-88B5-4123-B122-44C2EEDBA2A5}"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8802823-42DC-47A3-A8AE-FD68C0AA2D80}" type="slidenum">
              <a:rPr lang="en-US" sz="1200" smtClean="0"/>
              <a:pPr>
                <a:defRPr/>
              </a:pPr>
              <a:t>52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FD2DDE8-5569-4BEF-9FD7-45A4F7D3E152}" type="slidenum">
              <a:rPr lang="en-US" sz="1200" smtClean="0"/>
              <a:pPr>
                <a:defRPr/>
              </a:pPr>
              <a:t>53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75B3F94-6C9E-4239-A56B-CF213870E725}" type="slidenum">
              <a:rPr lang="en-US" sz="1200" smtClean="0"/>
              <a:pPr>
                <a:defRPr/>
              </a:pPr>
              <a:t>54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5AE5BF6-A203-464F-92C3-285F9FBA212B}" type="slidenum">
              <a:rPr lang="en-US" sz="1200" smtClean="0"/>
              <a:pPr>
                <a:defRPr/>
              </a:pPr>
              <a:t>55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15AFBE4-F8C3-4AEF-9C7E-03263CCDFC9C}" type="slidenum">
              <a:rPr lang="en-US" sz="1200" smtClean="0"/>
              <a:pPr>
                <a:defRPr/>
              </a:pPr>
              <a:t>56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3BE6C00-8BDB-45F1-A66B-EBFF9A77D77F}" type="slidenum">
              <a:rPr lang="en-US" sz="1200" smtClean="0"/>
              <a:pPr>
                <a:defRPr/>
              </a:pPr>
              <a:t>57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3BE6C00-8BDB-45F1-A66B-EBFF9A77D77F}" type="slidenum">
              <a:rPr lang="en-US" sz="1200" smtClean="0"/>
              <a:pPr>
                <a:defRPr/>
              </a:pPr>
              <a:t>58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D666C17-4073-4833-8C8B-E3DA8EF47C09}" type="slidenum">
              <a:rPr lang="en-US" sz="1200" smtClean="0"/>
              <a:pPr>
                <a:defRPr/>
              </a:pPr>
              <a:t>59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54706DD-A9B4-431B-81F2-77CD384C49AC}"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27A0720-83C2-4F24-8B4F-E43252945A0F}" type="slidenum">
              <a:rPr lang="en-US" sz="1200" smtClean="0"/>
              <a:pPr>
                <a:defRPr/>
              </a:pPr>
              <a:t>60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4B38222-8060-469B-837F-89803CAA3B45}" type="slidenum">
              <a:rPr lang="en-US" sz="1200" smtClean="0"/>
              <a:pPr>
                <a:defRPr/>
              </a:pPr>
              <a:t>61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432165C-E2A7-42AB-9BA4-6DD24833ED5B}" type="slidenum">
              <a:rPr lang="en-US" sz="1200" smtClean="0"/>
              <a:pPr>
                <a:defRPr/>
              </a:pPr>
              <a:t>62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432165C-E2A7-42AB-9BA4-6DD24833ED5B}" type="slidenum">
              <a:rPr lang="en-US" sz="1200" smtClean="0"/>
              <a:pPr>
                <a:defRPr/>
              </a:pPr>
              <a:t>63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738C11-5B32-4167-85A5-A64F7D7D1CC8}" type="slidenum">
              <a:rPr lang="en-US" sz="1200" smtClean="0"/>
              <a:pPr>
                <a:defRPr/>
              </a:pPr>
              <a:t>64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781D219-6275-44F4-8A56-82CC828EB187}" type="slidenum">
              <a:rPr lang="en-US" sz="1200" smtClean="0"/>
              <a:pPr>
                <a:defRPr/>
              </a:pPr>
              <a:t>65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679AEAD-C0E8-4BC0-BD7B-C92CA1F4BD0E}" type="slidenum">
              <a:rPr lang="en-US" sz="1200" smtClean="0"/>
              <a:pPr>
                <a:defRPr/>
              </a:pPr>
              <a:t>66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E49298E-A01B-4574-AC6F-15906B4F4063}" type="slidenum">
              <a:rPr lang="en-US" sz="1200" smtClean="0"/>
              <a:pPr>
                <a:defRPr/>
              </a:pPr>
              <a:t>67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07898A3-903E-4DBE-8D8E-FBD66C86880B}" type="slidenum">
              <a:rPr lang="en-US" sz="1200" smtClean="0"/>
              <a:pPr>
                <a:defRPr/>
              </a:pPr>
              <a:t>68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CA63218-A709-4F6B-9DF2-3CCE1029E4B0}" type="slidenum">
              <a:rPr lang="en-US" sz="1200" smtClean="0"/>
              <a:pPr>
                <a:defRPr/>
              </a:pPr>
              <a:t>69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F615CB-DBC4-4A61-9F68-E63D40577997}"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2C4871D-023E-4309-805E-3D441D264D8A}" type="slidenum">
              <a:rPr lang="en-US" sz="1200" smtClean="0"/>
              <a:pPr>
                <a:defRPr/>
              </a:pPr>
              <a:t>70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9A02A0F-CEA5-41B3-905F-761620DF40B0}" type="slidenum">
              <a:rPr lang="en-US" sz="1200" smtClean="0"/>
              <a:pPr>
                <a:defRPr/>
              </a:pPr>
              <a:t>71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9D6FB89-5636-44BD-8970-A27B8E343577}" type="slidenum">
              <a:rPr lang="en-US" sz="1200" smtClean="0"/>
              <a:pPr>
                <a:defRPr/>
              </a:pPr>
              <a:t>72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DDE04C0-12C8-453B-8225-CC5B6DE92E8A}" type="slidenum">
              <a:rPr lang="en-US" sz="1200" smtClean="0"/>
              <a:pPr>
                <a:defRPr/>
              </a:pPr>
              <a:t>73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22EA2A4-23E7-42FD-873D-E01DCF631E0C}" type="slidenum">
              <a:rPr lang="en-US" sz="1200" smtClean="0"/>
              <a:pPr>
                <a:defRPr/>
              </a:pPr>
              <a:t>74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520CED4-49F3-40F5-99BF-15A910DEB466}" type="slidenum">
              <a:rPr lang="en-US" sz="1200" smtClean="0"/>
              <a:pPr>
                <a:defRPr/>
              </a:pPr>
              <a:t>75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E55B5EB-5C2E-4171-B596-5A486C0666BD}" type="slidenum">
              <a:rPr lang="en-US" sz="1200" smtClean="0"/>
              <a:pPr>
                <a:defRPr/>
              </a:pPr>
              <a:t>76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458C094-A1E9-4220-B9CF-863CF9DD9B46}" type="slidenum">
              <a:rPr lang="en-US" sz="1200" smtClean="0"/>
              <a:pPr>
                <a:defRPr/>
              </a:pPr>
              <a:t>77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D9A2D64-29B4-4B6D-BBD6-30E5643EE8A2}" type="slidenum">
              <a:rPr lang="en-US" sz="1200" smtClean="0"/>
              <a:pPr>
                <a:defRPr/>
              </a:pPr>
              <a:t>78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E27D1D1-6DD4-4975-8835-10A3EC1037B8}" type="slidenum">
              <a:rPr lang="en-US" sz="1200" smtClean="0"/>
              <a:pPr>
                <a:defRPr/>
              </a:pPr>
              <a:t>79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F615CB-DBC4-4A61-9F68-E63D40577997}"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4AF35DA-AED2-451C-AAFB-BC9E271CCDE5}" type="slidenum">
              <a:rPr lang="en-US" sz="1200" smtClean="0"/>
              <a:pPr>
                <a:defRPr/>
              </a:pPr>
              <a:t>80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C1589BB-89A6-4380-8C53-503F35BB98D7}" type="slidenum">
              <a:rPr lang="en-US" sz="1200" smtClean="0"/>
              <a:pPr>
                <a:defRPr/>
              </a:pPr>
              <a:t>81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C1589BB-89A6-4380-8C53-503F35BB98D7}" type="slidenum">
              <a:rPr lang="en-US" sz="1200" smtClean="0"/>
              <a:pPr>
                <a:defRPr/>
              </a:pPr>
              <a:t>82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F509152-9005-4E67-97F1-6E23126B9F25}"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21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9.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50.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5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52.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53.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54.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55.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5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3124200"/>
            <a:ext cx="4858731" cy="1077218"/>
          </a:xfrm>
        </p:spPr>
        <p:txBody>
          <a:bodyPr/>
          <a:lstStyle/>
          <a:p>
            <a:r>
              <a:rPr lang="en-US" dirty="0" smtClean="0"/>
              <a:t>Electric Current</a:t>
            </a:r>
            <a:br>
              <a:rPr lang="en-US" dirty="0" smtClean="0"/>
            </a:br>
            <a:r>
              <a:rPr lang="en-US" dirty="0" smtClean="0"/>
              <a:t>and Electric Circuits</a:t>
            </a:r>
            <a:endParaRPr lang="en-US" dirty="0"/>
          </a:p>
        </p:txBody>
      </p:sp>
      <p:sp>
        <p:nvSpPr>
          <p:cNvPr id="4" name="Subtitle 3"/>
          <p:cNvSpPr>
            <a:spLocks noGrp="1"/>
          </p:cNvSpPr>
          <p:nvPr>
            <p:ph type="subTitle" idx="1"/>
          </p:nvPr>
        </p:nvSpPr>
        <p:spPr>
          <a:xfrm>
            <a:off x="365125" y="4860925"/>
            <a:ext cx="4849725" cy="822737"/>
          </a:xfrm>
        </p:spPr>
        <p:txBody>
          <a:bodyPr/>
          <a:lstStyle/>
          <a:p>
            <a:r>
              <a:rPr lang="en-US" dirty="0" smtClean="0"/>
              <a:t>Prepared by </a:t>
            </a:r>
          </a:p>
          <a:p>
            <a:r>
              <a:rPr lang="en-US" dirty="0" smtClean="0"/>
              <a:t>Chris </a:t>
            </a:r>
            <a:r>
              <a:rPr lang="en-US" dirty="0" err="1" smtClean="0"/>
              <a:t>Chiaverina</a:t>
            </a:r>
            <a:endParaRPr lang="en-US" dirty="0"/>
          </a:p>
        </p:txBody>
      </p:sp>
      <p:sp>
        <p:nvSpPr>
          <p:cNvPr id="5" name="Rectangle 17"/>
          <p:cNvSpPr>
            <a:spLocks noGrp="1" noChangeArrowheads="1"/>
          </p:cNvSpPr>
          <p:nvPr>
            <p:ph type="ftr" sz="quarter" idx="3"/>
          </p:nvPr>
        </p:nvSpPr>
        <p:spPr/>
        <p:txBody>
          <a:bodyPr/>
          <a:lstStyle/>
          <a:p>
            <a:r>
              <a:rPr lang="en-GB" smtClean="0"/>
              <a:t>© 2014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229600" cy="5361921"/>
          </a:xfrm>
        </p:spPr>
        <p:txBody>
          <a:bodyPr/>
          <a:lstStyle/>
          <a:p>
            <a:r>
              <a:rPr lang="en-US" dirty="0" smtClean="0"/>
              <a:t>Although electrons move fairly freely in metal wires, something has to push on them to get them going and keep them going. It</a:t>
            </a:r>
            <a:r>
              <a:rPr lang="fr-FR" dirty="0" smtClean="0"/>
              <a:t>'</a:t>
            </a:r>
            <a:r>
              <a:rPr lang="en-US" dirty="0" smtClean="0"/>
              <a:t>s like water in a garden hose; the water flows only when a force pushes on it. Similarly, electrons flow in a circuit only when an electrical force pushes on them.</a:t>
            </a:r>
          </a:p>
          <a:p>
            <a:r>
              <a:rPr lang="en-US" dirty="0" smtClean="0"/>
              <a:t>Figure (a) below shows</a:t>
            </a:r>
            <a:br>
              <a:rPr lang="en-US" dirty="0" smtClean="0"/>
            </a:br>
            <a:r>
              <a:rPr lang="en-US" dirty="0" smtClean="0"/>
              <a:t>that there is no water</a:t>
            </a:r>
            <a:br>
              <a:rPr lang="en-US" dirty="0" smtClean="0"/>
            </a:br>
            <a:r>
              <a:rPr lang="en-US" dirty="0" smtClean="0"/>
              <a:t>flow if both ends of the</a:t>
            </a:r>
            <a:br>
              <a:rPr lang="en-US" dirty="0" smtClean="0"/>
            </a:br>
            <a:r>
              <a:rPr lang="en-US" dirty="0" smtClean="0"/>
              <a:t>garden hose are held</a:t>
            </a:r>
            <a:br>
              <a:rPr lang="en-US" dirty="0" smtClean="0"/>
            </a:br>
            <a:r>
              <a:rPr lang="en-US" dirty="0" smtClean="0"/>
              <a:t>at the same level.</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2_FigureA.jpg"/>
          <p:cNvPicPr>
            <a:picLocks noChangeAspect="1"/>
          </p:cNvPicPr>
          <p:nvPr/>
        </p:nvPicPr>
        <p:blipFill rotWithShape="1">
          <a:blip r:embed="rId3">
            <a:extLst>
              <a:ext uri="{28A0092B-C50C-407E-A947-70E740481C1C}">
                <a14:useLocalDpi xmlns:a14="http://schemas.microsoft.com/office/drawing/2010/main" val="0"/>
              </a:ext>
            </a:extLst>
          </a:blip>
          <a:srcRect b="2626"/>
          <a:stretch/>
        </p:blipFill>
        <p:spPr>
          <a:xfrm>
            <a:off x="4750845" y="3791112"/>
            <a:ext cx="3959352" cy="29876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4" y="1141413"/>
            <a:ext cx="8389337" cy="5106987"/>
          </a:xfrm>
        </p:spPr>
        <p:txBody>
          <a:bodyPr/>
          <a:lstStyle/>
          <a:p>
            <a:r>
              <a:rPr lang="en-US" sz="2400" dirty="0" smtClean="0"/>
              <a:t>Figure (b) shows that water flows from the end where the gravitational potential energy is high to the end where it is low. The difference in gravitational potential energy between the two ends of the hose results in a force on the water—which in turn produces a flow. A battery performs a similar function in an electric circuit.</a:t>
            </a:r>
            <a:endParaRPr lang="en-US" sz="2400"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2_FigureB.jpg"/>
          <p:cNvPicPr>
            <a:picLocks noChangeAspect="1"/>
          </p:cNvPicPr>
          <p:nvPr/>
        </p:nvPicPr>
        <p:blipFill rotWithShape="1">
          <a:blip r:embed="rId3">
            <a:extLst>
              <a:ext uri="{28A0092B-C50C-407E-A947-70E740481C1C}">
                <a14:useLocalDpi xmlns:a14="http://schemas.microsoft.com/office/drawing/2010/main" val="0"/>
              </a:ext>
            </a:extLst>
          </a:blip>
          <a:srcRect b="2937"/>
          <a:stretch/>
        </p:blipFill>
        <p:spPr>
          <a:xfrm>
            <a:off x="2365047" y="3446033"/>
            <a:ext cx="4413906" cy="31122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A battery uses chemical reactions to produce a difference in electric potential between its two ends, which are referred to as the terminals. The symbol for a battery is	.</a:t>
            </a:r>
          </a:p>
          <a:p>
            <a:r>
              <a:rPr lang="en-US" dirty="0" smtClean="0"/>
              <a:t>A battery</a:t>
            </a:r>
            <a:r>
              <a:rPr lang="fr-FR" dirty="0" smtClean="0"/>
              <a:t>'</a:t>
            </a:r>
            <a:r>
              <a:rPr lang="en-US" dirty="0" smtClean="0"/>
              <a:t>s positive terminal has a high electrical potential and is denoted with a plus (+) sign; the negative terminal has a low electric potential and is denoted with a minus sign (−).</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929" y="2578723"/>
            <a:ext cx="662702" cy="30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452384" cy="5106987"/>
          </a:xfrm>
        </p:spPr>
        <p:txBody>
          <a:bodyPr/>
          <a:lstStyle/>
          <a:p>
            <a:r>
              <a:rPr lang="en-US" dirty="0" smtClean="0"/>
              <a:t>When a battery is connected to a circuit, electrons move in a closed path from one terminal of the battery through the circuit and back to the other terminal of the battery. The electrons leave from the negative terminal of the battery and return to the positive terminal.</a:t>
            </a:r>
          </a:p>
          <a:p>
            <a:r>
              <a:rPr lang="en-US" dirty="0" smtClean="0"/>
              <a:t>The situation is similar to the flow of blood in your body. Your heart acts like a battery, causing blood to flow through a closed circuit of arteries and veins in your body.</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425364" cy="5106987"/>
          </a:xfrm>
        </p:spPr>
        <p:txBody>
          <a:bodyPr/>
          <a:lstStyle/>
          <a:p>
            <a:r>
              <a:rPr lang="en-US" dirty="0" smtClean="0"/>
              <a:t>The figure below shows a simple electrical system consisting of a battery, a switch, and a </a:t>
            </a:r>
            <a:r>
              <a:rPr lang="en-US" dirty="0" err="1" smtClean="0"/>
              <a:t>lightbulb</a:t>
            </a:r>
            <a:r>
              <a:rPr lang="en-US" dirty="0" smtClean="0"/>
              <a:t> connected together in a flashlight.</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3_FigureA.jpg"/>
          <p:cNvPicPr>
            <a:picLocks noChangeAspect="1"/>
          </p:cNvPicPr>
          <p:nvPr/>
        </p:nvPicPr>
        <p:blipFill rotWithShape="1">
          <a:blip r:embed="rId3">
            <a:extLst>
              <a:ext uri="{28A0092B-C50C-407E-A947-70E740481C1C}">
                <a14:useLocalDpi xmlns:a14="http://schemas.microsoft.com/office/drawing/2010/main" val="0"/>
              </a:ext>
            </a:extLst>
          </a:blip>
          <a:srcRect b="4228"/>
          <a:stretch/>
        </p:blipFill>
        <p:spPr>
          <a:xfrm>
            <a:off x="1901587" y="3140597"/>
            <a:ext cx="5340827" cy="24106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452384" cy="5106987"/>
          </a:xfrm>
        </p:spPr>
        <p:txBody>
          <a:bodyPr/>
          <a:lstStyle/>
          <a:p>
            <a:r>
              <a:rPr lang="en-US" dirty="0" smtClean="0"/>
              <a:t>The circuit diagram in figure (b) below shows that the switch is open—creating an open circuit. When a circuit is open, no charge can flow. When the switch is closed, electrons flow through the circuit and the light glows.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3_FigureB.jpg"/>
          <p:cNvPicPr>
            <a:picLocks noChangeAspect="1"/>
          </p:cNvPicPr>
          <p:nvPr/>
        </p:nvPicPr>
        <p:blipFill rotWithShape="1">
          <a:blip r:embed="rId3">
            <a:extLst>
              <a:ext uri="{28A0092B-C50C-407E-A947-70E740481C1C}">
                <a14:useLocalDpi xmlns:a14="http://schemas.microsoft.com/office/drawing/2010/main" val="0"/>
              </a:ext>
            </a:extLst>
          </a:blip>
          <a:srcRect b="2877"/>
          <a:stretch/>
        </p:blipFill>
        <p:spPr>
          <a:xfrm>
            <a:off x="2509539" y="3373970"/>
            <a:ext cx="4572000" cy="33610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The figure below shows a mechanical equivalent of the flashlight circuit. The person lifting the water corresponds to the battery, the paddle wheel corresponds to the </a:t>
            </a:r>
            <a:r>
              <a:rPr lang="en-US" dirty="0" err="1" smtClean="0"/>
              <a:t>lightbulb</a:t>
            </a:r>
            <a:r>
              <a:rPr lang="en-US" dirty="0" smtClean="0"/>
              <a:t>, and the water is like the electric charge.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4_Figure.jpg"/>
          <p:cNvPicPr>
            <a:picLocks noChangeAspect="1"/>
          </p:cNvPicPr>
          <p:nvPr/>
        </p:nvPicPr>
        <p:blipFill rotWithShape="1">
          <a:blip r:embed="rId3">
            <a:extLst>
              <a:ext uri="{28A0092B-C50C-407E-A947-70E740481C1C}">
                <a14:useLocalDpi xmlns:a14="http://schemas.microsoft.com/office/drawing/2010/main" val="0"/>
              </a:ext>
            </a:extLst>
          </a:blip>
          <a:srcRect b="3507"/>
          <a:stretch/>
        </p:blipFill>
        <p:spPr>
          <a:xfrm>
            <a:off x="1901587" y="3476328"/>
            <a:ext cx="5340827" cy="30643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587484" cy="5106987"/>
          </a:xfrm>
        </p:spPr>
        <p:txBody>
          <a:bodyPr/>
          <a:lstStyle/>
          <a:p>
            <a:r>
              <a:rPr lang="en-US" dirty="0" smtClean="0"/>
              <a:t>The difference in electric potential between the terminals of the battery is the electromotive force, or </a:t>
            </a:r>
            <a:r>
              <a:rPr lang="en-US" dirty="0" err="1" smtClean="0"/>
              <a:t>emf</a:t>
            </a:r>
            <a:r>
              <a:rPr lang="en-US" dirty="0" smtClean="0"/>
              <a:t>. Symbolically, the electromotive force is represented by the symbol </a:t>
            </a:r>
            <a:r>
              <a:rPr lang="el-GR" i="1" dirty="0" smtClean="0"/>
              <a:t>ε</a:t>
            </a:r>
            <a:r>
              <a:rPr lang="en-US" i="1" dirty="0" smtClean="0"/>
              <a:t> </a:t>
            </a:r>
            <a:r>
              <a:rPr lang="en-US" dirty="0" smtClean="0"/>
              <a:t>(the Greek letter epsilon). The unit of </a:t>
            </a:r>
            <a:r>
              <a:rPr lang="en-US" dirty="0" err="1" smtClean="0"/>
              <a:t>emf</a:t>
            </a:r>
            <a:r>
              <a:rPr lang="en-US" dirty="0" smtClean="0"/>
              <a:t> is the same as that of electrical potential, namely, the volt.</a:t>
            </a:r>
          </a:p>
          <a:p>
            <a:r>
              <a:rPr lang="en-US" dirty="0" smtClean="0"/>
              <a:t>The electromotive force is not really a force. Instead, the </a:t>
            </a:r>
            <a:r>
              <a:rPr lang="en-US" dirty="0" err="1" smtClean="0"/>
              <a:t>emf</a:t>
            </a:r>
            <a:r>
              <a:rPr lang="en-US" dirty="0" smtClean="0"/>
              <a:t> determines the amount of work a battery does to move a certain amount of charge around a circuit.</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To be specific, the magnitude of the work done by a battery with the </a:t>
            </a:r>
            <a:r>
              <a:rPr lang="en-US" dirty="0" err="1" smtClean="0"/>
              <a:t>emf</a:t>
            </a:r>
            <a:r>
              <a:rPr lang="en-US" dirty="0" smtClean="0"/>
              <a:t> </a:t>
            </a:r>
            <a:r>
              <a:rPr lang="el-GR" i="1" dirty="0"/>
              <a:t>ε</a:t>
            </a:r>
            <a:r>
              <a:rPr lang="en-US" dirty="0" smtClean="0"/>
              <a:t> as charge </a:t>
            </a:r>
            <a:r>
              <a:rPr lang="el-GR" dirty="0" smtClean="0"/>
              <a:t>Δ</a:t>
            </a:r>
            <a:r>
              <a:rPr lang="en-US" i="1" dirty="0" smtClean="0"/>
              <a:t>Q</a:t>
            </a:r>
            <a:r>
              <a:rPr lang="en-US" dirty="0" smtClean="0"/>
              <a:t> moves from one terminal to the other is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Slide no-17.jpg"/>
          <p:cNvPicPr>
            <a:picLocks noChangeAspect="1"/>
          </p:cNvPicPr>
          <p:nvPr/>
        </p:nvPicPr>
        <p:blipFill rotWithShape="1">
          <a:blip r:embed="rId3">
            <a:extLst>
              <a:ext uri="{28A0092B-C50C-407E-A947-70E740481C1C}">
                <a14:useLocalDpi xmlns:a14="http://schemas.microsoft.com/office/drawing/2010/main" val="0"/>
              </a:ext>
            </a:extLst>
          </a:blip>
          <a:srcRect b="6698"/>
          <a:stretch/>
        </p:blipFill>
        <p:spPr>
          <a:xfrm>
            <a:off x="271272" y="3047826"/>
            <a:ext cx="8601456" cy="22125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560464" cy="5106987"/>
          </a:xfrm>
        </p:spPr>
        <p:txBody>
          <a:bodyPr/>
          <a:lstStyle/>
          <a:p>
            <a:r>
              <a:rPr lang="en-US" dirty="0" smtClean="0"/>
              <a:t>The following example illustrates how the charge that passes through a circuit and the work done by the battery moving that charge can be determined.</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21" name="Picture 20" descr="21_Pg749_UnFigure.jpg"/>
          <p:cNvPicPr>
            <a:picLocks noChangeAspect="1"/>
          </p:cNvPicPr>
          <p:nvPr/>
        </p:nvPicPr>
        <p:blipFill rotWithShape="1">
          <a:blip r:embed="rId3">
            <a:extLst>
              <a:ext uri="{28A0092B-C50C-407E-A947-70E740481C1C}">
                <a14:useLocalDpi xmlns:a14="http://schemas.microsoft.com/office/drawing/2010/main" val="0"/>
              </a:ext>
            </a:extLst>
          </a:blip>
          <a:srcRect b="2631"/>
          <a:stretch/>
        </p:blipFill>
        <p:spPr>
          <a:xfrm>
            <a:off x="2230893" y="2647640"/>
            <a:ext cx="4709160" cy="40329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a:xfrm>
            <a:off x="365124" y="1141413"/>
            <a:ext cx="8461391" cy="5106987"/>
          </a:xfrm>
        </p:spPr>
        <p:txBody>
          <a:bodyPr/>
          <a:lstStyle/>
          <a:p>
            <a:r>
              <a:rPr lang="en-US" dirty="0" smtClean="0"/>
              <a:t>Electric Current, Resistance, and Semiconductors</a:t>
            </a:r>
          </a:p>
          <a:p>
            <a:r>
              <a:rPr lang="en-US" dirty="0" smtClean="0"/>
              <a:t>Electric Circuits</a:t>
            </a:r>
          </a:p>
          <a:p>
            <a:r>
              <a:rPr lang="en-US" dirty="0" smtClean="0"/>
              <a:t>Power and Energy in Electric Circuits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533444" cy="5106987"/>
          </a:xfrm>
        </p:spPr>
        <p:txBody>
          <a:bodyPr/>
          <a:lstStyle/>
          <a:p>
            <a:r>
              <a:rPr lang="en-US" sz="2400" dirty="0" smtClean="0"/>
              <a:t>When drawing an electric circuit, it</a:t>
            </a:r>
            <a:r>
              <a:rPr lang="fr-FR" sz="2400" dirty="0" smtClean="0"/>
              <a:t>'</a:t>
            </a:r>
            <a:r>
              <a:rPr lang="en-US" sz="2400" dirty="0" smtClean="0"/>
              <a:t>s helpful to include an arrow to indicate the flow of current. By convention, the direction of the current in an electric circuit is the direction in which a positive test charge would move.</a:t>
            </a:r>
          </a:p>
          <a:p>
            <a:r>
              <a:rPr lang="en-US" sz="2400" dirty="0" smtClean="0"/>
              <a:t>In typical circuits, the charges that flow are actually negatively charged electrons. As a result, the flow of electrons and the current arrow point in opposite directions, as indicated in the figure below.</a:t>
            </a:r>
            <a:endParaRPr lang="en-US" sz="2400"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20" name="Picture 19" descr="21_05_Figure.jpg"/>
          <p:cNvPicPr>
            <a:picLocks noChangeAspect="1"/>
          </p:cNvPicPr>
          <p:nvPr/>
        </p:nvPicPr>
        <p:blipFill rotWithShape="1">
          <a:blip r:embed="rId3">
            <a:extLst>
              <a:ext uri="{28A0092B-C50C-407E-A947-70E740481C1C}">
                <a14:useLocalDpi xmlns:a14="http://schemas.microsoft.com/office/drawing/2010/main" val="0"/>
              </a:ext>
            </a:extLst>
          </a:blip>
          <a:srcRect b="3249"/>
          <a:stretch/>
        </p:blipFill>
        <p:spPr>
          <a:xfrm>
            <a:off x="2541310" y="4278450"/>
            <a:ext cx="4156364" cy="24680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sz="2400" dirty="0" smtClean="0"/>
              <a:t>As surprising as it may seem, electrons move rather slowly through a wire. Their path is roundabout because they are involved in numerous collisions with the atoms in the wire, as indicated in the figure below.</a:t>
            </a:r>
            <a:endParaRPr lang="en-US" dirty="0" smtClean="0"/>
          </a:p>
          <a:p>
            <a:endParaRPr lang="en-US" dirty="0"/>
          </a:p>
          <a:p>
            <a:endParaRPr lang="en-US" dirty="0" smtClean="0"/>
          </a:p>
          <a:p>
            <a:endParaRPr lang="en-US" dirty="0" smtClean="0"/>
          </a:p>
          <a:p>
            <a:endParaRPr lang="en-US" dirty="0" smtClean="0"/>
          </a:p>
          <a:p>
            <a:endParaRPr lang="en-US" sz="2400" dirty="0" smtClean="0"/>
          </a:p>
          <a:p>
            <a:r>
              <a:rPr lang="en-US" sz="2400" dirty="0" smtClean="0"/>
              <a:t>A electron</a:t>
            </a:r>
            <a:r>
              <a:rPr lang="fr-FR" sz="2400" dirty="0" smtClean="0"/>
              <a:t>'</a:t>
            </a:r>
            <a:r>
              <a:rPr lang="en-US" sz="2400" dirty="0" smtClean="0"/>
              <a:t>s average speed, or drift speed, as it is called, is about 10</a:t>
            </a:r>
            <a:r>
              <a:rPr lang="en-US" sz="2400" baseline="30000" dirty="0" smtClean="0"/>
              <a:t>−4</a:t>
            </a:r>
            <a:r>
              <a:rPr lang="en-US" sz="2400" dirty="0" smtClean="0"/>
              <a:t> m/s—that</a:t>
            </a:r>
            <a:r>
              <a:rPr lang="fr-FR" sz="2400" dirty="0" smtClean="0"/>
              <a:t>'</a:t>
            </a:r>
            <a:r>
              <a:rPr lang="en-US" sz="2400" dirty="0" smtClean="0"/>
              <a:t>s only about a hundredth of a centimeter per second!</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6_Figure.jpg"/>
          <p:cNvPicPr>
            <a:picLocks noChangeAspect="1"/>
          </p:cNvPicPr>
          <p:nvPr/>
        </p:nvPicPr>
        <p:blipFill rotWithShape="1">
          <a:blip r:embed="rId3">
            <a:extLst>
              <a:ext uri="{28A0092B-C50C-407E-A947-70E740481C1C}">
                <a14:useLocalDpi xmlns:a14="http://schemas.microsoft.com/office/drawing/2010/main" val="0"/>
              </a:ext>
            </a:extLst>
          </a:blip>
          <a:srcRect b="10036"/>
          <a:stretch/>
        </p:blipFill>
        <p:spPr>
          <a:xfrm>
            <a:off x="271272" y="3034704"/>
            <a:ext cx="8601456" cy="15410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569470" cy="5106987"/>
          </a:xfrm>
        </p:spPr>
        <p:txBody>
          <a:bodyPr/>
          <a:lstStyle/>
          <a:p>
            <a:r>
              <a:rPr lang="en-US" dirty="0" smtClean="0"/>
              <a:t>At this speed, it would take an electron about</a:t>
            </a:r>
            <a:br>
              <a:rPr lang="en-US" dirty="0" smtClean="0"/>
            </a:br>
            <a:r>
              <a:rPr lang="en-US" dirty="0" smtClean="0"/>
              <a:t>3 hours to go from a car</a:t>
            </a:r>
            <a:r>
              <a:rPr lang="fr-FR" dirty="0" smtClean="0"/>
              <a:t>'</a:t>
            </a:r>
            <a:r>
              <a:rPr lang="en-US" dirty="0" smtClean="0"/>
              <a:t>s battery to the headlights. However, we know that the lights come on almost immediately. Why the discrepancy?</a:t>
            </a:r>
          </a:p>
          <a:p>
            <a:r>
              <a:rPr lang="en-US" dirty="0" smtClean="0"/>
              <a:t>While the electrons move with a rather slow average speed, the influence they have on one another, due to the electrostatic force, moves through the wire at nearly the speed of light.</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Electrons flow through metal wires with relative ease. In the ideal case, the electrons move with complete freedom. Real wires, however, always affect the electrons to some extent.</a:t>
            </a:r>
          </a:p>
          <a:p>
            <a:r>
              <a:rPr lang="en-US" dirty="0" smtClean="0"/>
              <a:t>Collisions between electrons and atoms in a wire cause a resistance to the electron</a:t>
            </a:r>
            <a:r>
              <a:rPr lang="fr-FR" dirty="0" smtClean="0"/>
              <a:t>'</a:t>
            </a:r>
            <a:r>
              <a:rPr lang="en-US" dirty="0" smtClean="0"/>
              <a:t>s motion. This effect is similar to friction resisting the motion of a box sliding across a floor.</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To move electrons against the resistance of a wire, it is necessary to apply a potential difference between the wire</a:t>
            </a:r>
            <a:r>
              <a:rPr lang="fr-FR" dirty="0" smtClean="0"/>
              <a:t>'</a:t>
            </a:r>
            <a:r>
              <a:rPr lang="en-US" dirty="0" smtClean="0"/>
              <a:t>s ends.</a:t>
            </a:r>
          </a:p>
          <a:p>
            <a:r>
              <a:rPr lang="en-US" dirty="0" smtClean="0"/>
              <a:t>Ohm</a:t>
            </a:r>
            <a:r>
              <a:rPr lang="fr-FR" dirty="0" smtClean="0"/>
              <a:t>'</a:t>
            </a:r>
            <a:r>
              <a:rPr lang="en-US" dirty="0" smtClean="0"/>
              <a:t>s law relates the applied potential difference to the current produced and the wire</a:t>
            </a:r>
            <a:r>
              <a:rPr lang="fr-FR" dirty="0" smtClean="0"/>
              <a:t>'</a:t>
            </a:r>
            <a:r>
              <a:rPr lang="en-US" dirty="0" smtClean="0"/>
              <a:t>s resistance. To be specific, the three quantities are related as follows: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Slide no-23.jpg"/>
          <p:cNvPicPr>
            <a:picLocks noChangeAspect="1"/>
          </p:cNvPicPr>
          <p:nvPr/>
        </p:nvPicPr>
        <p:blipFill rotWithShape="1">
          <a:blip r:embed="rId3">
            <a:extLst>
              <a:ext uri="{28A0092B-C50C-407E-A947-70E740481C1C}">
                <a14:useLocalDpi xmlns:a14="http://schemas.microsoft.com/office/drawing/2010/main" val="0"/>
              </a:ext>
            </a:extLst>
          </a:blip>
          <a:srcRect b="5413"/>
          <a:stretch/>
        </p:blipFill>
        <p:spPr>
          <a:xfrm>
            <a:off x="1926228" y="4273903"/>
            <a:ext cx="6462401" cy="24692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4" y="1141413"/>
            <a:ext cx="8659537" cy="5106987"/>
          </a:xfrm>
        </p:spPr>
        <p:txBody>
          <a:bodyPr/>
          <a:lstStyle/>
          <a:p>
            <a:pPr>
              <a:lnSpc>
                <a:spcPct val="90000"/>
              </a:lnSpc>
            </a:pPr>
            <a:r>
              <a:rPr lang="en-US" dirty="0" smtClean="0"/>
              <a:t>Ohm</a:t>
            </a:r>
            <a:r>
              <a:rPr lang="fr-FR" dirty="0" smtClean="0"/>
              <a:t>'</a:t>
            </a:r>
            <a:r>
              <a:rPr lang="en-US" dirty="0" smtClean="0"/>
              <a:t>s law is named for the German physicist Georg Simon Ohm (1789–1854). </a:t>
            </a:r>
          </a:p>
          <a:p>
            <a:pPr>
              <a:lnSpc>
                <a:spcPct val="90000"/>
              </a:lnSpc>
            </a:pPr>
            <a:r>
              <a:rPr lang="en-US" dirty="0" smtClean="0"/>
              <a:t>Rearranging Ohm</a:t>
            </a:r>
            <a:r>
              <a:rPr lang="fr-FR" dirty="0" smtClean="0"/>
              <a:t>'</a:t>
            </a:r>
            <a:r>
              <a:rPr lang="en-US" dirty="0" smtClean="0"/>
              <a:t>s law to solve for the resistance, we find</a:t>
            </a:r>
          </a:p>
          <a:p>
            <a:pPr marL="0" indent="0">
              <a:lnSpc>
                <a:spcPct val="90000"/>
              </a:lnSpc>
              <a:buNone/>
            </a:pPr>
            <a:r>
              <a:rPr lang="en-US" dirty="0" smtClean="0"/>
              <a:t>				 </a:t>
            </a:r>
            <a:r>
              <a:rPr lang="en-US" i="1" dirty="0" smtClean="0"/>
              <a:t>R</a:t>
            </a:r>
            <a:r>
              <a:rPr lang="en-US" dirty="0" smtClean="0"/>
              <a:t> = </a:t>
            </a:r>
            <a:r>
              <a:rPr lang="en-US" i="1" dirty="0" smtClean="0"/>
              <a:t>V</a:t>
            </a:r>
            <a:r>
              <a:rPr lang="en-US" dirty="0" smtClean="0"/>
              <a:t>/</a:t>
            </a:r>
            <a:r>
              <a:rPr lang="en-US" i="1" dirty="0" smtClean="0"/>
              <a:t>I</a:t>
            </a:r>
          </a:p>
          <a:p>
            <a:pPr>
              <a:lnSpc>
                <a:spcPct val="90000"/>
              </a:lnSpc>
            </a:pPr>
            <a:r>
              <a:rPr lang="en-US" dirty="0" smtClean="0"/>
              <a:t>From this expression, it is clear that resistance has units of volts per amp. A resistance of 1 volt per amp defines a new unit—the </a:t>
            </a:r>
            <a:r>
              <a:rPr lang="en-US" i="1" dirty="0" smtClean="0"/>
              <a:t>ohm</a:t>
            </a:r>
            <a:r>
              <a:rPr lang="en-US" dirty="0" smtClean="0"/>
              <a:t>. The Greek letter omega (</a:t>
            </a:r>
            <a:r>
              <a:rPr lang="el-GR" dirty="0" smtClean="0"/>
              <a:t>Ω</a:t>
            </a:r>
            <a:r>
              <a:rPr lang="en-US" dirty="0" smtClean="0"/>
              <a:t>) is used to designate the ohm. Thus,</a:t>
            </a:r>
          </a:p>
          <a:p>
            <a:pPr marL="0" indent="0">
              <a:lnSpc>
                <a:spcPct val="90000"/>
              </a:lnSpc>
              <a:buNone/>
            </a:pPr>
            <a:r>
              <a:rPr lang="en-US" dirty="0" smtClean="0"/>
              <a:t>			</a:t>
            </a:r>
            <a:r>
              <a:rPr lang="en-US" dirty="0"/>
              <a:t> </a:t>
            </a:r>
            <a:r>
              <a:rPr lang="en-US" dirty="0" smtClean="0"/>
              <a:t>   </a:t>
            </a:r>
            <a:r>
              <a:rPr lang="en-US" dirty="0" smtClean="0"/>
              <a:t>1 </a:t>
            </a:r>
            <a:r>
              <a:rPr lang="el-GR" dirty="0" smtClean="0"/>
              <a:t>Ω</a:t>
            </a:r>
            <a:r>
              <a:rPr lang="en-US" dirty="0" smtClean="0"/>
              <a:t> = 1 V/A</a:t>
            </a:r>
          </a:p>
          <a:p>
            <a:pPr>
              <a:lnSpc>
                <a:spcPct val="90000"/>
              </a:lnSpc>
            </a:pPr>
            <a:r>
              <a:rPr lang="en-US" dirty="0" smtClean="0"/>
              <a:t>A device for measuring resistance is called an ohmmeter.</a:t>
            </a:r>
            <a:endParaRPr lang="en-US" dirty="0"/>
          </a:p>
        </p:txBody>
      </p:sp>
      <p:sp>
        <p:nvSpPr>
          <p:cNvPr id="2" name="Footer Placeholder 1"/>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229600" cy="5244825"/>
          </a:xfrm>
        </p:spPr>
        <p:txBody>
          <a:bodyPr/>
          <a:lstStyle/>
          <a:p>
            <a:r>
              <a:rPr lang="en-US" dirty="0" smtClean="0"/>
              <a:t>A resistor is a small device used in electric circuits to provide a particular resistance to current. The resistance of a resistor is given in ohms, as shown in the following Quick Example.</a:t>
            </a:r>
          </a:p>
          <a:p>
            <a:endParaRPr lang="en-US" dirty="0" smtClean="0"/>
          </a:p>
          <a:p>
            <a:endParaRPr lang="en-US" dirty="0" smtClean="0"/>
          </a:p>
          <a:p>
            <a:endParaRPr lang="en-US" dirty="0" smtClean="0"/>
          </a:p>
          <a:p>
            <a:endParaRPr lang="en-US" dirty="0" smtClean="0"/>
          </a:p>
          <a:p>
            <a:r>
              <a:rPr lang="en-US" dirty="0" smtClean="0"/>
              <a:t>In an electric circuit, a resistor is signified by a zigzag line, 222.. , as a reminder of the zigzag path of the electrons in the resistor. </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875" y="5499708"/>
            <a:ext cx="889364" cy="36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21_Pg751_UnFigure.jpg"/>
          <p:cNvPicPr>
            <a:picLocks noChangeAspect="1"/>
          </p:cNvPicPr>
          <p:nvPr/>
        </p:nvPicPr>
        <p:blipFill rotWithShape="1">
          <a:blip r:embed="rId4">
            <a:extLst>
              <a:ext uri="{28A0092B-C50C-407E-A947-70E740481C1C}">
                <a14:useLocalDpi xmlns:a14="http://schemas.microsoft.com/office/drawing/2010/main" val="0"/>
              </a:ext>
            </a:extLst>
          </a:blip>
          <a:srcRect b="4631"/>
          <a:stretch/>
        </p:blipFill>
        <p:spPr>
          <a:xfrm>
            <a:off x="2286000" y="3038374"/>
            <a:ext cx="4572000" cy="18417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The following chart summarizes the elements of electric circuits, their symbols, and their physical characteristics.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1_Table.jpg"/>
          <p:cNvPicPr>
            <a:picLocks noChangeAspect="1"/>
          </p:cNvPicPr>
          <p:nvPr/>
        </p:nvPicPr>
        <p:blipFill rotWithShape="1">
          <a:blip r:embed="rId3">
            <a:extLst>
              <a:ext uri="{28A0092B-C50C-407E-A947-70E740481C1C}">
                <a14:useLocalDpi xmlns:a14="http://schemas.microsoft.com/office/drawing/2010/main" val="0"/>
              </a:ext>
            </a:extLst>
          </a:blip>
          <a:srcRect b="3357"/>
          <a:stretch/>
        </p:blipFill>
        <p:spPr>
          <a:xfrm>
            <a:off x="1340800" y="2497094"/>
            <a:ext cx="6462401" cy="40942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sz="2400" dirty="0" smtClean="0"/>
              <a:t>A wire</a:t>
            </a:r>
            <a:r>
              <a:rPr lang="fr-FR" sz="2400" dirty="0" smtClean="0"/>
              <a:t>'</a:t>
            </a:r>
            <a:r>
              <a:rPr lang="en-US" sz="2400" dirty="0" smtClean="0"/>
              <a:t>s resistance is affected by several factors.</a:t>
            </a:r>
          </a:p>
          <a:p>
            <a:r>
              <a:rPr lang="en-US" sz="2400" dirty="0" smtClean="0"/>
              <a:t>The resistance of a wire depends on the material from which it is made. For example, if a wire is made of copper, its resistance is less than if it is made from iron. The resistance of a given material is described by its resistivity, </a:t>
            </a:r>
            <a:r>
              <a:rPr lang="el-GR" sz="2400" i="1" dirty="0" smtClean="0"/>
              <a:t>ρ</a:t>
            </a:r>
            <a:r>
              <a:rPr lang="en-US" sz="2400" dirty="0" smtClean="0"/>
              <a:t>.</a:t>
            </a:r>
          </a:p>
          <a:p>
            <a:r>
              <a:rPr lang="en-US" sz="2400" dirty="0" smtClean="0"/>
              <a:t>A wire</a:t>
            </a:r>
            <a:r>
              <a:rPr lang="fr-FR" sz="2400" dirty="0" smtClean="0"/>
              <a:t>'</a:t>
            </a:r>
            <a:r>
              <a:rPr lang="en-US" sz="2400" dirty="0" smtClean="0"/>
              <a:t>s resistance also depends on it length, </a:t>
            </a:r>
            <a:r>
              <a:rPr lang="en-US" sz="2400" i="1" dirty="0" smtClean="0"/>
              <a:t>L</a:t>
            </a:r>
            <a:r>
              <a:rPr lang="en-US" sz="2400" dirty="0" smtClean="0"/>
              <a:t>, and its cross-sectional area, </a:t>
            </a:r>
            <a:r>
              <a:rPr lang="en-US" sz="2400" i="1" dirty="0" smtClean="0"/>
              <a:t>A</a:t>
            </a:r>
            <a:r>
              <a:rPr lang="en-US" sz="2400" dirty="0" smtClean="0"/>
              <a:t>. To understand these factors, let</a:t>
            </a:r>
            <a:r>
              <a:rPr lang="fr-FR" sz="2400" dirty="0" smtClean="0"/>
              <a:t>'</a:t>
            </a:r>
            <a:r>
              <a:rPr lang="en-US" sz="2400" dirty="0" smtClean="0"/>
              <a:t>s consider water flowing through a hose. If the hose is very long, its resistance to the water is correspondingly large. On the other hand, a wide hose, with a greater cross-sectional area, offers less resistance to the water.</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229600" cy="5271847"/>
          </a:xfrm>
        </p:spPr>
        <p:txBody>
          <a:bodyPr/>
          <a:lstStyle/>
          <a:p>
            <a:r>
              <a:rPr lang="en-US" dirty="0" smtClean="0"/>
              <a:t>Combining these observations regarding the factors that affect a wire</a:t>
            </a:r>
            <a:r>
              <a:rPr lang="fr-FR" dirty="0" smtClean="0"/>
              <a:t>'</a:t>
            </a:r>
            <a:r>
              <a:rPr lang="en-US" dirty="0" smtClean="0"/>
              <a:t>s resistance, we can write the following relationship:</a:t>
            </a:r>
          </a:p>
          <a:p>
            <a:endParaRPr lang="en-US" dirty="0" smtClean="0"/>
          </a:p>
          <a:p>
            <a:endParaRPr lang="en-US" dirty="0" smtClean="0"/>
          </a:p>
          <a:p>
            <a:endParaRPr lang="en-US" dirty="0" smtClean="0"/>
          </a:p>
          <a:p>
            <a:endParaRPr lang="en-US" dirty="0" smtClean="0"/>
          </a:p>
          <a:p>
            <a:r>
              <a:rPr lang="en-US" dirty="0" smtClean="0"/>
              <a:t>The units of resistivity are ohm-meters (</a:t>
            </a:r>
            <a:r>
              <a:rPr lang="el-GR" dirty="0" smtClean="0"/>
              <a:t>Ω·</a:t>
            </a:r>
            <a:r>
              <a:rPr lang="en-US" dirty="0" smtClean="0"/>
              <a:t>m), and its magnitude varies greatly with the type of material. Insulators have large </a:t>
            </a:r>
            <a:r>
              <a:rPr lang="en-US" dirty="0" err="1" smtClean="0"/>
              <a:t>resistivities</a:t>
            </a:r>
            <a:r>
              <a:rPr lang="en-US" dirty="0" smtClean="0"/>
              <a:t>; conductors have low </a:t>
            </a:r>
            <a:r>
              <a:rPr lang="en-US" dirty="0" err="1" smtClean="0"/>
              <a:t>resistivities</a:t>
            </a:r>
            <a:r>
              <a:rPr lang="en-US" dirty="0" smtClean="0"/>
              <a:t>.</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Slide no-28.jpg"/>
          <p:cNvPicPr>
            <a:picLocks noChangeAspect="1"/>
          </p:cNvPicPr>
          <p:nvPr/>
        </p:nvPicPr>
        <p:blipFill rotWithShape="1">
          <a:blip r:embed="rId3">
            <a:extLst>
              <a:ext uri="{28A0092B-C50C-407E-A947-70E740481C1C}">
                <a14:useLocalDpi xmlns:a14="http://schemas.microsoft.com/office/drawing/2010/main" val="0"/>
              </a:ext>
            </a:extLst>
          </a:blip>
          <a:srcRect b="4292"/>
          <a:stretch/>
        </p:blipFill>
        <p:spPr>
          <a:xfrm>
            <a:off x="1873080" y="2505311"/>
            <a:ext cx="4855297" cy="21505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All electric circuits have one thing in</a:t>
            </a:r>
            <a:br>
              <a:rPr lang="en-US" dirty="0" smtClean="0"/>
            </a:br>
            <a:r>
              <a:rPr lang="en-US" dirty="0" smtClean="0"/>
              <a:t>common—they depend on the flow of electric charge.</a:t>
            </a:r>
          </a:p>
          <a:p>
            <a:r>
              <a:rPr lang="en-US" dirty="0" smtClean="0"/>
              <a:t>When electric charge flows from one place to another, we say it forms an electric current. The more charge that flows, and the faster it flows, the greater the electric current.</a:t>
            </a:r>
          </a:p>
          <a:p>
            <a:r>
              <a:rPr lang="en-US" dirty="0" smtClean="0"/>
              <a:t>In general, electric charge is carried through a circuit by electrons.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sz="2400" dirty="0" smtClean="0"/>
              <a:t>As a wire is heated, its resistivity tends to increase. This effect occurs because atoms that are jiggling more rapidly are more likely to collide with electrons and slow their progress through the wire.</a:t>
            </a:r>
          </a:p>
          <a:p>
            <a:r>
              <a:rPr lang="en-US" sz="2400" dirty="0" smtClean="0"/>
              <a:t>The following table summarizes the four factors that affect the resistance of a wire.</a:t>
            </a:r>
            <a:endParaRPr lang="en-US" sz="2400"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2_Table.jpg"/>
          <p:cNvPicPr>
            <a:picLocks noChangeAspect="1"/>
          </p:cNvPicPr>
          <p:nvPr/>
        </p:nvPicPr>
        <p:blipFill rotWithShape="1">
          <a:blip r:embed="rId3">
            <a:extLst>
              <a:ext uri="{28A0092B-C50C-407E-A947-70E740481C1C}">
                <a14:useLocalDpi xmlns:a14="http://schemas.microsoft.com/office/drawing/2010/main" val="0"/>
              </a:ext>
            </a:extLst>
          </a:blip>
          <a:srcRect b="5060"/>
          <a:stretch/>
        </p:blipFill>
        <p:spPr>
          <a:xfrm>
            <a:off x="662248" y="3459472"/>
            <a:ext cx="7819505" cy="31305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560464" cy="5106987"/>
          </a:xfrm>
        </p:spPr>
        <p:txBody>
          <a:bodyPr/>
          <a:lstStyle/>
          <a:p>
            <a:r>
              <a:rPr lang="en-US" dirty="0" smtClean="0"/>
              <a:t>Though Ohm</a:t>
            </a:r>
            <a:r>
              <a:rPr lang="fr-FR" dirty="0" smtClean="0"/>
              <a:t>'</a:t>
            </a:r>
            <a:r>
              <a:rPr lang="en-US" dirty="0" smtClean="0"/>
              <a:t>s law is an excellent approximation for metal wires and the resistors used in electric circuits, it does not apply to all materials. Materials known as semiconductors are an important exception to Ohm</a:t>
            </a:r>
            <a:r>
              <a:rPr lang="fr-FR" dirty="0" smtClean="0"/>
              <a:t>'</a:t>
            </a:r>
            <a:r>
              <a:rPr lang="en-US" dirty="0" smtClean="0"/>
              <a:t>s law.</a:t>
            </a:r>
          </a:p>
          <a:p>
            <a:r>
              <a:rPr lang="en-US" dirty="0" smtClean="0"/>
              <a:t>Elements such as germanium and silicon are insulators in their pure form. However, when impurities are added—which is referred to as doping—these substances can conduct electricity. Doping produces two types of semiconductors.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677550" cy="5106987"/>
          </a:xfrm>
        </p:spPr>
        <p:txBody>
          <a:bodyPr/>
          <a:lstStyle/>
          <a:p>
            <a:r>
              <a:rPr lang="en-US" dirty="0" smtClean="0"/>
              <a:t>If a small amount of arsenic is added to</a:t>
            </a:r>
            <a:br>
              <a:rPr lang="en-US" dirty="0" smtClean="0"/>
            </a:br>
            <a:r>
              <a:rPr lang="en-US" dirty="0" smtClean="0"/>
              <a:t>silicon—say, one arsenic atom per million silicon atoms—the silicon becomes a conductor. The arsenic-doped silicon conducts electricity because electrons break free from the arsenic atoms and move freely through the material.</a:t>
            </a:r>
          </a:p>
          <a:p>
            <a:r>
              <a:rPr lang="en-US" dirty="0" smtClean="0"/>
              <a:t>Silicon doped in this way is referred to as an</a:t>
            </a:r>
            <a:br>
              <a:rPr lang="en-US" dirty="0" smtClean="0"/>
            </a:br>
            <a:r>
              <a:rPr lang="en-US" dirty="0" smtClean="0"/>
              <a:t>n-type semiconductor because current is carried by negative (n) electrons.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4" y="1141413"/>
            <a:ext cx="8650531" cy="5226810"/>
          </a:xfrm>
        </p:spPr>
        <p:txBody>
          <a:bodyPr/>
          <a:lstStyle/>
          <a:p>
            <a:pPr>
              <a:lnSpc>
                <a:spcPct val="90000"/>
              </a:lnSpc>
            </a:pPr>
            <a:r>
              <a:rPr lang="en-US" dirty="0" smtClean="0"/>
              <a:t>Silicon also becomes a semiconductor when it is doped with gallium instead of arsenic. In this case, however, the gallium atoms </a:t>
            </a:r>
            <a:r>
              <a:rPr lang="en-US" i="1" dirty="0" smtClean="0"/>
              <a:t>take electrons from </a:t>
            </a:r>
            <a:r>
              <a:rPr lang="en-US" dirty="0" smtClean="0"/>
              <a:t>the silicon atoms, forming positively charged "holes" that can carry current. Because positive (p) holes carry the current, this type of material is referred to as a </a:t>
            </a:r>
            <a:r>
              <a:rPr lang="en-US" i="1" dirty="0" smtClean="0"/>
              <a:t>p-type semiconductor</a:t>
            </a:r>
            <a:r>
              <a:rPr lang="en-US" dirty="0" smtClean="0"/>
              <a:t>.</a:t>
            </a:r>
          </a:p>
          <a:p>
            <a:pPr>
              <a:lnSpc>
                <a:spcPct val="90000"/>
              </a:lnSpc>
            </a:pPr>
            <a:r>
              <a:rPr lang="en-US" dirty="0" smtClean="0"/>
              <a:t>Unlike a typical resistor, a semiconductor has a lower resistance when its temperature increases. This is because an increase in temperature makes it easier for electrons to move, and this produces more current. The result is a decrease in resistance.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4" y="1141413"/>
            <a:ext cx="8533445" cy="5271847"/>
          </a:xfrm>
        </p:spPr>
        <p:txBody>
          <a:bodyPr/>
          <a:lstStyle/>
          <a:p>
            <a:r>
              <a:rPr lang="en-US" sz="2400" dirty="0" smtClean="0"/>
              <a:t>Semiconductors can be used to make a variety of electronic devices. The simplest semiconducting device, the diode, consists of a p-type semiconductor joined to an n-type semiconductor. A diode is shown in the figure below.</a:t>
            </a:r>
            <a:endParaRPr lang="en-US" dirty="0" smtClean="0"/>
          </a:p>
          <a:p>
            <a:endParaRPr lang="en-US" dirty="0" smtClean="0"/>
          </a:p>
          <a:p>
            <a:endParaRPr lang="en-US" dirty="0" smtClean="0"/>
          </a:p>
          <a:p>
            <a:endParaRPr lang="en-US" dirty="0" smtClean="0"/>
          </a:p>
          <a:p>
            <a:endParaRPr lang="en-US" dirty="0" smtClean="0"/>
          </a:p>
          <a:p>
            <a:endParaRPr lang="en-US" sz="2400" dirty="0" smtClean="0"/>
          </a:p>
          <a:p>
            <a:r>
              <a:rPr lang="en-US" sz="2400" dirty="0" smtClean="0"/>
              <a:t>The basic property of a diode is that it allows current to flow in one direction, but not the other.</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8_Figure.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2855362" y="2776101"/>
            <a:ext cx="3433277" cy="27349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4" y="1141413"/>
            <a:ext cx="8443377" cy="5106987"/>
          </a:xfrm>
        </p:spPr>
        <p:txBody>
          <a:bodyPr/>
          <a:lstStyle/>
          <a:p>
            <a:r>
              <a:rPr lang="en-US" dirty="0" smtClean="0"/>
              <a:t>For example, when the positive terminal of a battery is attached to the p-type semiconductor in an ideal diode, as in the figure below, the current flows with zero resistance. In this case, we say that the diode is forward biased.</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9_FigureA.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2513637" y="3398670"/>
            <a:ext cx="4116727" cy="33093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506424" cy="5106987"/>
          </a:xfrm>
        </p:spPr>
        <p:txBody>
          <a:bodyPr/>
          <a:lstStyle/>
          <a:p>
            <a:r>
              <a:rPr lang="en-US" dirty="0" smtClean="0"/>
              <a:t>On the other hand, if the positive terminal of a battery is connected to the n-type semiconductor of an ideal diode, as in the figure below, no current flows at all. In this case, we say that the diode is reverse biased.</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09_FigureB.jpg"/>
          <p:cNvPicPr>
            <a:picLocks noChangeAspect="1"/>
          </p:cNvPicPr>
          <p:nvPr/>
        </p:nvPicPr>
        <p:blipFill rotWithShape="1">
          <a:blip r:embed="rId3">
            <a:extLst>
              <a:ext uri="{28A0092B-C50C-407E-A947-70E740481C1C}">
                <a14:useLocalDpi xmlns:a14="http://schemas.microsoft.com/office/drawing/2010/main" val="0"/>
              </a:ext>
            </a:extLst>
          </a:blip>
          <a:srcRect b="2631"/>
          <a:stretch/>
        </p:blipFill>
        <p:spPr>
          <a:xfrm>
            <a:off x="2532406" y="3378364"/>
            <a:ext cx="4079188" cy="33139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Because of the one-way nature of diodes, they find uses in electric circuits.</a:t>
            </a:r>
          </a:p>
          <a:p>
            <a:r>
              <a:rPr lang="en-US" dirty="0" smtClean="0"/>
              <a:t>One application is the conversion of AC current (which alternates in direction) to DC current (which flows in one direction only).</a:t>
            </a:r>
          </a:p>
          <a:p>
            <a:r>
              <a:rPr lang="en-US" dirty="0" smtClean="0"/>
              <a:t>Another application makes use of the fact that light is emitted when electrons and holes come together in a diode. This is the basic process behind the operation of an LED, light-emitting diode.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506424" cy="5106987"/>
          </a:xfrm>
        </p:spPr>
        <p:txBody>
          <a:bodyPr/>
          <a:lstStyle/>
          <a:p>
            <a:r>
              <a:rPr lang="en-US" dirty="0" smtClean="0"/>
              <a:t>Another useful semiconductor device is produced by making a "sandwich" of three layers of semiconductors. The most common type of transistor has an n-type semiconductor on either side of the sandwich and a thin p-type semiconductor in the middle, as is shown in the figure below. This is known as an </a:t>
            </a:r>
            <a:r>
              <a:rPr lang="en-US" dirty="0" err="1" smtClean="0"/>
              <a:t>npn</a:t>
            </a:r>
            <a:r>
              <a:rPr lang="en-US" dirty="0" smtClean="0"/>
              <a:t> transistor.</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3" name="Picture 2" descr="21_11_Figure.jpg"/>
          <p:cNvPicPr>
            <a:picLocks noChangeAspect="1"/>
          </p:cNvPicPr>
          <p:nvPr/>
        </p:nvPicPr>
        <p:blipFill rotWithShape="1">
          <a:blip r:embed="rId3">
            <a:extLst>
              <a:ext uri="{28A0092B-C50C-407E-A947-70E740481C1C}">
                <a14:useLocalDpi xmlns:a14="http://schemas.microsoft.com/office/drawing/2010/main" val="0"/>
              </a:ext>
            </a:extLst>
          </a:blip>
          <a:srcRect b="4420"/>
          <a:stretch/>
        </p:blipFill>
        <p:spPr>
          <a:xfrm>
            <a:off x="2144352" y="4331587"/>
            <a:ext cx="4855297" cy="22496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229600" cy="5397951"/>
          </a:xfrm>
        </p:spPr>
        <p:txBody>
          <a:bodyPr/>
          <a:lstStyle/>
          <a:p>
            <a:r>
              <a:rPr lang="en-US" dirty="0" smtClean="0"/>
              <a:t>Transistors can also be made with the opposite sequence of semiconductors, resulting in a </a:t>
            </a:r>
            <a:r>
              <a:rPr lang="en-US" dirty="0" err="1" smtClean="0"/>
              <a:t>pnp</a:t>
            </a:r>
            <a:r>
              <a:rPr lang="en-US" dirty="0" smtClean="0"/>
              <a:t> transistor.</a:t>
            </a:r>
          </a:p>
          <a:p>
            <a:r>
              <a:rPr lang="en-US" dirty="0" smtClean="0"/>
              <a:t>The basic function of a transistor is to act as an electronic switch that controls the flow of current in a circuit. </a:t>
            </a:r>
          </a:p>
          <a:p>
            <a:r>
              <a:rPr lang="en-US" dirty="0" smtClean="0"/>
              <a:t>Consider the schematic view of an </a:t>
            </a:r>
            <a:r>
              <a:rPr lang="en-US" dirty="0" err="1" smtClean="0"/>
              <a:t>npn</a:t>
            </a:r>
            <a:r>
              <a:rPr lang="en-US" dirty="0" smtClean="0"/>
              <a:t> transistor shown in the figure on the next slide. The three electrodes of the transistor are the collector, the base, and the emitter. Of these three electrodes, it is the base that switches on or off the flow of current through the other two electrodes.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Suppose an amount of charge </a:t>
            </a:r>
            <a:r>
              <a:rPr lang="el-GR" dirty="0" smtClean="0"/>
              <a:t>Δ</a:t>
            </a:r>
            <a:r>
              <a:rPr lang="en-US" i="1" dirty="0" smtClean="0"/>
              <a:t>Q</a:t>
            </a:r>
            <a:r>
              <a:rPr lang="en-US" dirty="0" smtClean="0"/>
              <a:t> flows past a given point in a wire in the time </a:t>
            </a:r>
            <a:r>
              <a:rPr lang="el-GR" dirty="0" smtClean="0"/>
              <a:t>Δ</a:t>
            </a:r>
            <a:r>
              <a:rPr lang="en-US" i="1" dirty="0" smtClean="0"/>
              <a:t>t</a:t>
            </a:r>
            <a:r>
              <a:rPr lang="en-US" dirty="0" smtClean="0"/>
              <a:t>. The electric current, </a:t>
            </a:r>
            <a:r>
              <a:rPr lang="en-US" i="1" dirty="0" smtClean="0"/>
              <a:t>I</a:t>
            </a:r>
            <a:r>
              <a:rPr lang="en-US" dirty="0" smtClean="0"/>
              <a:t>, in the wire is simply defined as the amount of charge divided by the amount of time.</a:t>
            </a:r>
          </a:p>
          <a:p>
            <a:r>
              <a:rPr lang="en-US" dirty="0" smtClean="0"/>
              <a:t>The following equation is used to determine the current flowing in a wire.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Slide no-4.jpg"/>
          <p:cNvPicPr>
            <a:picLocks noChangeAspect="1"/>
          </p:cNvPicPr>
          <p:nvPr/>
        </p:nvPicPr>
        <p:blipFill rotWithShape="1">
          <a:blip r:embed="rId3">
            <a:extLst>
              <a:ext uri="{28A0092B-C50C-407E-A947-70E740481C1C}">
                <a14:useLocalDpi xmlns:a14="http://schemas.microsoft.com/office/drawing/2010/main" val="0"/>
              </a:ext>
            </a:extLst>
          </a:blip>
          <a:srcRect b="4351"/>
          <a:stretch/>
        </p:blipFill>
        <p:spPr>
          <a:xfrm>
            <a:off x="1634545" y="3896280"/>
            <a:ext cx="5874910" cy="26204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229600" cy="5316884"/>
          </a:xfrm>
        </p:spPr>
        <p:txBody>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pPr>
              <a:lnSpc>
                <a:spcPct val="90000"/>
              </a:lnSpc>
            </a:pPr>
            <a:r>
              <a:rPr lang="en-US" sz="2400" dirty="0" smtClean="0"/>
              <a:t>You might find it helpful to think of the control of current by the base electrode as similar to turning a valve in a large-diameter water pipe. Though it </a:t>
            </a:r>
            <a:r>
              <a:rPr lang="en-US" sz="2400" dirty="0" err="1" smtClean="0"/>
              <a:t>doesn</a:t>
            </a:r>
            <a:r>
              <a:rPr lang="fr-FR" sz="2400" dirty="0" smtClean="0"/>
              <a:t>'</a:t>
            </a:r>
            <a:r>
              <a:rPr lang="en-US" sz="2400" dirty="0" smtClean="0"/>
              <a:t>t take much force to turn the valve, once the valve is opened, a large volume of water flows through the pipe. Similarly, a small base current "opens the valve" that allows a large amount of current to flow from the collector to the emitter.</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12_FigureB.jpg"/>
          <p:cNvPicPr>
            <a:picLocks noChangeAspect="1"/>
          </p:cNvPicPr>
          <p:nvPr/>
        </p:nvPicPr>
        <p:blipFill rotWithShape="1">
          <a:blip r:embed="rId3">
            <a:extLst>
              <a:ext uri="{28A0092B-C50C-407E-A947-70E740481C1C}">
                <a14:useLocalDpi xmlns:a14="http://schemas.microsoft.com/office/drawing/2010/main" val="0"/>
              </a:ext>
            </a:extLst>
          </a:blip>
          <a:srcRect b="2762"/>
          <a:stretch/>
        </p:blipFill>
        <p:spPr>
          <a:xfrm>
            <a:off x="2919759" y="1233792"/>
            <a:ext cx="3304483" cy="24864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4" y="1141413"/>
            <a:ext cx="8551457" cy="5106987"/>
          </a:xfrm>
        </p:spPr>
        <p:txBody>
          <a:bodyPr/>
          <a:lstStyle/>
          <a:p>
            <a:r>
              <a:rPr lang="en-US" sz="2400" dirty="0" smtClean="0"/>
              <a:t>In a typical transistor, a current </a:t>
            </a:r>
            <a:r>
              <a:rPr lang="en-US" sz="2400" i="1" dirty="0" smtClean="0"/>
              <a:t>I</a:t>
            </a:r>
            <a:r>
              <a:rPr lang="en-US" sz="2400" dirty="0" smtClean="0"/>
              <a:t> in the base can control the flow of current of up to 300</a:t>
            </a:r>
            <a:r>
              <a:rPr lang="en-US" sz="2400" i="1" dirty="0" smtClean="0"/>
              <a:t>I</a:t>
            </a:r>
            <a:r>
              <a:rPr lang="en-US" sz="2400" dirty="0" smtClean="0"/>
              <a:t> through the other two electrodes. Therefore, any signal with a changing current that comes into the base electrode is reflected accurately in </a:t>
            </a:r>
            <a:r>
              <a:rPr lang="en-US" sz="2400" dirty="0" smtClean="0"/>
              <a:t>a corresponding </a:t>
            </a:r>
            <a:r>
              <a:rPr lang="en-US" sz="2400" dirty="0" smtClean="0"/>
              <a:t>change in current flowing from the collector to the emitter—but amplified 300 times.</a:t>
            </a:r>
          </a:p>
          <a:p>
            <a:r>
              <a:rPr lang="en-US" sz="2400" dirty="0" smtClean="0"/>
              <a:t>The water valve </a:t>
            </a:r>
            <a:r>
              <a:rPr lang="en-US" sz="2400" dirty="0" smtClean="0"/>
              <a:t>analogy for </a:t>
            </a:r>
            <a:r>
              <a:rPr lang="en-US" sz="2400" dirty="0" smtClean="0"/>
              <a:t>a transistor is shown </a:t>
            </a:r>
            <a:r>
              <a:rPr lang="en-US" sz="2400" dirty="0" smtClean="0"/>
              <a:t>in the </a:t>
            </a:r>
            <a:r>
              <a:rPr lang="en-US" sz="2400" dirty="0" smtClean="0"/>
              <a:t>figure below.</a:t>
            </a:r>
            <a:endParaRPr lang="en-US" sz="2400"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3" name="Picture 2" descr="21_13_FigureA.jpg"/>
          <p:cNvPicPr>
            <a:picLocks noChangeAspect="1"/>
          </p:cNvPicPr>
          <p:nvPr/>
        </p:nvPicPr>
        <p:blipFill rotWithShape="1">
          <a:blip r:embed="rId3">
            <a:extLst>
              <a:ext uri="{28A0092B-C50C-407E-A947-70E740481C1C}">
                <a14:useLocalDpi xmlns:a14="http://schemas.microsoft.com/office/drawing/2010/main" val="0"/>
              </a:ext>
            </a:extLst>
          </a:blip>
          <a:srcRect b="3039"/>
          <a:stretch/>
        </p:blipFill>
        <p:spPr>
          <a:xfrm>
            <a:off x="1007110" y="4428664"/>
            <a:ext cx="2493818" cy="1872474"/>
          </a:xfrm>
          <a:prstGeom prst="rect">
            <a:avLst/>
          </a:prstGeom>
        </p:spPr>
      </p:pic>
      <p:pic>
        <p:nvPicPr>
          <p:cNvPr id="4" name="Picture 3" descr="21_13_FigureB.jpg"/>
          <p:cNvPicPr>
            <a:picLocks noChangeAspect="1"/>
          </p:cNvPicPr>
          <p:nvPr/>
        </p:nvPicPr>
        <p:blipFill rotWithShape="1">
          <a:blip r:embed="rId4">
            <a:extLst>
              <a:ext uri="{28A0092B-C50C-407E-A947-70E740481C1C}">
                <a14:useLocalDpi xmlns:a14="http://schemas.microsoft.com/office/drawing/2010/main" val="0"/>
              </a:ext>
            </a:extLst>
          </a:blip>
          <a:srcRect b="5672"/>
          <a:stretch/>
        </p:blipFill>
        <p:spPr>
          <a:xfrm>
            <a:off x="3908439" y="4506747"/>
            <a:ext cx="4855297" cy="17527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One of the great advantages of transistors is that a small base current can turn a transistor on, by allowing current to flow through it, or off, by preventing the flow of current.</a:t>
            </a:r>
          </a:p>
          <a:p>
            <a:r>
              <a:rPr lang="en-US" dirty="0" smtClean="0"/>
              <a:t>A device that can switch rapidly is just what</a:t>
            </a:r>
            <a:r>
              <a:rPr lang="fr-FR" dirty="0" smtClean="0"/>
              <a:t>'</a:t>
            </a:r>
            <a:r>
              <a:rPr lang="en-US" dirty="0" smtClean="0"/>
              <a:t>s needed in modern digital computers, whose language is based on the binary digit (bit), which takes on the value 1 or 0. Computers represent these two states by a transistor that is either on or off.</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Many transistors are required in a computer. Most electronic devices today rely on silicon wafers, called microchips, that contain thousands of transistors, diodes, and resistors connected in elaborate circuits. </a:t>
            </a:r>
          </a:p>
          <a:p>
            <a:r>
              <a:rPr lang="en-US" dirty="0" smtClean="0"/>
              <a:t>These </a:t>
            </a:r>
            <a:r>
              <a:rPr lang="en-US" i="1" dirty="0" smtClean="0"/>
              <a:t>integrated circuits </a:t>
            </a:r>
            <a:r>
              <a:rPr lang="en-US" dirty="0" smtClean="0"/>
              <a:t>(ICs) are built up layer by layer on a silicon wafer by depositing specific patterns of silicon, gallium, and arsenic, and so on, to produce the desired arrangement of</a:t>
            </a:r>
            <a:br>
              <a:rPr lang="en-US" dirty="0" smtClean="0"/>
            </a:br>
            <a:r>
              <a:rPr lang="en-US" dirty="0" smtClean="0"/>
              <a:t>n-type and p-type semiconductors.</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5" y="1141413"/>
            <a:ext cx="8452384" cy="5106987"/>
          </a:xfrm>
        </p:spPr>
        <p:txBody>
          <a:bodyPr/>
          <a:lstStyle/>
          <a:p>
            <a:r>
              <a:rPr lang="en-US" dirty="0" smtClean="0"/>
              <a:t>Electric circuits often contain a number of resistors connected in various ways.</a:t>
            </a:r>
          </a:p>
          <a:p>
            <a:r>
              <a:rPr lang="en-US" dirty="0" smtClean="0"/>
              <a:t>One way resistors can be connected is end to end. Resistors connected in this way are said to form a series circuit. The figure below shows three resistors </a:t>
            </a:r>
            <a:r>
              <a:rPr lang="en-US" i="1" dirty="0" smtClean="0"/>
              <a:t>R</a:t>
            </a:r>
            <a:r>
              <a:rPr lang="en-US" baseline="-25000" dirty="0" smtClean="0"/>
              <a:t>1</a:t>
            </a:r>
            <a:r>
              <a:rPr lang="en-US" dirty="0" smtClean="0"/>
              <a:t>, </a:t>
            </a:r>
            <a:r>
              <a:rPr lang="en-US" i="1" dirty="0" smtClean="0"/>
              <a:t>R</a:t>
            </a:r>
            <a:r>
              <a:rPr lang="en-US" baseline="-25000" dirty="0" smtClean="0"/>
              <a:t>2</a:t>
            </a:r>
            <a:r>
              <a:rPr lang="en-US" dirty="0" smtClean="0"/>
              <a:t>, and </a:t>
            </a:r>
            <a:r>
              <a:rPr lang="en-US" i="1" dirty="0" smtClean="0"/>
              <a:t>R</a:t>
            </a:r>
            <a:r>
              <a:rPr lang="en-US" baseline="-25000" dirty="0" smtClean="0"/>
              <a:t>3</a:t>
            </a:r>
            <a:r>
              <a:rPr lang="en-US" dirty="0" smtClean="0"/>
              <a:t>, connected in series.</a:t>
            </a:r>
          </a:p>
          <a:p>
            <a:endParaRPr lang="en-US" dirty="0" smtClean="0"/>
          </a:p>
          <a:p>
            <a:endParaRPr lang="en-US" dirty="0" smtClean="0"/>
          </a:p>
          <a:p>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15_FigureA.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2900605" y="3986279"/>
            <a:ext cx="3342791" cy="27349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569471" cy="5424973"/>
          </a:xfrm>
        </p:spPr>
        <p:txBody>
          <a:bodyPr/>
          <a:lstStyle/>
          <a:p>
            <a:r>
              <a:rPr lang="en-US" sz="2400" dirty="0" smtClean="0"/>
              <a:t>The three resistors acting together have the same</a:t>
            </a:r>
            <a:br>
              <a:rPr lang="en-US" sz="2400" dirty="0" smtClean="0"/>
            </a:br>
            <a:r>
              <a:rPr lang="en-US" sz="2400" dirty="0" smtClean="0"/>
              <a:t>effect—that is, they draw the same current—as a single resistor, which is referred to as the equivalent resistor, </a:t>
            </a:r>
            <a:r>
              <a:rPr lang="en-US" sz="2400" i="1" dirty="0" smtClean="0"/>
              <a:t>R</a:t>
            </a:r>
            <a:r>
              <a:rPr lang="en-US" sz="2400" baseline="-25000" dirty="0" smtClean="0"/>
              <a:t>eq</a:t>
            </a:r>
            <a:r>
              <a:rPr lang="en-US" sz="2400" dirty="0" smtClean="0"/>
              <a:t>.</a:t>
            </a:r>
          </a:p>
          <a:p>
            <a:r>
              <a:rPr lang="en-US" sz="2400" dirty="0" smtClean="0"/>
              <a:t>This equivalence is illustrated in the figure below.</a:t>
            </a:r>
          </a:p>
          <a:p>
            <a:endParaRPr lang="en-US" sz="2400" dirty="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The equivalent resistor has the same current, </a:t>
            </a:r>
            <a:r>
              <a:rPr lang="en-US" sz="2400" i="1" dirty="0" smtClean="0"/>
              <a:t>I</a:t>
            </a:r>
            <a:r>
              <a:rPr lang="en-US" sz="2400" dirty="0" smtClean="0"/>
              <a:t>, flowing through it as each resistor in the original circuit.</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3" name="Picture 2" descr="21_15_FigureB.jpg"/>
          <p:cNvPicPr>
            <a:picLocks noChangeAspect="1"/>
          </p:cNvPicPr>
          <p:nvPr/>
        </p:nvPicPr>
        <p:blipFill rotWithShape="1">
          <a:blip r:embed="rId3">
            <a:extLst>
              <a:ext uri="{28A0092B-C50C-407E-A947-70E740481C1C}">
                <a14:useLocalDpi xmlns:a14="http://schemas.microsoft.com/office/drawing/2010/main" val="0"/>
              </a:ext>
            </a:extLst>
          </a:blip>
          <a:srcRect b="3011"/>
          <a:stretch/>
        </p:blipFill>
        <p:spPr>
          <a:xfrm>
            <a:off x="2514600" y="2924610"/>
            <a:ext cx="4114800" cy="28284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p:txBody>
          <a:bodyPr/>
          <a:lstStyle/>
          <a:p>
            <a:r>
              <a:rPr lang="en-US" dirty="0" smtClean="0"/>
              <a:t>When resistors are connected in series, the equivalent resistance is simply the sum of the individual resistances. </a:t>
            </a:r>
          </a:p>
          <a:p>
            <a:r>
              <a:rPr lang="en-US" dirty="0" smtClean="0"/>
              <a:t>In our case, with three resistors, we have</a:t>
            </a:r>
            <a:br>
              <a:rPr lang="en-US" dirty="0" smtClean="0"/>
            </a:br>
            <a:r>
              <a:rPr lang="en-US" dirty="0" smtClean="0"/>
              <a:t>		</a:t>
            </a:r>
            <a:r>
              <a:rPr lang="en-US" i="1" dirty="0" err="1" smtClean="0"/>
              <a:t>R</a:t>
            </a:r>
            <a:r>
              <a:rPr lang="en-US" baseline="-25000" dirty="0" err="1" smtClean="0"/>
              <a:t>eq</a:t>
            </a:r>
            <a:r>
              <a:rPr lang="en-US" dirty="0" smtClean="0"/>
              <a:t> = </a:t>
            </a:r>
            <a:r>
              <a:rPr lang="en-US" i="1" dirty="0" smtClean="0"/>
              <a:t>R</a:t>
            </a:r>
            <a:r>
              <a:rPr lang="en-US" baseline="-25000" dirty="0" smtClean="0"/>
              <a:t>1</a:t>
            </a:r>
            <a:r>
              <a:rPr lang="en-US" dirty="0" smtClean="0"/>
              <a:t> + </a:t>
            </a:r>
            <a:r>
              <a:rPr lang="en-US" i="1" dirty="0" smtClean="0"/>
              <a:t>R</a:t>
            </a:r>
            <a:r>
              <a:rPr lang="en-US" baseline="-25000" dirty="0" smtClean="0"/>
              <a:t>2</a:t>
            </a:r>
            <a:r>
              <a:rPr lang="en-US" dirty="0" smtClean="0"/>
              <a:t> + </a:t>
            </a:r>
            <a:r>
              <a:rPr lang="en-US" i="1" dirty="0" smtClean="0"/>
              <a:t>R</a:t>
            </a:r>
            <a:r>
              <a:rPr lang="en-US" baseline="-25000" dirty="0" smtClean="0"/>
              <a:t>3</a:t>
            </a:r>
          </a:p>
          <a:p>
            <a:r>
              <a:rPr lang="en-US" dirty="0" smtClean="0"/>
              <a:t>In general, the equivalent resistance of resistors in series is the sum of all the resistances that are connected together:</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Slide no-45.jpg"/>
          <p:cNvPicPr>
            <a:picLocks noChangeAspect="1"/>
          </p:cNvPicPr>
          <p:nvPr/>
        </p:nvPicPr>
        <p:blipFill rotWithShape="1">
          <a:blip r:embed="rId3">
            <a:extLst>
              <a:ext uri="{28A0092B-C50C-407E-A947-70E740481C1C}">
                <a14:useLocalDpi xmlns:a14="http://schemas.microsoft.com/office/drawing/2010/main" val="0"/>
              </a:ext>
            </a:extLst>
          </a:blip>
          <a:srcRect b="6464"/>
          <a:stretch/>
        </p:blipFill>
        <p:spPr>
          <a:xfrm>
            <a:off x="1998282" y="4842940"/>
            <a:ext cx="6462401" cy="19192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551458" cy="5106987"/>
          </a:xfrm>
        </p:spPr>
        <p:txBody>
          <a:bodyPr/>
          <a:lstStyle/>
          <a:p>
            <a:r>
              <a:rPr lang="en-US" dirty="0" smtClean="0"/>
              <a:t>The equivalent resistance is greater than the greatest resistance of any individual resistor.</a:t>
            </a:r>
          </a:p>
          <a:p>
            <a:r>
              <a:rPr lang="en-US" dirty="0" smtClean="0"/>
              <a:t>In general, the more resistors connected in series, the greater the equivalent resistance.</a:t>
            </a:r>
          </a:p>
          <a:p>
            <a:r>
              <a:rPr lang="en-US" dirty="0" smtClean="0"/>
              <a:t>For example, the equivalent resistance of a circuit with two identical resistors, </a:t>
            </a:r>
            <a:r>
              <a:rPr lang="en-US" i="1" dirty="0" smtClean="0"/>
              <a:t>R</a:t>
            </a:r>
            <a:r>
              <a:rPr lang="en-US" dirty="0" smtClean="0"/>
              <a:t>, connected in series is </a:t>
            </a:r>
            <a:r>
              <a:rPr lang="en-US" i="1" dirty="0" err="1" smtClean="0"/>
              <a:t>R</a:t>
            </a:r>
            <a:r>
              <a:rPr lang="en-US" baseline="-25000" dirty="0" err="1" smtClean="0"/>
              <a:t>eq</a:t>
            </a:r>
            <a:r>
              <a:rPr lang="en-US" dirty="0" smtClean="0"/>
              <a:t> = </a:t>
            </a:r>
            <a:r>
              <a:rPr lang="en-US" i="1" dirty="0" smtClean="0"/>
              <a:t>R</a:t>
            </a:r>
            <a:r>
              <a:rPr lang="en-US" dirty="0" smtClean="0"/>
              <a:t> + </a:t>
            </a:r>
            <a:r>
              <a:rPr lang="en-US" i="1" dirty="0" smtClean="0"/>
              <a:t>R</a:t>
            </a:r>
            <a:r>
              <a:rPr lang="en-US" dirty="0" smtClean="0"/>
              <a:t> = 2</a:t>
            </a:r>
            <a:r>
              <a:rPr lang="en-US" i="1" dirty="0" smtClean="0"/>
              <a:t>R</a:t>
            </a:r>
            <a:r>
              <a:rPr lang="en-US" dirty="0" smtClean="0"/>
              <a:t>. Thus, connecting two identical resistors in series produces an equivalent resistance that is twice the individual resistances.</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the functioning of a series circuit.</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Pg758_UnFigure1.jpg"/>
          <p:cNvPicPr>
            <a:picLocks noChangeAspect="1"/>
          </p:cNvPicPr>
          <p:nvPr/>
        </p:nvPicPr>
        <p:blipFill rotWithShape="1">
          <a:blip r:embed="rId3">
            <a:extLst>
              <a:ext uri="{28A0092B-C50C-407E-A947-70E740481C1C}">
                <a14:useLocalDpi xmlns:a14="http://schemas.microsoft.com/office/drawing/2010/main" val="0"/>
              </a:ext>
            </a:extLst>
          </a:blip>
          <a:srcRect b="3813"/>
          <a:stretch/>
        </p:blipFill>
        <p:spPr>
          <a:xfrm>
            <a:off x="271272" y="2130395"/>
            <a:ext cx="8601456" cy="44269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4" name="Picture 3" descr="21_Pg758_UnFigure2.jpg"/>
          <p:cNvPicPr>
            <a:picLocks noChangeAspect="1"/>
          </p:cNvPicPr>
          <p:nvPr/>
        </p:nvPicPr>
        <p:blipFill rotWithShape="1">
          <a:blip r:embed="rId3">
            <a:extLst>
              <a:ext uri="{28A0092B-C50C-407E-A947-70E740481C1C}">
                <a14:useLocalDpi xmlns:a14="http://schemas.microsoft.com/office/drawing/2010/main" val="0"/>
              </a:ext>
            </a:extLst>
          </a:blip>
          <a:srcRect b="2626"/>
          <a:stretch/>
        </p:blipFill>
        <p:spPr>
          <a:xfrm>
            <a:off x="1058487" y="635823"/>
            <a:ext cx="7027026" cy="5871182"/>
          </a:xfrm>
          <a:prstGeom prst="rect">
            <a:avLst/>
          </a:prstGeom>
        </p:spPr>
      </p:pic>
    </p:spTree>
    <p:extLst>
      <p:ext uri="{BB962C8B-B14F-4D97-AF65-F5344CB8AC3E}">
        <p14:creationId xmlns:p14="http://schemas.microsoft.com/office/powerpoint/2010/main" val="40634365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5" y="1141413"/>
            <a:ext cx="8560464" cy="5106987"/>
          </a:xfrm>
        </p:spPr>
        <p:txBody>
          <a:bodyPr/>
          <a:lstStyle/>
          <a:p>
            <a:r>
              <a:rPr lang="en-US" dirty="0" smtClean="0"/>
              <a:t>The unit of current is the </a:t>
            </a:r>
            <a:r>
              <a:rPr lang="en-US" i="1" dirty="0" smtClean="0"/>
              <a:t>ampere</a:t>
            </a:r>
            <a:r>
              <a:rPr lang="en-US" dirty="0" smtClean="0"/>
              <a:t> (A), or </a:t>
            </a:r>
            <a:r>
              <a:rPr lang="en-US" i="1" dirty="0" smtClean="0"/>
              <a:t>amp</a:t>
            </a:r>
            <a:r>
              <a:rPr lang="en-US" dirty="0" smtClean="0"/>
              <a:t> for short. It is named for the French physicist</a:t>
            </a:r>
            <a:br>
              <a:rPr lang="en-US" dirty="0" smtClean="0"/>
            </a:br>
            <a:r>
              <a:rPr lang="en-US" dirty="0" smtClean="0"/>
              <a:t>André-Marie Ampère (1775–1836).</a:t>
            </a:r>
          </a:p>
          <a:p>
            <a:r>
              <a:rPr lang="en-US" dirty="0" smtClean="0"/>
              <a:t>A current of 1 amp is defined as the flow of</a:t>
            </a:r>
            <a:br>
              <a:rPr lang="en-US" dirty="0" smtClean="0"/>
            </a:br>
            <a:r>
              <a:rPr lang="en-US" dirty="0" smtClean="0"/>
              <a:t>1 coulomb of charge in 1 second:</a:t>
            </a:r>
            <a:endParaRPr lang="en-US" dirty="0"/>
          </a:p>
          <a:p>
            <a:pPr marL="0" indent="0">
              <a:buNone/>
            </a:pPr>
            <a:r>
              <a:rPr lang="en-US" dirty="0" smtClean="0"/>
              <a:t>			1 A = 1 C/s</a:t>
            </a:r>
          </a:p>
          <a:p>
            <a:r>
              <a:rPr lang="en-US" dirty="0" smtClean="0"/>
              <a:t>A 1-amp current is fairly strong. Many electronic devices, like cell phones and digital music players, operate on currents that are a fraction of an amp.</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5" y="1141413"/>
            <a:ext cx="8641524" cy="5106987"/>
          </a:xfrm>
        </p:spPr>
        <p:txBody>
          <a:bodyPr/>
          <a:lstStyle/>
          <a:p>
            <a:r>
              <a:rPr lang="en-US" dirty="0" smtClean="0"/>
              <a:t>Resistors that are connected across the same potential difference are said to form a parallel circuit.</a:t>
            </a:r>
          </a:p>
          <a:p>
            <a:r>
              <a:rPr lang="en-US" dirty="0" smtClean="0"/>
              <a:t>An example of three resistors connected in parallel is shown the figure below.</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16_FigureA.jpg"/>
          <p:cNvPicPr>
            <a:picLocks noChangeAspect="1"/>
          </p:cNvPicPr>
          <p:nvPr/>
        </p:nvPicPr>
        <p:blipFill rotWithShape="1">
          <a:blip r:embed="rId3">
            <a:extLst>
              <a:ext uri="{28A0092B-C50C-407E-A947-70E740481C1C}">
                <a14:useLocalDpi xmlns:a14="http://schemas.microsoft.com/office/drawing/2010/main" val="0"/>
              </a:ext>
            </a:extLst>
          </a:blip>
          <a:srcRect b="2631"/>
          <a:stretch/>
        </p:blipFill>
        <p:spPr>
          <a:xfrm>
            <a:off x="2458893" y="3463914"/>
            <a:ext cx="4226214" cy="33139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524437" cy="5106987"/>
          </a:xfrm>
        </p:spPr>
        <p:txBody>
          <a:bodyPr/>
          <a:lstStyle/>
          <a:p>
            <a:r>
              <a:rPr lang="en-US" sz="2400" dirty="0" smtClean="0"/>
              <a:t>In a case like this, the electrons have three parallel paths through which they can flow—like parallel lanes on the highway.</a:t>
            </a:r>
          </a:p>
          <a:p>
            <a:r>
              <a:rPr lang="en-US" sz="2400" dirty="0" smtClean="0"/>
              <a:t>The three resistors acting together draw the same current as a single equivalent resistor, </a:t>
            </a:r>
            <a:r>
              <a:rPr lang="en-US" sz="2400" i="1" dirty="0" err="1" smtClean="0"/>
              <a:t>R</a:t>
            </a:r>
            <a:r>
              <a:rPr lang="en-US" sz="2400" baseline="-25000" dirty="0" err="1" smtClean="0"/>
              <a:t>eq</a:t>
            </a:r>
            <a:r>
              <a:rPr lang="en-US" sz="2400" dirty="0" smtClean="0"/>
              <a:t>, as indicated in the figure below.</a:t>
            </a:r>
            <a:endParaRPr lang="en-US" sz="2400"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16_FigureB.jpg"/>
          <p:cNvPicPr>
            <a:picLocks noChangeAspect="1"/>
          </p:cNvPicPr>
          <p:nvPr/>
        </p:nvPicPr>
        <p:blipFill rotWithShape="1">
          <a:blip r:embed="rId3">
            <a:extLst>
              <a:ext uri="{28A0092B-C50C-407E-A947-70E740481C1C}">
                <a14:useLocalDpi xmlns:a14="http://schemas.microsoft.com/office/drawing/2010/main" val="0"/>
              </a:ext>
            </a:extLst>
          </a:blip>
          <a:srcRect b="2648"/>
          <a:stretch/>
        </p:blipFill>
        <p:spPr>
          <a:xfrm>
            <a:off x="2365047" y="3415129"/>
            <a:ext cx="4413906" cy="32920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p:txBody>
          <a:bodyPr/>
          <a:lstStyle/>
          <a:p>
            <a:r>
              <a:rPr lang="en-US" dirty="0" smtClean="0"/>
              <a:t>When resistors are connected in parallel, the reciprocal of the equivalent resistance is equal to the sum of the reciprocals of the individual resistances. Thus, for our circuit of three resistors, we have</a:t>
            </a:r>
          </a:p>
          <a:p>
            <a:pPr marL="0" indent="0">
              <a:buNone/>
            </a:pPr>
            <a:r>
              <a:rPr lang="en-US" dirty="0" smtClean="0"/>
              <a:t>		1/</a:t>
            </a:r>
            <a:r>
              <a:rPr lang="en-US" i="1" dirty="0" err="1" smtClean="0"/>
              <a:t>R</a:t>
            </a:r>
            <a:r>
              <a:rPr lang="en-US" baseline="-25000" dirty="0" err="1" smtClean="0"/>
              <a:t>eq</a:t>
            </a:r>
            <a:r>
              <a:rPr lang="en-US" dirty="0" smtClean="0"/>
              <a:t> = 1/</a:t>
            </a:r>
            <a:r>
              <a:rPr lang="en-US" i="1" dirty="0" smtClean="0"/>
              <a:t>R</a:t>
            </a:r>
            <a:r>
              <a:rPr lang="en-US" baseline="-25000" dirty="0" smtClean="0"/>
              <a:t>1</a:t>
            </a:r>
            <a:r>
              <a:rPr lang="en-US" dirty="0" smtClean="0"/>
              <a:t> + 1/</a:t>
            </a:r>
            <a:r>
              <a:rPr lang="en-US" i="1" dirty="0" smtClean="0"/>
              <a:t>R</a:t>
            </a:r>
            <a:r>
              <a:rPr lang="en-US" baseline="-25000" dirty="0" smtClean="0"/>
              <a:t>2</a:t>
            </a:r>
            <a:r>
              <a:rPr lang="en-US" dirty="0" smtClean="0"/>
              <a:t> + 1/</a:t>
            </a:r>
            <a:r>
              <a:rPr lang="en-US" i="1" dirty="0" smtClean="0"/>
              <a:t>R</a:t>
            </a:r>
            <a:r>
              <a:rPr lang="en-US" baseline="-25000" dirty="0" smtClean="0"/>
              <a:t>3</a:t>
            </a:r>
          </a:p>
          <a:p>
            <a:pPr marL="0" indent="0">
              <a:buNone/>
            </a:pPr>
            <a:endParaRPr lang="en-US" dirty="0" smtClean="0"/>
          </a:p>
          <a:p>
            <a:r>
              <a:rPr lang="en-US" dirty="0" smtClean="0"/>
              <a:t>In general, the inverse equivalent resistance is equal to the sum of all of the individual inverse resistances:</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380331" cy="5106987"/>
          </a:xfrm>
        </p:spPr>
        <p:txBody>
          <a:bodyPr/>
          <a:lstStyle/>
          <a:p>
            <a:endParaRPr lang="en-US" dirty="0" smtClean="0"/>
          </a:p>
          <a:p>
            <a:endParaRPr lang="en-US" dirty="0"/>
          </a:p>
          <a:p>
            <a:endParaRPr lang="en-US" dirty="0" smtClean="0"/>
          </a:p>
          <a:p>
            <a:endParaRPr lang="en-US" dirty="0"/>
          </a:p>
          <a:p>
            <a:endParaRPr lang="en-US" dirty="0" smtClean="0"/>
          </a:p>
          <a:p>
            <a:r>
              <a:rPr lang="en-US" dirty="0" smtClean="0"/>
              <a:t>As an example of parallel resistors, consider a circuit with two identical resistors, </a:t>
            </a:r>
            <a:r>
              <a:rPr lang="en-US" i="1" dirty="0" smtClean="0"/>
              <a:t>R</a:t>
            </a:r>
            <a:r>
              <a:rPr lang="en-US" dirty="0" smtClean="0"/>
              <a:t>, connected in parallel. The equivalent resistance in this case is</a:t>
            </a:r>
            <a:br>
              <a:rPr lang="en-US" dirty="0" smtClean="0"/>
            </a:br>
            <a:r>
              <a:rPr lang="en-US" dirty="0" smtClean="0"/>
              <a:t>			1/</a:t>
            </a:r>
            <a:r>
              <a:rPr lang="en-US" i="1" dirty="0" err="1" smtClean="0"/>
              <a:t>R</a:t>
            </a:r>
            <a:r>
              <a:rPr lang="en-US" baseline="-25000" dirty="0" err="1" smtClean="0"/>
              <a:t>eq</a:t>
            </a:r>
            <a:r>
              <a:rPr lang="en-US" dirty="0" smtClean="0"/>
              <a:t> = 1/</a:t>
            </a:r>
            <a:r>
              <a:rPr lang="en-US" i="1" dirty="0" smtClean="0"/>
              <a:t>R</a:t>
            </a:r>
            <a:r>
              <a:rPr lang="en-US" dirty="0" smtClean="0"/>
              <a:t> + 1/</a:t>
            </a:r>
            <a:r>
              <a:rPr lang="en-US" i="1" dirty="0" smtClean="0"/>
              <a:t>R</a:t>
            </a:r>
            <a:r>
              <a:rPr lang="en-US" dirty="0" smtClean="0"/>
              <a:t/>
            </a:r>
            <a:br>
              <a:rPr lang="en-US" dirty="0" smtClean="0"/>
            </a:br>
            <a:r>
              <a:rPr lang="en-US" dirty="0" smtClean="0"/>
              <a:t>			1/</a:t>
            </a:r>
            <a:r>
              <a:rPr lang="en-US" i="1" dirty="0" err="1" smtClean="0"/>
              <a:t>R</a:t>
            </a:r>
            <a:r>
              <a:rPr lang="en-US" baseline="-25000" dirty="0" err="1" smtClean="0"/>
              <a:t>eq</a:t>
            </a:r>
            <a:r>
              <a:rPr lang="en-US" dirty="0" smtClean="0"/>
              <a:t> = 2/</a:t>
            </a:r>
            <a:r>
              <a:rPr lang="en-US" i="1" dirty="0" smtClean="0"/>
              <a:t>R</a:t>
            </a:r>
            <a:endParaRPr lang="en-US" i="1"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Slide no-51.jpg"/>
          <p:cNvPicPr>
            <a:picLocks noChangeAspect="1"/>
          </p:cNvPicPr>
          <p:nvPr/>
        </p:nvPicPr>
        <p:blipFill rotWithShape="1">
          <a:blip r:embed="rId3">
            <a:extLst>
              <a:ext uri="{28A0092B-C50C-407E-A947-70E740481C1C}">
                <a14:useLocalDpi xmlns:a14="http://schemas.microsoft.com/office/drawing/2010/main" val="0"/>
              </a:ext>
            </a:extLst>
          </a:blip>
          <a:srcRect b="5053"/>
          <a:stretch/>
        </p:blipFill>
        <p:spPr>
          <a:xfrm>
            <a:off x="662248" y="676888"/>
            <a:ext cx="7819505" cy="30097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587485" cy="5106987"/>
          </a:xfrm>
        </p:spPr>
        <p:txBody>
          <a:bodyPr/>
          <a:lstStyle/>
          <a:p>
            <a:r>
              <a:rPr lang="en-US" dirty="0" smtClean="0"/>
              <a:t>Solving for the equivalent resistance gives</a:t>
            </a:r>
            <a:br>
              <a:rPr lang="en-US" dirty="0" smtClean="0"/>
            </a:br>
            <a:r>
              <a:rPr lang="en-US" i="1" dirty="0" err="1" smtClean="0"/>
              <a:t>R</a:t>
            </a:r>
            <a:r>
              <a:rPr lang="en-US" baseline="-25000" dirty="0" err="1" smtClean="0"/>
              <a:t>eq</a:t>
            </a:r>
            <a:r>
              <a:rPr lang="en-US" dirty="0" smtClean="0"/>
              <a:t> = ½</a:t>
            </a:r>
            <a:r>
              <a:rPr lang="en-US" i="1" dirty="0" smtClean="0"/>
              <a:t>R</a:t>
            </a:r>
            <a:r>
              <a:rPr lang="en-US" dirty="0" smtClean="0"/>
              <a:t>. Thus, connecting two identical resistors in parallel produces an equivalent resistance that is half of the individual resistances.</a:t>
            </a:r>
          </a:p>
          <a:p>
            <a:r>
              <a:rPr lang="en-US" dirty="0" smtClean="0"/>
              <a:t>A similar calculation shows that three resistors,</a:t>
            </a:r>
            <a:br>
              <a:rPr lang="en-US" dirty="0" smtClean="0"/>
            </a:br>
            <a:r>
              <a:rPr lang="en-US" i="1" dirty="0" smtClean="0"/>
              <a:t>R</a:t>
            </a:r>
            <a:r>
              <a:rPr lang="en-US" dirty="0" smtClean="0"/>
              <a:t>, connected in parallel produces an equivalent that is one-third of the original resistances,</a:t>
            </a:r>
            <a:br>
              <a:rPr lang="en-US" dirty="0" smtClean="0"/>
            </a:br>
            <a:r>
              <a:rPr lang="en-US" dirty="0" smtClean="0"/>
              <a:t>or </a:t>
            </a:r>
            <a:r>
              <a:rPr lang="en-US" i="1" dirty="0" err="1" smtClean="0"/>
              <a:t>R</a:t>
            </a:r>
            <a:r>
              <a:rPr lang="en-US" baseline="-25000" dirty="0" err="1" smtClean="0"/>
              <a:t>eq</a:t>
            </a:r>
            <a:r>
              <a:rPr lang="en-US" dirty="0" smtClean="0"/>
              <a:t> = ⅓</a:t>
            </a:r>
            <a:r>
              <a:rPr lang="en-US" i="1" dirty="0" smtClean="0"/>
              <a:t>R</a:t>
            </a:r>
            <a:r>
              <a:rPr lang="en-US" dirty="0" smtClean="0"/>
              <a:t>.</a:t>
            </a:r>
          </a:p>
          <a:p>
            <a:r>
              <a:rPr lang="en-US" dirty="0" smtClean="0"/>
              <a:t>These results show a clear trend, namely, the more resistors connected in parallel, the smaller the equivalent resistance.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p:txBody>
          <a:bodyPr/>
          <a:lstStyle/>
          <a:p>
            <a:r>
              <a:rPr lang="en-US" dirty="0" smtClean="0"/>
              <a:t>In general, the equivalent resistance of a parallel circuit is less than or equal to the smallest individual resistance. What happens if one of the individual resistances is zero?</a:t>
            </a:r>
          </a:p>
          <a:p>
            <a:r>
              <a:rPr lang="en-US" dirty="0" smtClean="0"/>
              <a:t>In this case, the equivalent resistance is also zero, because </a:t>
            </a:r>
            <a:r>
              <a:rPr lang="en-US" i="1" dirty="0" err="1" smtClean="0"/>
              <a:t>R</a:t>
            </a:r>
            <a:r>
              <a:rPr lang="en-US" baseline="-25000" dirty="0" err="1" smtClean="0"/>
              <a:t>eq</a:t>
            </a:r>
            <a:r>
              <a:rPr lang="en-US" dirty="0" smtClean="0"/>
              <a:t> is less than or equal to the smallest individual resistance, and a resistance can</a:t>
            </a:r>
            <a:r>
              <a:rPr lang="fr-FR" dirty="0" smtClean="0"/>
              <a:t>'</a:t>
            </a:r>
            <a:r>
              <a:rPr lang="en-US" dirty="0" smtClean="0"/>
              <a:t>t be negative.</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p:txBody>
          <a:bodyPr/>
          <a:lstStyle/>
          <a:p>
            <a:r>
              <a:rPr lang="en-US" dirty="0" smtClean="0"/>
              <a:t>This situation, referred to as a short circuit, is illustrated in the figure below. In a short circuit, all the current flows through the path of zero resistance.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17_Figure.jpg"/>
          <p:cNvPicPr>
            <a:picLocks noChangeAspect="1"/>
          </p:cNvPicPr>
          <p:nvPr/>
        </p:nvPicPr>
        <p:blipFill rotWithShape="1">
          <a:blip r:embed="rId3">
            <a:extLst>
              <a:ext uri="{28A0092B-C50C-407E-A947-70E740481C1C}">
                <a14:useLocalDpi xmlns:a14="http://schemas.microsoft.com/office/drawing/2010/main" val="0"/>
              </a:ext>
            </a:extLst>
          </a:blip>
          <a:srcRect b="3294"/>
          <a:stretch/>
        </p:blipFill>
        <p:spPr>
          <a:xfrm>
            <a:off x="1901587" y="3055149"/>
            <a:ext cx="5340827" cy="33456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the functioning of a parallel circuit.</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Pg761_UnFigure1.jpg"/>
          <p:cNvPicPr>
            <a:picLocks noChangeAspect="1"/>
          </p:cNvPicPr>
          <p:nvPr/>
        </p:nvPicPr>
        <p:blipFill rotWithShape="1">
          <a:blip r:embed="rId3">
            <a:extLst>
              <a:ext uri="{28A0092B-C50C-407E-A947-70E740481C1C}">
                <a14:useLocalDpi xmlns:a14="http://schemas.microsoft.com/office/drawing/2010/main" val="0"/>
              </a:ext>
            </a:extLst>
          </a:blip>
          <a:srcRect b="3490"/>
          <a:stretch/>
        </p:blipFill>
        <p:spPr>
          <a:xfrm>
            <a:off x="662248" y="2107850"/>
            <a:ext cx="7819505" cy="44177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pic>
        <p:nvPicPr>
          <p:cNvPr id="4" name="Picture 3" descr="21_Pg761_UnFigure2.jpg"/>
          <p:cNvPicPr>
            <a:picLocks noChangeAspect="1"/>
          </p:cNvPicPr>
          <p:nvPr/>
        </p:nvPicPr>
        <p:blipFill rotWithShape="1">
          <a:blip r:embed="rId3">
            <a:extLst>
              <a:ext uri="{28A0092B-C50C-407E-A947-70E740481C1C}">
                <a14:useLocalDpi xmlns:a14="http://schemas.microsoft.com/office/drawing/2010/main" val="0"/>
              </a:ext>
            </a:extLst>
          </a:blip>
          <a:srcRect b="2626"/>
          <a:stretch/>
        </p:blipFill>
        <p:spPr>
          <a:xfrm>
            <a:off x="1213658" y="626832"/>
            <a:ext cx="6716684" cy="5871179"/>
          </a:xfrm>
          <a:prstGeom prst="rect">
            <a:avLst/>
          </a:prstGeom>
        </p:spPr>
      </p:pic>
    </p:spTree>
    <p:extLst>
      <p:ext uri="{BB962C8B-B14F-4D97-AF65-F5344CB8AC3E}">
        <p14:creationId xmlns:p14="http://schemas.microsoft.com/office/powerpoint/2010/main" val="167270983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488411" cy="5106987"/>
          </a:xfrm>
        </p:spPr>
        <p:txBody>
          <a:bodyPr/>
          <a:lstStyle/>
          <a:p>
            <a:r>
              <a:rPr lang="en-US" sz="2400" dirty="0" smtClean="0"/>
              <a:t>The rules that apply for series and parallel resistors can be applied to a variety of interesting circuits that </a:t>
            </a:r>
            <a:r>
              <a:rPr lang="en-US" sz="2400" dirty="0" err="1" smtClean="0"/>
              <a:t>aren</a:t>
            </a:r>
            <a:r>
              <a:rPr lang="fr-FR" sz="2400" dirty="0" smtClean="0"/>
              <a:t>'</a:t>
            </a:r>
            <a:r>
              <a:rPr lang="en-US" sz="2400" dirty="0" smtClean="0"/>
              <a:t>t purely series or parallel.</a:t>
            </a:r>
          </a:p>
          <a:p>
            <a:r>
              <a:rPr lang="en-US" sz="2400" dirty="0" smtClean="0"/>
              <a:t>The circuit in the figure below contains a total of four resistors, each with resistance </a:t>
            </a:r>
            <a:r>
              <a:rPr lang="en-US" sz="2400" i="1" dirty="0" smtClean="0"/>
              <a:t>R</a:t>
            </a:r>
            <a:r>
              <a:rPr lang="en-US" sz="2400" dirty="0" smtClean="0"/>
              <a:t>, connected in a way that combines series and parallel features. Because the circuit is not strictly series or parallel, we can</a:t>
            </a:r>
            <a:r>
              <a:rPr lang="fr-FR" sz="2400" dirty="0" smtClean="0"/>
              <a:t>'</a:t>
            </a:r>
            <a:r>
              <a:rPr lang="en-US" sz="2400" dirty="0" smtClean="0"/>
              <a:t>t directly calculate the equivalent resistance.</a:t>
            </a:r>
            <a:endParaRPr lang="en-US" sz="2400"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18_FigureA.jpg"/>
          <p:cNvPicPr>
            <a:picLocks noChangeAspect="1"/>
          </p:cNvPicPr>
          <p:nvPr/>
        </p:nvPicPr>
        <p:blipFill rotWithShape="1">
          <a:blip r:embed="rId3">
            <a:extLst>
              <a:ext uri="{28A0092B-C50C-407E-A947-70E740481C1C}">
                <a14:useLocalDpi xmlns:a14="http://schemas.microsoft.com/office/drawing/2010/main" val="0"/>
              </a:ext>
            </a:extLst>
          </a:blip>
          <a:srcRect b="3311"/>
          <a:stretch/>
        </p:blipFill>
        <p:spPr>
          <a:xfrm>
            <a:off x="2365047" y="4197994"/>
            <a:ext cx="4413906" cy="24983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The following Conceptual Example illustrates how the current depends on both the amount of charge flowing and the amount of time.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Pg746_UnFigure.jpg"/>
          <p:cNvPicPr>
            <a:picLocks noChangeAspect="1"/>
          </p:cNvPicPr>
          <p:nvPr/>
        </p:nvPicPr>
        <p:blipFill rotWithShape="1">
          <a:blip r:embed="rId3">
            <a:extLst>
              <a:ext uri="{28A0092B-C50C-407E-A947-70E740481C1C}">
                <a14:useLocalDpi xmlns:a14="http://schemas.microsoft.com/office/drawing/2010/main" val="0"/>
              </a:ext>
            </a:extLst>
          </a:blip>
          <a:srcRect b="2734"/>
          <a:stretch/>
        </p:blipFill>
        <p:spPr>
          <a:xfrm>
            <a:off x="1901587" y="2596663"/>
            <a:ext cx="5340827" cy="39246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551457" cy="5106987"/>
          </a:xfrm>
        </p:spPr>
        <p:txBody>
          <a:bodyPr/>
          <a:lstStyle/>
          <a:p>
            <a:r>
              <a:rPr lang="en-US" sz="2400" dirty="0" smtClean="0"/>
              <a:t>What we can do, however, is break the circuit into smaller </a:t>
            </a:r>
            <a:r>
              <a:rPr lang="en-US" sz="2400" dirty="0" err="1" smtClean="0"/>
              <a:t>subcircuits</a:t>
            </a:r>
            <a:r>
              <a:rPr lang="en-US" sz="2400" dirty="0" smtClean="0"/>
              <a:t>, each of which is purely series or purely parallel. For example, we first note that the two vertically oriented resistors on the right are in parallel with one another; hence they can be replaced with their equivalent resistance </a:t>
            </a:r>
            <a:r>
              <a:rPr lang="en-US" sz="2400" i="1" dirty="0" smtClean="0"/>
              <a:t>R</a:t>
            </a:r>
            <a:r>
              <a:rPr lang="en-US" sz="2400" dirty="0" smtClean="0"/>
              <a:t>/2.</a:t>
            </a:r>
          </a:p>
          <a:p>
            <a:r>
              <a:rPr lang="en-US" sz="2400" dirty="0" smtClean="0"/>
              <a:t>The next step is to replace these two </a:t>
            </a:r>
            <a:r>
              <a:rPr lang="en-US" sz="2400" dirty="0" smtClean="0"/>
              <a:t>resistors with </a:t>
            </a:r>
            <a:r>
              <a:rPr lang="en-US" sz="2400" i="1" dirty="0" smtClean="0"/>
              <a:t>R</a:t>
            </a:r>
            <a:r>
              <a:rPr lang="en-US" sz="2400" dirty="0" smtClean="0"/>
              <a:t>/2. This yields the circuit shown below.</a:t>
            </a:r>
            <a:endParaRPr lang="en-US" sz="2400"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18_FigureB.jpg"/>
          <p:cNvPicPr>
            <a:picLocks noChangeAspect="1"/>
          </p:cNvPicPr>
          <p:nvPr/>
        </p:nvPicPr>
        <p:blipFill rotWithShape="1">
          <a:blip r:embed="rId3">
            <a:extLst>
              <a:ext uri="{28A0092B-C50C-407E-A947-70E740481C1C}">
                <a14:useLocalDpi xmlns:a14="http://schemas.microsoft.com/office/drawing/2010/main" val="0"/>
              </a:ext>
            </a:extLst>
          </a:blip>
          <a:srcRect b="2969"/>
          <a:stretch/>
        </p:blipFill>
        <p:spPr>
          <a:xfrm>
            <a:off x="2565679" y="3920072"/>
            <a:ext cx="4012642" cy="27980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551457" cy="5106987"/>
          </a:xfrm>
        </p:spPr>
        <p:txBody>
          <a:bodyPr/>
          <a:lstStyle/>
          <a:p>
            <a:r>
              <a:rPr lang="en-US" dirty="0" smtClean="0"/>
              <a:t>Notice that this equivalent circuit consists of three resistors in series, </a:t>
            </a:r>
            <a:r>
              <a:rPr lang="en-US" i="1" dirty="0" smtClean="0"/>
              <a:t>R</a:t>
            </a:r>
            <a:r>
              <a:rPr lang="en-US" dirty="0" smtClean="0"/>
              <a:t>, ½</a:t>
            </a:r>
            <a:r>
              <a:rPr lang="en-US" i="1" dirty="0" smtClean="0"/>
              <a:t>R</a:t>
            </a:r>
            <a:r>
              <a:rPr lang="en-US" dirty="0" smtClean="0"/>
              <a:t>, and </a:t>
            </a:r>
            <a:r>
              <a:rPr lang="en-US" i="1" dirty="0" smtClean="0"/>
              <a:t>R</a:t>
            </a:r>
            <a:r>
              <a:rPr lang="en-US" dirty="0" smtClean="0"/>
              <a:t>. The equivalent resistance of these resistors is equal to their sum, </a:t>
            </a:r>
            <a:r>
              <a:rPr lang="en-US" i="1" dirty="0" err="1" smtClean="0"/>
              <a:t>R</a:t>
            </a:r>
            <a:r>
              <a:rPr lang="en-US" baseline="-25000" dirty="0" err="1" smtClean="0"/>
              <a:t>eq</a:t>
            </a:r>
            <a:r>
              <a:rPr lang="en-US" dirty="0" smtClean="0"/>
              <a:t> = </a:t>
            </a:r>
            <a:r>
              <a:rPr lang="en-US" i="1" dirty="0" smtClean="0"/>
              <a:t>R</a:t>
            </a:r>
            <a:r>
              <a:rPr lang="en-US" baseline="-25000" dirty="0" smtClean="0"/>
              <a:t>1</a:t>
            </a:r>
            <a:r>
              <a:rPr lang="en-US" dirty="0" smtClean="0"/>
              <a:t> + </a:t>
            </a:r>
            <a:r>
              <a:rPr lang="en-US" i="1" dirty="0" smtClean="0"/>
              <a:t>R</a:t>
            </a:r>
            <a:r>
              <a:rPr lang="en-US" baseline="-25000" dirty="0" smtClean="0"/>
              <a:t>2</a:t>
            </a:r>
            <a:r>
              <a:rPr lang="en-US" dirty="0" smtClean="0"/>
              <a:t> + </a:t>
            </a:r>
            <a:r>
              <a:rPr lang="en-US" i="1" dirty="0" smtClean="0"/>
              <a:t>R</a:t>
            </a:r>
            <a:r>
              <a:rPr lang="en-US" baseline="-25000" dirty="0" smtClean="0"/>
              <a:t>3</a:t>
            </a:r>
            <a:r>
              <a:rPr lang="en-US" dirty="0" smtClean="0"/>
              <a:t> = 2.5</a:t>
            </a:r>
            <a:r>
              <a:rPr lang="en-US" i="1" dirty="0" smtClean="0"/>
              <a:t>R</a:t>
            </a:r>
            <a:r>
              <a:rPr lang="en-US" dirty="0" smtClean="0"/>
              <a:t>.</a:t>
            </a:r>
          </a:p>
          <a:p>
            <a:r>
              <a:rPr lang="en-US" dirty="0" smtClean="0"/>
              <a:t>Therefore, the equivalent resistance of the original circuit is 2.5</a:t>
            </a:r>
            <a:r>
              <a:rPr lang="en-US" i="1" dirty="0" smtClean="0"/>
              <a:t>R</a:t>
            </a:r>
            <a:r>
              <a:rPr lang="en-US" dirty="0" smtClean="0"/>
              <a:t>, as indicated in the figure below.</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18_FigureC.jpg"/>
          <p:cNvPicPr>
            <a:picLocks noChangeAspect="1"/>
          </p:cNvPicPr>
          <p:nvPr/>
        </p:nvPicPr>
        <p:blipFill rotWithShape="1">
          <a:blip r:embed="rId3">
            <a:extLst>
              <a:ext uri="{28A0092B-C50C-407E-A947-70E740481C1C}">
                <a14:useLocalDpi xmlns:a14="http://schemas.microsoft.com/office/drawing/2010/main" val="0"/>
              </a:ext>
            </a:extLst>
          </a:blip>
          <a:srcRect b="3097"/>
          <a:stretch/>
        </p:blipFill>
        <p:spPr>
          <a:xfrm>
            <a:off x="2365047" y="3836291"/>
            <a:ext cx="4413906" cy="29464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5" y="1141413"/>
            <a:ext cx="8560464" cy="5106987"/>
          </a:xfrm>
        </p:spPr>
        <p:txBody>
          <a:bodyPr/>
          <a:lstStyle/>
          <a:p>
            <a:r>
              <a:rPr lang="en-US" dirty="0" smtClean="0"/>
              <a:t>By considering the resistors in pairs or groups that are connected in parallel or in series, you can reduce the entire circuit to one equivalent circuit. This method is applied in the following example.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Pg763_UnFigure1.jpg"/>
          <p:cNvPicPr>
            <a:picLocks noChangeAspect="1"/>
          </p:cNvPicPr>
          <p:nvPr/>
        </p:nvPicPr>
        <p:blipFill rotWithShape="1">
          <a:blip r:embed="rId3">
            <a:extLst>
              <a:ext uri="{28A0092B-C50C-407E-A947-70E740481C1C}">
                <a14:useLocalDpi xmlns:a14="http://schemas.microsoft.com/office/drawing/2010/main" val="0"/>
              </a:ext>
            </a:extLst>
          </a:blip>
          <a:srcRect b="3406"/>
          <a:stretch/>
        </p:blipFill>
        <p:spPr>
          <a:xfrm>
            <a:off x="1340800" y="2985598"/>
            <a:ext cx="6462401" cy="36055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pic>
        <p:nvPicPr>
          <p:cNvPr id="4" name="Picture 3" descr="21_Pg763_UnFigure2.jpg"/>
          <p:cNvPicPr>
            <a:picLocks noChangeAspect="1"/>
          </p:cNvPicPr>
          <p:nvPr/>
        </p:nvPicPr>
        <p:blipFill rotWithShape="1">
          <a:blip r:embed="rId3">
            <a:extLst>
              <a:ext uri="{28A0092B-C50C-407E-A947-70E740481C1C}">
                <a14:useLocalDpi xmlns:a14="http://schemas.microsoft.com/office/drawing/2010/main" val="0"/>
              </a:ext>
            </a:extLst>
          </a:blip>
          <a:srcRect b="3169"/>
          <a:stretch/>
        </p:blipFill>
        <p:spPr>
          <a:xfrm>
            <a:off x="271272" y="805014"/>
            <a:ext cx="8601456" cy="5401063"/>
          </a:xfrm>
          <a:prstGeom prst="rect">
            <a:avLst/>
          </a:prstGeom>
        </p:spPr>
      </p:pic>
    </p:spTree>
    <p:extLst>
      <p:ext uri="{BB962C8B-B14F-4D97-AF65-F5344CB8AC3E}">
        <p14:creationId xmlns:p14="http://schemas.microsoft.com/office/powerpoint/2010/main" val="230144070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5" y="1141413"/>
            <a:ext cx="8623510" cy="5106987"/>
          </a:xfrm>
        </p:spPr>
        <p:txBody>
          <a:bodyPr/>
          <a:lstStyle/>
          <a:p>
            <a:r>
              <a:rPr lang="en-US" sz="2400" dirty="0" smtClean="0"/>
              <a:t>The current flowing through a circuit, or the potential difference between two points in a circuit, can be measured directly with a meter.</a:t>
            </a:r>
          </a:p>
          <a:p>
            <a:r>
              <a:rPr lang="en-US" sz="2400" dirty="0" smtClean="0"/>
              <a:t>The device used to measure current is an ammeter. An ammeter is designed to measure the flow of current through a particular portion of a circuit. </a:t>
            </a:r>
          </a:p>
          <a:p>
            <a:r>
              <a:rPr lang="en-US" sz="2400" dirty="0" smtClean="0"/>
              <a:t>For example, you might want to know the current flowing between points A and B in the circuit shown in the figure below.</a:t>
            </a:r>
            <a:endParaRPr lang="en-US" sz="2400"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7" name="Picture 6" descr="21_20_FigureA.jpg"/>
          <p:cNvPicPr>
            <a:picLocks noChangeAspect="1"/>
          </p:cNvPicPr>
          <p:nvPr/>
        </p:nvPicPr>
        <p:blipFill rotWithShape="1">
          <a:blip r:embed="rId3">
            <a:extLst>
              <a:ext uri="{28A0092B-C50C-407E-A947-70E740481C1C}">
                <a14:useLocalDpi xmlns:a14="http://schemas.microsoft.com/office/drawing/2010/main" val="0"/>
              </a:ext>
            </a:extLst>
          </a:blip>
          <a:srcRect b="3314"/>
          <a:stretch/>
        </p:blipFill>
        <p:spPr>
          <a:xfrm>
            <a:off x="2913884" y="4395530"/>
            <a:ext cx="3316233" cy="21655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5" y="1141413"/>
            <a:ext cx="8371324" cy="5106987"/>
          </a:xfrm>
        </p:spPr>
        <p:txBody>
          <a:bodyPr/>
          <a:lstStyle/>
          <a:p>
            <a:r>
              <a:rPr lang="en-US" dirty="0" smtClean="0"/>
              <a:t>To measure this current, the ammeter must be added to the circuit in such a way that all the current flowing from A to B also flows through the meter. This is done by connecting the meter in series with the other circuit elements between A and B, as is shown in the figure below.</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20_FigureB.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2810119" y="3929034"/>
            <a:ext cx="3523763" cy="27349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389337" cy="5106987"/>
          </a:xfrm>
        </p:spPr>
        <p:txBody>
          <a:bodyPr/>
          <a:lstStyle/>
          <a:p>
            <a:r>
              <a:rPr lang="en-US" dirty="0" smtClean="0"/>
              <a:t>If the ammeter has a finite resistance—which is the case for any real meter—then its presence in a circuit alters the current it is intended to measure. Thus, an ideal ammeter would have zero resistance. Real ammeters, however, give accurate readings as long as their resistance is much less than the other resistances in the circuit.</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461391" cy="5106987"/>
          </a:xfrm>
        </p:spPr>
        <p:txBody>
          <a:bodyPr/>
          <a:lstStyle/>
          <a:p>
            <a:r>
              <a:rPr lang="en-US" dirty="0" smtClean="0"/>
              <a:t>A voltmeter is a device used to measure the potential difference between any two points in a circuit. To measure the voltage between two points, for example, points C and D in the figure below, the voltmeter is placed in parallel at the appropriate points.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21_Figure.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2998846" y="3838967"/>
            <a:ext cx="3146309" cy="27349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4" y="1141413"/>
            <a:ext cx="8461391" cy="5106987"/>
          </a:xfrm>
        </p:spPr>
        <p:txBody>
          <a:bodyPr/>
          <a:lstStyle/>
          <a:p>
            <a:r>
              <a:rPr lang="en-US" dirty="0" smtClean="0"/>
              <a:t>Because a small current must flow through the voltmeter in order for it to work, the meter reduces the current flowing through the circuit. As a result, the measured voltage is altered from its ideal value. Thus, an ideal voltmeter would have infinite resistance. </a:t>
            </a:r>
          </a:p>
          <a:p>
            <a:r>
              <a:rPr lang="en-US" dirty="0" smtClean="0"/>
              <a:t>Real voltmeters give accurate readings as long as their resistance is much greater than other resistances in the circuit.</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Circuits</a:t>
            </a:r>
            <a:endParaRPr lang="en-US" dirty="0"/>
          </a:p>
        </p:txBody>
      </p:sp>
      <p:sp>
        <p:nvSpPr>
          <p:cNvPr id="1030" name="Rectangle 6"/>
          <p:cNvSpPr>
            <a:spLocks noGrp="1" noChangeArrowheads="1"/>
          </p:cNvSpPr>
          <p:nvPr>
            <p:ph type="body" idx="1"/>
          </p:nvPr>
        </p:nvSpPr>
        <p:spPr>
          <a:xfrm>
            <a:off x="365125" y="1141413"/>
            <a:ext cx="8229600" cy="5442988"/>
          </a:xfrm>
        </p:spPr>
        <p:txBody>
          <a:bodyPr/>
          <a:lstStyle/>
          <a:p>
            <a:r>
              <a:rPr lang="en-US" sz="2400" dirty="0" smtClean="0"/>
              <a:t>Sometimes the functions of an ammeter, a voltmeter, and an ohmmeter (a meter to measure resistance) are combined in a single device called a </a:t>
            </a:r>
            <a:r>
              <a:rPr lang="en-US" sz="2400" dirty="0" err="1" smtClean="0"/>
              <a:t>multimeter</a:t>
            </a:r>
            <a:r>
              <a:rPr lang="en-US" sz="2400" dirty="0" smtClean="0"/>
              <a:t>. An example of a </a:t>
            </a:r>
            <a:r>
              <a:rPr lang="en-US" sz="2400" dirty="0" err="1" smtClean="0"/>
              <a:t>multimeter</a:t>
            </a:r>
            <a:r>
              <a:rPr lang="en-US" sz="2400" dirty="0" smtClean="0"/>
              <a:t> is shown in the figure below.</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Adjusting the settings on a </a:t>
            </a:r>
            <a:r>
              <a:rPr lang="en-US" sz="2400" dirty="0" err="1" smtClean="0"/>
              <a:t>multimeter</a:t>
            </a:r>
            <a:r>
              <a:rPr lang="fr-FR" sz="2400" dirty="0" smtClean="0"/>
              <a:t>'</a:t>
            </a:r>
            <a:r>
              <a:rPr lang="en-US" sz="2400" dirty="0" smtClean="0"/>
              <a:t>s dial allows a variety of circuit properties to be measured.</a:t>
            </a:r>
            <a:endParaRPr lang="en-US" sz="2400"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2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199" y="2706306"/>
            <a:ext cx="3685602" cy="30940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p:txBody>
          <a:bodyPr/>
          <a:lstStyle/>
          <a:p>
            <a:r>
              <a:rPr lang="en-US" dirty="0" smtClean="0"/>
              <a:t>The following example shows that the number of electrons flowing in a typical circuit is extremely large. The situation is similar to the large number of water molecules flowing through a garden hose.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Pg747_UnFigure1.jpg"/>
          <p:cNvPicPr>
            <a:picLocks noChangeAspect="1"/>
          </p:cNvPicPr>
          <p:nvPr/>
        </p:nvPicPr>
        <p:blipFill rotWithShape="1">
          <a:blip r:embed="rId3">
            <a:extLst>
              <a:ext uri="{28A0092B-C50C-407E-A947-70E740481C1C}">
                <a14:useLocalDpi xmlns:a14="http://schemas.microsoft.com/office/drawing/2010/main" val="0"/>
              </a:ext>
            </a:extLst>
          </a:blip>
          <a:srcRect b="3626"/>
          <a:stretch/>
        </p:blipFill>
        <p:spPr>
          <a:xfrm>
            <a:off x="1814678" y="3079998"/>
            <a:ext cx="5874910" cy="34950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a:xfrm>
            <a:off x="365124" y="1141413"/>
            <a:ext cx="8623511" cy="5106987"/>
          </a:xfrm>
        </p:spPr>
        <p:txBody>
          <a:bodyPr/>
          <a:lstStyle/>
          <a:p>
            <a:r>
              <a:rPr lang="en-US" dirty="0" smtClean="0"/>
              <a:t>The power delivered by an electric circuit increases with both the current and the voltage. Increase either, and the power increases.</a:t>
            </a:r>
          </a:p>
          <a:p>
            <a:r>
              <a:rPr lang="en-US" dirty="0" smtClean="0"/>
              <a:t>When a ball falls in a gravitational field, there is a change in gravitational potential energy. Similarly, when an amount of charge, </a:t>
            </a:r>
            <a:r>
              <a:rPr lang="el-GR" dirty="0" smtClean="0"/>
              <a:t>Δ</a:t>
            </a:r>
            <a:r>
              <a:rPr lang="en-US" i="1" dirty="0" smtClean="0"/>
              <a:t>Q</a:t>
            </a:r>
            <a:r>
              <a:rPr lang="en-US" dirty="0" smtClean="0"/>
              <a:t>, moves across a potential difference, </a:t>
            </a:r>
            <a:r>
              <a:rPr lang="en-US" i="1" dirty="0" smtClean="0"/>
              <a:t>V</a:t>
            </a:r>
            <a:r>
              <a:rPr lang="en-US" dirty="0" smtClean="0"/>
              <a:t>, there is a change in electrical potential energy, </a:t>
            </a:r>
            <a:r>
              <a:rPr lang="el-GR" dirty="0" smtClean="0"/>
              <a:t>Δ</a:t>
            </a:r>
            <a:r>
              <a:rPr lang="en-US" i="1" dirty="0" smtClean="0"/>
              <a:t>PE</a:t>
            </a:r>
            <a:r>
              <a:rPr lang="en-US" dirty="0" smtClean="0"/>
              <a:t>, given by</a:t>
            </a:r>
            <a:br>
              <a:rPr lang="en-US" dirty="0" smtClean="0"/>
            </a:br>
            <a:r>
              <a:rPr lang="en-US" dirty="0" smtClean="0"/>
              <a:t>					</a:t>
            </a:r>
            <a:r>
              <a:rPr lang="el-GR" dirty="0" smtClean="0"/>
              <a:t>Δ</a:t>
            </a:r>
            <a:r>
              <a:rPr lang="en-US" i="1" dirty="0" smtClean="0"/>
              <a:t>PE</a:t>
            </a:r>
            <a:r>
              <a:rPr lang="en-US" dirty="0" smtClean="0"/>
              <a:t> = (</a:t>
            </a:r>
            <a:r>
              <a:rPr lang="el-GR" dirty="0" smtClean="0"/>
              <a:t>Δ</a:t>
            </a:r>
            <a:r>
              <a:rPr lang="en-US" i="1" dirty="0" smtClean="0"/>
              <a:t>Q</a:t>
            </a:r>
            <a:r>
              <a:rPr lang="en-US" dirty="0" smtClean="0"/>
              <a:t>)</a:t>
            </a:r>
            <a:r>
              <a:rPr lang="en-US" i="1" dirty="0" smtClean="0"/>
              <a:t>V</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a:xfrm>
            <a:off x="365124" y="1141413"/>
            <a:ext cx="8524437" cy="5106987"/>
          </a:xfrm>
        </p:spPr>
        <p:txBody>
          <a:bodyPr/>
          <a:lstStyle/>
          <a:p>
            <a:r>
              <a:rPr lang="en-US" dirty="0" smtClean="0"/>
              <a:t>Recalling that power is the rate at which energy changes, </a:t>
            </a:r>
            <a:r>
              <a:rPr lang="en-US" i="1" dirty="0" smtClean="0"/>
              <a:t>P</a:t>
            </a:r>
            <a:r>
              <a:rPr lang="en-US" dirty="0" smtClean="0"/>
              <a:t> = </a:t>
            </a:r>
            <a:r>
              <a:rPr lang="el-GR" dirty="0" smtClean="0"/>
              <a:t>Δ</a:t>
            </a:r>
            <a:r>
              <a:rPr lang="en-US" i="1" dirty="0" smtClean="0"/>
              <a:t>E</a:t>
            </a:r>
            <a:r>
              <a:rPr lang="en-US" dirty="0" smtClean="0"/>
              <a:t>/</a:t>
            </a:r>
            <a:r>
              <a:rPr lang="el-GR" dirty="0" smtClean="0"/>
              <a:t>Δ</a:t>
            </a:r>
            <a:r>
              <a:rPr lang="en-US" i="1" dirty="0" smtClean="0"/>
              <a:t>t</a:t>
            </a:r>
            <a:r>
              <a:rPr lang="en-US" dirty="0" smtClean="0"/>
              <a:t>, we can express the electric power as follows:</a:t>
            </a:r>
            <a:br>
              <a:rPr lang="en-US" dirty="0" smtClean="0"/>
            </a:br>
            <a:r>
              <a:rPr lang="en-US" dirty="0" smtClean="0"/>
              <a:t>		</a:t>
            </a:r>
            <a:r>
              <a:rPr lang="en-US" i="1" dirty="0" smtClean="0"/>
              <a:t>P</a:t>
            </a:r>
            <a:r>
              <a:rPr lang="en-US" dirty="0" smtClean="0"/>
              <a:t> = </a:t>
            </a:r>
            <a:r>
              <a:rPr lang="el-GR" dirty="0" smtClean="0"/>
              <a:t>Δ</a:t>
            </a:r>
            <a:r>
              <a:rPr lang="en-US" i="1" dirty="0" smtClean="0"/>
              <a:t>E</a:t>
            </a:r>
            <a:r>
              <a:rPr lang="en-US" dirty="0" smtClean="0"/>
              <a:t>/</a:t>
            </a:r>
            <a:r>
              <a:rPr lang="el-GR" dirty="0" smtClean="0"/>
              <a:t>Δ</a:t>
            </a:r>
            <a:r>
              <a:rPr lang="en-US" i="1" dirty="0" smtClean="0"/>
              <a:t>t</a:t>
            </a:r>
            <a:r>
              <a:rPr lang="en-US" dirty="0" smtClean="0"/>
              <a:t> = (</a:t>
            </a:r>
            <a:r>
              <a:rPr lang="el-GR" dirty="0" smtClean="0"/>
              <a:t>Δ</a:t>
            </a:r>
            <a:r>
              <a:rPr lang="en-US" i="1" dirty="0" smtClean="0"/>
              <a:t>Q</a:t>
            </a:r>
            <a:r>
              <a:rPr lang="en-US" dirty="0" smtClean="0"/>
              <a:t>)</a:t>
            </a:r>
            <a:r>
              <a:rPr lang="en-US" i="1" dirty="0" smtClean="0"/>
              <a:t>V</a:t>
            </a:r>
            <a:r>
              <a:rPr lang="en-US" dirty="0" smtClean="0"/>
              <a:t>/</a:t>
            </a:r>
            <a:r>
              <a:rPr lang="el-GR" dirty="0" smtClean="0"/>
              <a:t>Δ</a:t>
            </a:r>
            <a:r>
              <a:rPr lang="en-US" i="1" dirty="0" smtClean="0"/>
              <a:t>t</a:t>
            </a:r>
            <a:r>
              <a:rPr lang="en-US" dirty="0" smtClean="0"/>
              <a:t> </a:t>
            </a:r>
          </a:p>
          <a:p>
            <a:r>
              <a:rPr lang="en-US" dirty="0" smtClean="0"/>
              <a:t>Knowing that the electric current is given by </a:t>
            </a:r>
            <a:br>
              <a:rPr lang="en-US" dirty="0" smtClean="0"/>
            </a:br>
            <a:r>
              <a:rPr lang="en-US" i="1" dirty="0" smtClean="0"/>
              <a:t>I</a:t>
            </a:r>
            <a:r>
              <a:rPr lang="en-US" dirty="0" smtClean="0"/>
              <a:t> = (</a:t>
            </a:r>
            <a:r>
              <a:rPr lang="el-GR" dirty="0" smtClean="0"/>
              <a:t>Δ</a:t>
            </a:r>
            <a:r>
              <a:rPr lang="en-US" i="1" dirty="0" smtClean="0"/>
              <a:t>Q</a:t>
            </a:r>
            <a:r>
              <a:rPr lang="en-US" dirty="0" smtClean="0"/>
              <a:t>)/</a:t>
            </a:r>
            <a:r>
              <a:rPr lang="el-GR" dirty="0" smtClean="0"/>
              <a:t>Δ</a:t>
            </a:r>
            <a:r>
              <a:rPr lang="en-US" i="1" dirty="0" smtClean="0"/>
              <a:t>t</a:t>
            </a:r>
            <a:r>
              <a:rPr lang="en-US" dirty="0" smtClean="0"/>
              <a:t> allows us to write an expression for the electric power in terms of the current and voltage.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3" name="Picture 2" descr="Slide no-6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492124"/>
            <a:ext cx="5181600" cy="19507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a:xfrm>
            <a:off x="365125" y="1141413"/>
            <a:ext cx="8560464" cy="5106987"/>
          </a:xfrm>
        </p:spPr>
        <p:txBody>
          <a:bodyPr/>
          <a:lstStyle/>
          <a:p>
            <a:r>
              <a:rPr lang="en-US" dirty="0" smtClean="0"/>
              <a:t>Thus, the electric power used by a device is equal to the current times the voltage. For example, a current of 1 amp flowing across a potential difference of 1 V produces a power of 1 W.</a:t>
            </a:r>
          </a:p>
          <a:p>
            <a:r>
              <a:rPr lang="en-US" dirty="0" smtClean="0"/>
              <a:t>The following example provides another example of how the electric power is calculated.</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Pg766_UnFigure.jpg"/>
          <p:cNvPicPr>
            <a:picLocks noChangeAspect="1"/>
          </p:cNvPicPr>
          <p:nvPr/>
        </p:nvPicPr>
        <p:blipFill rotWithShape="1">
          <a:blip r:embed="rId3">
            <a:extLst>
              <a:ext uri="{28A0092B-C50C-407E-A947-70E740481C1C}">
                <a14:useLocalDpi xmlns:a14="http://schemas.microsoft.com/office/drawing/2010/main" val="0"/>
              </a:ext>
            </a:extLst>
          </a:blip>
          <a:srcRect b="3694"/>
          <a:stretch/>
        </p:blipFill>
        <p:spPr>
          <a:xfrm>
            <a:off x="2144352" y="3922504"/>
            <a:ext cx="4855297" cy="27008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a:xfrm>
            <a:off x="365124" y="1141413"/>
            <a:ext cx="8686557" cy="5106987"/>
          </a:xfrm>
        </p:spPr>
        <p:txBody>
          <a:bodyPr/>
          <a:lstStyle/>
          <a:p>
            <a:r>
              <a:rPr lang="en-US" dirty="0" smtClean="0"/>
              <a:t>The equation </a:t>
            </a:r>
            <a:r>
              <a:rPr lang="en-US" i="1" dirty="0" smtClean="0"/>
              <a:t>P</a:t>
            </a:r>
            <a:r>
              <a:rPr lang="en-US" dirty="0" smtClean="0"/>
              <a:t> = </a:t>
            </a:r>
            <a:r>
              <a:rPr lang="en-US" i="1" dirty="0" smtClean="0"/>
              <a:t>IV</a:t>
            </a:r>
            <a:r>
              <a:rPr lang="en-US" dirty="0" smtClean="0"/>
              <a:t> applies to any electrical system. In the special case of a resistor, the electric power is dissipated in the form of heat and light, as shown in the figure, where the electric power dissipated in an electric space heater.</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2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1" y="3353276"/>
            <a:ext cx="2292979" cy="3403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p:txBody>
          <a:bodyPr/>
          <a:lstStyle/>
          <a:p>
            <a:r>
              <a:rPr lang="en-US" sz="2400" dirty="0" smtClean="0"/>
              <a:t>Applying Ohm</a:t>
            </a:r>
            <a:r>
              <a:rPr lang="fr-FR" sz="2400" dirty="0" smtClean="0"/>
              <a:t>'</a:t>
            </a:r>
            <a:r>
              <a:rPr lang="en-US" sz="2400" dirty="0" smtClean="0"/>
              <a:t>s law, </a:t>
            </a:r>
            <a:r>
              <a:rPr lang="en-US" sz="2400" i="1" dirty="0" smtClean="0"/>
              <a:t>V</a:t>
            </a:r>
            <a:r>
              <a:rPr lang="en-US" sz="2400" dirty="0" smtClean="0"/>
              <a:t> = </a:t>
            </a:r>
            <a:r>
              <a:rPr lang="en-US" sz="2400" i="1" dirty="0" smtClean="0"/>
              <a:t>IR</a:t>
            </a:r>
            <a:r>
              <a:rPr lang="en-US" sz="2400" dirty="0" smtClean="0"/>
              <a:t>, which deals with resistors, we can express the power dissipated in a resistor as follows:</a:t>
            </a:r>
            <a:br>
              <a:rPr lang="en-US" sz="2400" dirty="0" smtClean="0"/>
            </a:br>
            <a:r>
              <a:rPr lang="en-US" sz="2400" dirty="0" smtClean="0"/>
              <a:t>			</a:t>
            </a:r>
            <a:r>
              <a:rPr lang="en-US" sz="2400" i="1" dirty="0" smtClean="0"/>
              <a:t>P</a:t>
            </a:r>
            <a:r>
              <a:rPr lang="en-US" sz="2400" dirty="0" smtClean="0"/>
              <a:t> = </a:t>
            </a:r>
            <a:r>
              <a:rPr lang="en-US" sz="2400" i="1" dirty="0" smtClean="0"/>
              <a:t>IV</a:t>
            </a:r>
            <a:r>
              <a:rPr lang="en-US" sz="2400" dirty="0" smtClean="0"/>
              <a:t> = </a:t>
            </a:r>
            <a:r>
              <a:rPr lang="en-US" sz="2400" i="1" dirty="0" smtClean="0"/>
              <a:t>I</a:t>
            </a:r>
            <a:r>
              <a:rPr lang="en-US" sz="2400" dirty="0" smtClean="0"/>
              <a:t>(</a:t>
            </a:r>
            <a:r>
              <a:rPr lang="en-US" sz="2400" i="1" dirty="0" smtClean="0"/>
              <a:t>IR</a:t>
            </a:r>
            <a:r>
              <a:rPr lang="en-US" sz="2400" dirty="0" smtClean="0"/>
              <a:t>) = </a:t>
            </a:r>
            <a:r>
              <a:rPr lang="en-US" sz="2400" i="1" dirty="0" smtClean="0"/>
              <a:t>I</a:t>
            </a:r>
            <a:r>
              <a:rPr lang="en-US" sz="2400" baseline="30000" dirty="0" smtClean="0"/>
              <a:t>2</a:t>
            </a:r>
            <a:r>
              <a:rPr lang="en-US" sz="2400" i="1" dirty="0" smtClean="0"/>
              <a:t>R</a:t>
            </a:r>
          </a:p>
          <a:p>
            <a:r>
              <a:rPr lang="en-US" sz="2400" dirty="0" smtClean="0"/>
              <a:t>Similarly, solving Ohm</a:t>
            </a:r>
            <a:r>
              <a:rPr lang="fr-FR" sz="2400" dirty="0" smtClean="0"/>
              <a:t>'</a:t>
            </a:r>
            <a:r>
              <a:rPr lang="en-US" sz="2400" dirty="0" smtClean="0"/>
              <a:t>s law for the current, </a:t>
            </a:r>
            <a:r>
              <a:rPr lang="en-US" sz="2400" i="1" dirty="0" smtClean="0"/>
              <a:t>I</a:t>
            </a:r>
            <a:r>
              <a:rPr lang="en-US" sz="2400" dirty="0" smtClean="0"/>
              <a:t> = </a:t>
            </a:r>
            <a:r>
              <a:rPr lang="en-US" sz="2400" i="1" dirty="0" smtClean="0"/>
              <a:t>V</a:t>
            </a:r>
            <a:r>
              <a:rPr lang="en-US" sz="2400" dirty="0" smtClean="0"/>
              <a:t>/</a:t>
            </a:r>
            <a:r>
              <a:rPr lang="en-US" sz="2400" i="1" dirty="0" smtClean="0"/>
              <a:t>R</a:t>
            </a:r>
            <a:r>
              <a:rPr lang="en-US" sz="2400" dirty="0" smtClean="0"/>
              <a:t>, and substituting that result gives an alternative expression for the power dissipated in a resistor:</a:t>
            </a:r>
            <a:br>
              <a:rPr lang="en-US" sz="2400" dirty="0" smtClean="0"/>
            </a:br>
            <a:r>
              <a:rPr lang="en-US" sz="2400" dirty="0" smtClean="0"/>
              <a:t>			</a:t>
            </a:r>
            <a:r>
              <a:rPr lang="en-US" sz="2400" i="1" dirty="0" smtClean="0"/>
              <a:t>P</a:t>
            </a:r>
            <a:r>
              <a:rPr lang="en-US" sz="2400" dirty="0" smtClean="0"/>
              <a:t> = </a:t>
            </a:r>
            <a:r>
              <a:rPr lang="en-US" sz="2400" i="1" dirty="0" smtClean="0"/>
              <a:t>IV</a:t>
            </a:r>
            <a:r>
              <a:rPr lang="en-US" sz="2400" dirty="0" smtClean="0"/>
              <a:t> = (</a:t>
            </a:r>
            <a:r>
              <a:rPr lang="en-US" sz="2400" i="1" dirty="0" smtClean="0"/>
              <a:t>V</a:t>
            </a:r>
            <a:r>
              <a:rPr lang="en-US" sz="2400" dirty="0" smtClean="0"/>
              <a:t>/</a:t>
            </a:r>
            <a:r>
              <a:rPr lang="en-US" sz="2400" i="1" dirty="0" smtClean="0"/>
              <a:t>R</a:t>
            </a:r>
            <a:r>
              <a:rPr lang="en-US" sz="2400" dirty="0" smtClean="0"/>
              <a:t>)</a:t>
            </a:r>
            <a:r>
              <a:rPr lang="en-US" sz="2400" i="1" dirty="0" smtClean="0"/>
              <a:t>V</a:t>
            </a:r>
            <a:r>
              <a:rPr lang="en-US" sz="2400" dirty="0" smtClean="0"/>
              <a:t> = </a:t>
            </a:r>
            <a:r>
              <a:rPr lang="en-US" sz="2400" i="1" dirty="0" smtClean="0"/>
              <a:t>V</a:t>
            </a:r>
            <a:r>
              <a:rPr lang="en-US" sz="2400" baseline="30000" dirty="0" smtClean="0"/>
              <a:t>2</a:t>
            </a:r>
            <a:r>
              <a:rPr lang="en-US" sz="2400" dirty="0" smtClean="0"/>
              <a:t>/</a:t>
            </a:r>
            <a:r>
              <a:rPr lang="en-US" sz="2400" i="1" dirty="0" smtClean="0"/>
              <a:t>R</a:t>
            </a:r>
          </a:p>
          <a:p>
            <a:r>
              <a:rPr lang="en-US" sz="2400" dirty="0" smtClean="0"/>
              <a:t>All three equations for power are valid. The first, </a:t>
            </a:r>
            <a:r>
              <a:rPr lang="en-US" sz="2400" i="1" dirty="0" smtClean="0"/>
              <a:t>P</a:t>
            </a:r>
            <a:r>
              <a:rPr lang="en-US" sz="2400" dirty="0" smtClean="0"/>
              <a:t> = </a:t>
            </a:r>
            <a:r>
              <a:rPr lang="en-US" sz="2400" i="1" dirty="0" smtClean="0"/>
              <a:t>IV</a:t>
            </a:r>
            <a:r>
              <a:rPr lang="en-US" sz="2400" dirty="0" smtClean="0"/>
              <a:t>, applies to all electrical systems. The other two</a:t>
            </a:r>
            <a:br>
              <a:rPr lang="en-US" sz="2400" dirty="0" smtClean="0"/>
            </a:br>
            <a:r>
              <a:rPr lang="en-US" sz="2400" dirty="0" smtClean="0"/>
              <a:t>(</a:t>
            </a:r>
            <a:r>
              <a:rPr lang="en-US" sz="2400" i="1" dirty="0" smtClean="0"/>
              <a:t>P</a:t>
            </a:r>
            <a:r>
              <a:rPr lang="en-US" sz="2400" dirty="0" smtClean="0"/>
              <a:t> = </a:t>
            </a:r>
            <a:r>
              <a:rPr lang="en-US" sz="2400" i="1" dirty="0" smtClean="0"/>
              <a:t>I</a:t>
            </a:r>
            <a:r>
              <a:rPr lang="en-US" sz="2400" baseline="30000" dirty="0" smtClean="0"/>
              <a:t>2</a:t>
            </a:r>
            <a:r>
              <a:rPr lang="en-US" sz="2400" i="1" dirty="0" smtClean="0"/>
              <a:t>R</a:t>
            </a:r>
            <a:r>
              <a:rPr lang="en-US" sz="2400" dirty="0" smtClean="0"/>
              <a:t> and </a:t>
            </a:r>
            <a:r>
              <a:rPr lang="en-US" sz="2400" i="1" dirty="0" smtClean="0"/>
              <a:t>P</a:t>
            </a:r>
            <a:r>
              <a:rPr lang="en-US" sz="2400" dirty="0" smtClean="0"/>
              <a:t> = </a:t>
            </a:r>
            <a:r>
              <a:rPr lang="en-US" sz="2400" i="1" dirty="0" smtClean="0"/>
              <a:t>V</a:t>
            </a:r>
            <a:r>
              <a:rPr lang="en-US" sz="2400" baseline="30000" dirty="0" smtClean="0"/>
              <a:t>2</a:t>
            </a:r>
            <a:r>
              <a:rPr lang="en-US" sz="2400" dirty="0" smtClean="0"/>
              <a:t>/</a:t>
            </a:r>
            <a:r>
              <a:rPr lang="en-US" sz="2400" i="1" dirty="0" smtClean="0"/>
              <a:t>R</a:t>
            </a:r>
            <a:r>
              <a:rPr lang="en-US" sz="2400" dirty="0" smtClean="0"/>
              <a:t>) are specific to resistors, which is why the resistance, </a:t>
            </a:r>
            <a:r>
              <a:rPr lang="en-US" sz="2400" i="1" dirty="0" smtClean="0"/>
              <a:t>R</a:t>
            </a:r>
            <a:r>
              <a:rPr lang="en-US" sz="2400" dirty="0" smtClean="0"/>
              <a:t>, appears in those equations.</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p:txBody>
          <a:bodyPr/>
          <a:lstStyle/>
          <a:p>
            <a:r>
              <a:rPr lang="en-US" dirty="0" smtClean="0"/>
              <a:t>The following example shows how currents and resistances are related.</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Pg767_UnFigure.jpg"/>
          <p:cNvPicPr>
            <a:picLocks noChangeAspect="1"/>
          </p:cNvPicPr>
          <p:nvPr/>
        </p:nvPicPr>
        <p:blipFill rotWithShape="1">
          <a:blip r:embed="rId3">
            <a:extLst>
              <a:ext uri="{28A0092B-C50C-407E-A947-70E740481C1C}">
                <a14:useLocalDpi xmlns:a14="http://schemas.microsoft.com/office/drawing/2010/main" val="0"/>
              </a:ext>
            </a:extLst>
          </a:blip>
          <a:srcRect b="2903"/>
          <a:stretch/>
        </p:blipFill>
        <p:spPr>
          <a:xfrm>
            <a:off x="2000947" y="2137967"/>
            <a:ext cx="5142107" cy="43985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p:txBody>
          <a:bodyPr/>
          <a:lstStyle/>
          <a:p>
            <a:r>
              <a:rPr lang="en-US" sz="2400" dirty="0" smtClean="0"/>
              <a:t>The power dissipated by a resistor is the result of collisions between electrons moving through the circuit and the atoms making up the resistor.</a:t>
            </a:r>
          </a:p>
          <a:p>
            <a:r>
              <a:rPr lang="en-US" sz="2400" dirty="0" smtClean="0"/>
              <a:t>The potential difference produced by the battery causes conduction electrons to accelerate until they bounce off an atom, causing the atoms to jiggle more rapidly.</a:t>
            </a:r>
          </a:p>
          <a:p>
            <a:r>
              <a:rPr lang="en-US" sz="2400" dirty="0" smtClean="0"/>
              <a:t>The increased kinetic energy of the atoms is reflected as an increased temperature of the resistor. After each collision, the potential difference accelerates the electrons again, and the process repeats. The result is the continuous transfer of energy from the conducting electrons to the atoms.</a:t>
            </a:r>
            <a:endParaRPr lang="en-US" sz="2400"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a:xfrm>
            <a:off x="365124" y="1141413"/>
            <a:ext cx="8551457" cy="5106987"/>
          </a:xfrm>
        </p:spPr>
        <p:txBody>
          <a:bodyPr/>
          <a:lstStyle/>
          <a:p>
            <a:r>
              <a:rPr lang="en-US" dirty="0" smtClean="0"/>
              <a:t>The filament of an incandescent </a:t>
            </a:r>
            <a:r>
              <a:rPr lang="en-US" dirty="0" err="1" smtClean="0"/>
              <a:t>lightbulb</a:t>
            </a:r>
            <a:r>
              <a:rPr lang="en-US" dirty="0" smtClean="0"/>
              <a:t> is basically a resistor inside a sealed, evacuated tube. The filament gets so hot that it glows, just like the heating coil on a stove or the coils in a space heater.</a:t>
            </a:r>
          </a:p>
          <a:p>
            <a:r>
              <a:rPr lang="en-US" dirty="0" smtClean="0"/>
              <a:t>The power dissipated in the filament determines the brightness of the </a:t>
            </a:r>
            <a:r>
              <a:rPr lang="en-US" dirty="0" err="1" smtClean="0"/>
              <a:t>lightbulb</a:t>
            </a:r>
            <a:r>
              <a:rPr lang="en-US" dirty="0" smtClean="0"/>
              <a:t>. The higher the power, the brighter the bulb. This basic concept is applied in the example on the next slide.</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Pg769_UnFigure.jpg"/>
          <p:cNvPicPr>
            <a:picLocks noChangeAspect="1"/>
          </p:cNvPicPr>
          <p:nvPr/>
        </p:nvPicPr>
        <p:blipFill rotWithShape="1">
          <a:blip r:embed="rId3">
            <a:extLst>
              <a:ext uri="{28A0092B-C50C-407E-A947-70E740481C1C}">
                <a14:useLocalDpi xmlns:a14="http://schemas.microsoft.com/office/drawing/2010/main" val="0"/>
              </a:ext>
            </a:extLst>
          </a:blip>
          <a:srcRect b="3540"/>
          <a:stretch/>
        </p:blipFill>
        <p:spPr>
          <a:xfrm>
            <a:off x="271272" y="903133"/>
            <a:ext cx="8601456" cy="54921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a:xfrm>
            <a:off x="365124" y="1141413"/>
            <a:ext cx="8416357" cy="5106987"/>
          </a:xfrm>
        </p:spPr>
        <p:txBody>
          <a:bodyPr/>
          <a:lstStyle/>
          <a:p>
            <a:r>
              <a:rPr lang="en-US" dirty="0" smtClean="0"/>
              <a:t>The local electric company bills consumers for the electricity they use each month. To do this, they use a convenient unit for measuring electric energy called the kilowatt-hour.</a:t>
            </a:r>
          </a:p>
          <a:p>
            <a:r>
              <a:rPr lang="en-US" dirty="0" smtClean="0"/>
              <a:t>Recall that a kilowatt is 1000 W, or equivalently, 1000 J/s. Similarly, an hour is 3600 s. Combining these results, we see that a kilowatt-hour is equal to 3.6 million joules of energy:</a:t>
            </a:r>
          </a:p>
          <a:p>
            <a:pPr marL="0" indent="0">
              <a:buNone/>
            </a:pPr>
            <a:r>
              <a:rPr lang="en-US" dirty="0" smtClean="0"/>
              <a:t>	1 kWh = (1000 J/s)(3600 s) = 3.6 x 10</a:t>
            </a:r>
            <a:r>
              <a:rPr lang="en-US" baseline="30000" dirty="0" smtClean="0"/>
              <a:t>6</a:t>
            </a:r>
            <a:r>
              <a:rPr lang="en-US" dirty="0" smtClean="0"/>
              <a:t> J</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4" name="Picture 3" descr="21_Pg747_UnFigure2.jpg"/>
          <p:cNvPicPr>
            <a:picLocks noChangeAspect="1"/>
          </p:cNvPicPr>
          <p:nvPr/>
        </p:nvPicPr>
        <p:blipFill rotWithShape="1">
          <a:blip r:embed="rId3">
            <a:extLst>
              <a:ext uri="{28A0092B-C50C-407E-A947-70E740481C1C}">
                <a14:useLocalDpi xmlns:a14="http://schemas.microsoft.com/office/drawing/2010/main" val="0"/>
              </a:ext>
            </a:extLst>
          </a:blip>
          <a:srcRect b="4236"/>
          <a:stretch/>
        </p:blipFill>
        <p:spPr>
          <a:xfrm>
            <a:off x="271272" y="1579536"/>
            <a:ext cx="8601456" cy="4203207"/>
          </a:xfrm>
          <a:prstGeom prst="rect">
            <a:avLst/>
          </a:prstGeom>
        </p:spPr>
      </p:pic>
    </p:spTree>
    <p:extLst>
      <p:ext uri="{BB962C8B-B14F-4D97-AF65-F5344CB8AC3E}">
        <p14:creationId xmlns:p14="http://schemas.microsoft.com/office/powerpoint/2010/main" val="235311915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p:txBody>
          <a:bodyPr/>
          <a:lstStyle/>
          <a:p>
            <a:r>
              <a:rPr lang="en-US" dirty="0" smtClean="0"/>
              <a:t>The figure below shows the type of meter used to measure the electrical energy consumption of a household, as well as the typical bill.</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2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48" y="2924254"/>
            <a:ext cx="7819505" cy="27986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sp>
        <p:nvSpPr>
          <p:cNvPr id="1030" name="Rectangle 6"/>
          <p:cNvSpPr>
            <a:spLocks noGrp="1" noChangeArrowheads="1"/>
          </p:cNvSpPr>
          <p:nvPr>
            <p:ph type="body" idx="1"/>
          </p:nvPr>
        </p:nvSpPr>
        <p:spPr/>
        <p:txBody>
          <a:bodyPr/>
          <a:lstStyle/>
          <a:p>
            <a:r>
              <a:rPr lang="en-US" dirty="0" smtClean="0"/>
              <a:t>The following example illustrates how the cost of electrical energy is calculated.</a:t>
            </a:r>
          </a:p>
          <a:p>
            <a:endParaRPr lang="en-US" dirty="0" smtClean="0"/>
          </a:p>
          <a:p>
            <a:endParaRPr lang="en-US" dirty="0" smtClean="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18" name="Picture 17" descr="21_Pg770_UnFigure1.jpg"/>
          <p:cNvPicPr>
            <a:picLocks noChangeAspect="1"/>
          </p:cNvPicPr>
          <p:nvPr/>
        </p:nvPicPr>
        <p:blipFill rotWithShape="1">
          <a:blip r:embed="rId3">
            <a:extLst>
              <a:ext uri="{28A0092B-C50C-407E-A947-70E740481C1C}">
                <a14:useLocalDpi xmlns:a14="http://schemas.microsoft.com/office/drawing/2010/main" val="0"/>
              </a:ext>
            </a:extLst>
          </a:blip>
          <a:srcRect b="3813"/>
          <a:stretch/>
        </p:blipFill>
        <p:spPr>
          <a:xfrm>
            <a:off x="271272" y="2076008"/>
            <a:ext cx="8601456" cy="45207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Power and Energy in Electric Circuits</a:t>
            </a:r>
            <a:endParaRPr lang="en-US" dirty="0"/>
          </a:p>
        </p:txBody>
      </p:sp>
      <p:pic>
        <p:nvPicPr>
          <p:cNvPr id="4" name="Picture 3" descr="21_Pg770_UnFigure2.jpg"/>
          <p:cNvPicPr>
            <a:picLocks noChangeAspect="1"/>
          </p:cNvPicPr>
          <p:nvPr/>
        </p:nvPicPr>
        <p:blipFill rotWithShape="1">
          <a:blip r:embed="rId3">
            <a:extLst>
              <a:ext uri="{28A0092B-C50C-407E-A947-70E740481C1C}">
                <a14:useLocalDpi xmlns:a14="http://schemas.microsoft.com/office/drawing/2010/main" val="0"/>
              </a:ext>
            </a:extLst>
          </a:blip>
          <a:srcRect b="3705"/>
          <a:stretch/>
        </p:blipFill>
        <p:spPr>
          <a:xfrm>
            <a:off x="271272" y="1180730"/>
            <a:ext cx="8601456" cy="4496541"/>
          </a:xfrm>
          <a:prstGeom prst="rect">
            <a:avLst/>
          </a:prstGeom>
        </p:spPr>
      </p:pic>
    </p:spTree>
    <p:extLst>
      <p:ext uri="{BB962C8B-B14F-4D97-AF65-F5344CB8AC3E}">
        <p14:creationId xmlns:p14="http://schemas.microsoft.com/office/powerpoint/2010/main" val="607118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a:xfrm>
            <a:off x="0" y="0"/>
            <a:ext cx="9144000" cy="1077218"/>
          </a:xfrm>
        </p:spPr>
        <p:txBody>
          <a:bodyPr/>
          <a:lstStyle/>
          <a:p>
            <a:r>
              <a:rPr lang="en-US" dirty="0" smtClean="0"/>
              <a:t>Electric Current, Resistance, </a:t>
            </a:r>
            <a:r>
              <a:rPr lang="en-US" dirty="0" smtClean="0"/>
              <a:t>and Semiconductors</a:t>
            </a:r>
            <a:endParaRPr lang="en-US" dirty="0"/>
          </a:p>
        </p:txBody>
      </p:sp>
      <p:sp>
        <p:nvSpPr>
          <p:cNvPr id="1030" name="Rectangle 6"/>
          <p:cNvSpPr>
            <a:spLocks noGrp="1" noChangeArrowheads="1"/>
          </p:cNvSpPr>
          <p:nvPr>
            <p:ph type="body" idx="1"/>
          </p:nvPr>
        </p:nvSpPr>
        <p:spPr>
          <a:xfrm>
            <a:off x="365124" y="1141413"/>
            <a:ext cx="8515431" cy="5106987"/>
          </a:xfrm>
        </p:spPr>
        <p:txBody>
          <a:bodyPr/>
          <a:lstStyle/>
          <a:p>
            <a:r>
              <a:rPr lang="en-US" dirty="0" smtClean="0"/>
              <a:t>When charge flows through a closed path and returns to its starting point, we say that the closed path is an electric circuit.</a:t>
            </a:r>
          </a:p>
          <a:p>
            <a:r>
              <a:rPr lang="en-US" dirty="0" smtClean="0"/>
              <a:t>In a type of circuit known as a direct-current circuit, or DC circuit, the current always flows in the same direction. Circuits that run on batteries are typically DC circuits.</a:t>
            </a:r>
          </a:p>
          <a:p>
            <a:r>
              <a:rPr lang="en-US" dirty="0" smtClean="0"/>
              <a:t>Circuits with currents that periodically reverse their direction are referred to as alternating-current circuits, or AC circuits. The electricity provided by a wall plug in your house is AC.</a:t>
            </a:r>
            <a:endParaRPr lang="en-US" dirty="0"/>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1210</TotalTime>
  <Words>4984</Words>
  <Application>Microsoft Macintosh PowerPoint</Application>
  <PresentationFormat>On-screen Show (4:3)</PresentationFormat>
  <Paragraphs>436</Paragraphs>
  <Slides>82</Slides>
  <Notes>82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HA5Lect_template</vt:lpstr>
      <vt:lpstr>Electric Current and Electric Circuits</vt:lpstr>
      <vt:lpstr>Chapter Contents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Current, Resistance, and Semiconductors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Electric Circuits</vt:lpstr>
      <vt:lpstr>Power and Energy in Electric Circuits</vt:lpstr>
      <vt:lpstr>Power and Energy in Electric Circuits</vt:lpstr>
      <vt:lpstr>Power and Energy in Electric Circuits</vt:lpstr>
      <vt:lpstr>Power and Energy in Electric Circuits</vt:lpstr>
      <vt:lpstr>Power and Energy in Electric Circuits</vt:lpstr>
      <vt:lpstr>Power and Energy in Electric Circuits</vt:lpstr>
      <vt:lpstr>Power and Energy in Electric Circuits</vt:lpstr>
      <vt:lpstr>Power and Energy in Electric Circuits</vt:lpstr>
      <vt:lpstr>Power and Energy in Electric Circuits</vt:lpstr>
      <vt:lpstr>Power and Energy in Electric Circuits</vt:lpstr>
      <vt:lpstr>Power and Energy in Electric Circuits</vt:lpstr>
      <vt:lpstr>Power and Energy in Electric Circuits</vt:lpstr>
      <vt:lpstr>Power and Energy in Electric Circuits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 media</cp:lastModifiedBy>
  <cp:revision>178</cp:revision>
  <cp:lastPrinted>2013-09-24T09:00:03Z</cp:lastPrinted>
  <dcterms:created xsi:type="dcterms:W3CDTF">2007-09-26T05:29:17Z</dcterms:created>
  <dcterms:modified xsi:type="dcterms:W3CDTF">2013-09-24T09:00:31Z</dcterms:modified>
</cp:coreProperties>
</file>