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76"/>
  </p:notesMasterIdLst>
  <p:handoutMasterIdLst>
    <p:handoutMasterId r:id="rId77"/>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832"/>
    <a:srgbClr val="46B701"/>
    <a:srgbClr val="79B701"/>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3900" autoAdjust="0"/>
  </p:normalViewPr>
  <p:slideViewPr>
    <p:cSldViewPr snapToGrid="0">
      <p:cViewPr varScale="1">
        <p:scale>
          <a:sx n="138" d="100"/>
          <a:sy n="138" d="100"/>
        </p:scale>
        <p:origin x="-2096" y="-11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CFBE02-7E1E-6946-BE13-0DA1D2BC5844}" type="datetimeFigureOut">
              <a:rPr lang="en-US" smtClean="0"/>
              <a:t>9/17/13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53D3A1-C6BC-CC4B-88BA-8886862582DE}" type="slidenum">
              <a:rPr lang="en-US" smtClean="0"/>
              <a:t>‹#›</a:t>
            </a:fld>
            <a:endParaRPr lang="en-US"/>
          </a:p>
        </p:txBody>
      </p:sp>
    </p:spTree>
    <p:extLst>
      <p:ext uri="{BB962C8B-B14F-4D97-AF65-F5344CB8AC3E}">
        <p14:creationId xmlns:p14="http://schemas.microsoft.com/office/powerpoint/2010/main" val="2457474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6D1B08C-D2AC-48F0-B3E8-6F08CC529B99}" type="slidenum">
              <a:rPr lang="en-US" sz="1200" smtClean="0"/>
              <a:pPr>
                <a:defRPr/>
              </a:pPr>
              <a:t>10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E4BDBC8-2C9A-416D-8DC2-D562347F959A}" type="slidenum">
              <a:rPr lang="en-US" sz="1200" smtClean="0"/>
              <a:pPr>
                <a:defRPr/>
              </a:pPr>
              <a:t>11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4AE5223-E9A2-4BA4-89B0-0B643F4937D8}" type="slidenum">
              <a:rPr lang="en-US" sz="1200" smtClean="0"/>
              <a:pPr>
                <a:defRPr/>
              </a:pPr>
              <a:t>12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BA2D4AE-F2BA-43C2-98FC-566AD9855CB4}" type="slidenum">
              <a:rPr lang="en-US" sz="1200" smtClean="0"/>
              <a:pPr>
                <a:defRPr/>
              </a:pPr>
              <a:t>13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882FB30-218E-4E7D-9BB5-03733AFA10EF}" type="slidenum">
              <a:rPr lang="en-US" sz="1200" smtClean="0"/>
              <a:pPr>
                <a:defRPr/>
              </a:pPr>
              <a:t>14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B323808-998E-4A03-80FF-0B05F050357A}" type="slidenum">
              <a:rPr lang="en-US" sz="1200" smtClean="0"/>
              <a:pPr>
                <a:defRPr/>
              </a:pPr>
              <a:t>15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5EF7BDA-568A-468F-AB76-7444480AA062}" type="slidenum">
              <a:rPr lang="en-US" sz="1200" smtClean="0"/>
              <a:pPr>
                <a:defRPr/>
              </a:pPr>
              <a:t>16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0B5BBF4-EDFD-420D-8E8E-EFE32D3B2D3D}" type="slidenum">
              <a:rPr lang="en-US" sz="1200" smtClean="0"/>
              <a:pPr>
                <a:defRPr/>
              </a:pPr>
              <a:t>17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DEB1EDE-3AB5-4721-9614-E7220A602A9B}" type="slidenum">
              <a:rPr lang="en-US" sz="1200" smtClean="0"/>
              <a:pPr>
                <a:defRPr/>
              </a:pPr>
              <a:t>18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B6A87F4-F1AA-4AD5-8B6A-34D1B830307C}" type="slidenum">
              <a:rPr lang="en-US" sz="1200" smtClean="0"/>
              <a:pPr>
                <a:defRPr/>
              </a:pPr>
              <a:t>19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7E902C2-38F6-4813-A059-8178CC26F15B}" type="slidenum">
              <a:rPr lang="en-US" sz="1200" smtClean="0"/>
              <a:pPr>
                <a:defRPr/>
              </a:pPr>
              <a:t>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255D00E-53EE-4917-AE5B-334B139C6264}" type="slidenum">
              <a:rPr lang="en-US" sz="1200" smtClean="0"/>
              <a:pPr>
                <a:defRPr/>
              </a:pPr>
              <a:t>20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B01979A-A453-4832-8B81-180AB73A89EF}" type="slidenum">
              <a:rPr lang="en-US" sz="1200" smtClean="0"/>
              <a:pPr>
                <a:defRPr/>
              </a:pPr>
              <a:t>21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D1621F8-5230-4BFB-B02A-6A32EA71A2DC}" type="slidenum">
              <a:rPr lang="en-US" sz="1200" smtClean="0"/>
              <a:pPr>
                <a:defRPr/>
              </a:pPr>
              <a:t>22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70BD8E4-F1C1-4D94-83BB-A5B2B6A7E3DF}" type="slidenum">
              <a:rPr lang="en-US" sz="1200" smtClean="0"/>
              <a:pPr>
                <a:defRPr/>
              </a:pPr>
              <a:t>23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AD0AF3A-D711-4A28-9BCB-DE972F9850BA}" type="slidenum">
              <a:rPr lang="en-US" sz="1200" smtClean="0"/>
              <a:pPr>
                <a:defRPr/>
              </a:pPr>
              <a:t>24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6E6F962-3791-45C2-A7EC-C3AD43212A5C}" type="slidenum">
              <a:rPr lang="en-US" sz="1200" smtClean="0"/>
              <a:pPr>
                <a:defRPr/>
              </a:pPr>
              <a:t>25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01E1D0B-E44A-46F4-9921-32945864243A}" type="slidenum">
              <a:rPr lang="en-US" sz="1200" smtClean="0"/>
              <a:pPr>
                <a:defRPr/>
              </a:pPr>
              <a:t>26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35E00A2-F798-450E-B7E4-D4E4CBD7099D}" type="slidenum">
              <a:rPr lang="en-US" sz="1200" smtClean="0"/>
              <a:pPr>
                <a:defRPr/>
              </a:pPr>
              <a:t>27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61EBC4E-0B3F-428E-BB02-971608178DDC}" type="slidenum">
              <a:rPr lang="en-US" sz="1200" smtClean="0"/>
              <a:pPr>
                <a:defRPr/>
              </a:pPr>
              <a:t>28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C949B6B-D356-4E41-BA12-B03AA307F0FA}" type="slidenum">
              <a:rPr lang="en-US" sz="1200" smtClean="0"/>
              <a:pPr>
                <a:defRPr/>
              </a:pPr>
              <a:t>29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5BA36B0-AFA5-490B-8395-8D7DD989F68E}" type="slidenum">
              <a:rPr lang="en-US" sz="1200" smtClean="0"/>
              <a:pPr>
                <a:defRPr/>
              </a:pPr>
              <a:t>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4EBBB93-B0EC-4246-93BF-94CCC1CF276C}" type="slidenum">
              <a:rPr lang="en-US" sz="1200" smtClean="0"/>
              <a:pPr>
                <a:defRPr/>
              </a:pPr>
              <a:t>30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CFFBC4A-8774-423F-ABF5-F0BAB6B14695}" type="slidenum">
              <a:rPr lang="en-US" sz="1200" smtClean="0"/>
              <a:pPr>
                <a:defRPr/>
              </a:pPr>
              <a:t>31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FB3CE62-A6AD-4527-8AC4-895984DECF62}" type="slidenum">
              <a:rPr lang="en-US" sz="1200" smtClean="0"/>
              <a:pPr>
                <a:defRPr/>
              </a:pPr>
              <a:t>32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E82F62E-07DB-4167-BF26-872E227619AA}" type="slidenum">
              <a:rPr lang="en-US" sz="1200" smtClean="0"/>
              <a:pPr>
                <a:defRPr/>
              </a:pPr>
              <a:t>33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1F81D05-4A29-47BF-82A4-4121F604B062}" type="slidenum">
              <a:rPr lang="en-US" sz="1200" smtClean="0"/>
              <a:pPr>
                <a:defRPr/>
              </a:pPr>
              <a:t>34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32CBA8C-DABA-4E7F-ADE7-413165CBCAB1}" type="slidenum">
              <a:rPr lang="en-US" sz="1200" smtClean="0"/>
              <a:pPr>
                <a:defRPr/>
              </a:pPr>
              <a:t>35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6CBC062-4D9D-45CA-90DC-5B8281110198}" type="slidenum">
              <a:rPr lang="en-US" sz="1200" smtClean="0"/>
              <a:pPr>
                <a:defRPr/>
              </a:pPr>
              <a:t>36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5F2DD09-AC3E-44C4-8C1C-D20F98244F6B}" type="slidenum">
              <a:rPr lang="en-US" sz="1200" smtClean="0"/>
              <a:pPr>
                <a:defRPr/>
              </a:pPr>
              <a:t>37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5D372A0-00CF-45A5-A007-9C3BBBA440EB}" type="slidenum">
              <a:rPr lang="en-US" sz="1200" smtClean="0"/>
              <a:pPr>
                <a:defRPr/>
              </a:pPr>
              <a:t>38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D56A402-711F-4E68-ABD9-89D39AC7E5E0}" type="slidenum">
              <a:rPr lang="en-US" sz="1200" smtClean="0"/>
              <a:pPr>
                <a:defRPr/>
              </a:pPr>
              <a:t>39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7DDCFCD-827D-4D88-BF7C-55AB82F889A1}" type="slidenum">
              <a:rPr lang="en-US" sz="1200" smtClean="0"/>
              <a:pPr>
                <a:defRPr/>
              </a:pPr>
              <a:t>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85E493D-BD74-4D4F-B3D0-01F9ED883FA5}" type="slidenum">
              <a:rPr lang="en-US" sz="1200" smtClean="0"/>
              <a:pPr>
                <a:defRPr/>
              </a:pPr>
              <a:t>40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8DF30DB-E513-4E1A-A476-EF156332E46E}" type="slidenum">
              <a:rPr lang="en-US" sz="1200" smtClean="0"/>
              <a:pPr>
                <a:defRPr/>
              </a:pPr>
              <a:t>41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3746E92-051E-4D57-B648-ECE399D8502C}" type="slidenum">
              <a:rPr lang="en-US" sz="1200" smtClean="0"/>
              <a:pPr>
                <a:defRPr/>
              </a:pPr>
              <a:t>42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EB1861F-0EBC-4EBC-A4DA-02733041AD8A}" type="slidenum">
              <a:rPr lang="en-US" sz="1200" smtClean="0"/>
              <a:pPr>
                <a:defRPr/>
              </a:pPr>
              <a:t>43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82D9B74-EE3F-477E-BEB3-E2B129F76EFB}" type="slidenum">
              <a:rPr lang="en-US" sz="1200" smtClean="0"/>
              <a:pPr>
                <a:defRPr/>
              </a:pPr>
              <a:t>44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93E5DC7-EF21-4D94-BE76-3D9AD2AD8604}" type="slidenum">
              <a:rPr lang="en-US" sz="1200" smtClean="0"/>
              <a:pPr>
                <a:defRPr/>
              </a:pPr>
              <a:t>45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1D0CEC8-1CC4-48C2-A248-D59C2B3E349A}" type="slidenum">
              <a:rPr lang="en-US" sz="1200" smtClean="0"/>
              <a:pPr>
                <a:defRPr/>
              </a:pPr>
              <a:t>46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45618B9-AD50-4C9D-B375-AADC11BB6570}" type="slidenum">
              <a:rPr lang="en-US" sz="1200" smtClean="0"/>
              <a:pPr>
                <a:defRPr/>
              </a:pPr>
              <a:t>47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16EE155-DCB7-4D0C-B08C-7FC94E54D268}" type="slidenum">
              <a:rPr lang="en-US" sz="1200" smtClean="0"/>
              <a:pPr>
                <a:defRPr/>
              </a:pPr>
              <a:t>48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0A74D77-DDC8-4499-A0AC-808B6FACF767}" type="slidenum">
              <a:rPr lang="en-US" sz="1200" smtClean="0"/>
              <a:pPr>
                <a:defRPr/>
              </a:pPr>
              <a:t>49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70C6994-BF60-4250-ABF7-89278D011779}" type="slidenum">
              <a:rPr lang="en-US" sz="1200" smtClean="0"/>
              <a:pPr>
                <a:defRPr/>
              </a:pPr>
              <a:t>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83C95BD-7DFC-4C8A-AE01-6E27DB9B18C8}" type="slidenum">
              <a:rPr lang="en-US" sz="1200" smtClean="0"/>
              <a:pPr>
                <a:defRPr/>
              </a:pPr>
              <a:t>50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275EC0B-7797-416B-AAD8-D6F5DCDE82AD}" type="slidenum">
              <a:rPr lang="en-US" sz="1200" smtClean="0"/>
              <a:pPr>
                <a:defRPr/>
              </a:pPr>
              <a:t>51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3BFFA21-6E0E-4CB2-97D2-29C0499834CF}" type="slidenum">
              <a:rPr lang="en-US" sz="1200" smtClean="0"/>
              <a:pPr>
                <a:defRPr/>
              </a:pPr>
              <a:t>52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02B2768-B759-4A51-AF59-998E9FE8906F}" type="slidenum">
              <a:rPr lang="en-US" sz="1200" smtClean="0"/>
              <a:pPr>
                <a:defRPr/>
              </a:pPr>
              <a:t>53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B699B3F-7C8C-4612-93EE-A361A970589B}" type="slidenum">
              <a:rPr lang="en-US" sz="1200" smtClean="0"/>
              <a:pPr>
                <a:defRPr/>
              </a:pPr>
              <a:t>54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F4275F1-E791-45F3-B0A8-796CAB861D1F}" type="slidenum">
              <a:rPr lang="en-US" sz="1200" smtClean="0"/>
              <a:pPr>
                <a:defRPr/>
              </a:pPr>
              <a:t>55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8CE722D-CAF8-471E-8350-14045B0A9CEC}" type="slidenum">
              <a:rPr lang="en-US" sz="1200" smtClean="0"/>
              <a:pPr>
                <a:defRPr/>
              </a:pPr>
              <a:t>56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008B473-A909-4B20-8C5F-CDB1BCEAF86D}" type="slidenum">
              <a:rPr lang="en-US" sz="1200" smtClean="0"/>
              <a:pPr>
                <a:defRPr/>
              </a:pPr>
              <a:t>57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BAF57A9-7F11-4395-8B59-964BCB946529}" type="slidenum">
              <a:rPr lang="en-US" sz="1200" smtClean="0"/>
              <a:pPr>
                <a:defRPr/>
              </a:pPr>
              <a:t>58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3976157-E573-4A30-B307-7C5D605EACE7}" type="slidenum">
              <a:rPr lang="en-US" sz="1200" smtClean="0"/>
              <a:pPr>
                <a:defRPr/>
              </a:pPr>
              <a:t>59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E5D2EFA-A0A5-46EA-B2A6-489310CC167E}" type="slidenum">
              <a:rPr lang="en-US" sz="1200" smtClean="0"/>
              <a:pPr>
                <a:defRPr/>
              </a:pPr>
              <a:t>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B2F0F4F-D98D-43E9-99DE-DB52BF2A97FB}" type="slidenum">
              <a:rPr lang="en-US" sz="1200" smtClean="0"/>
              <a:pPr>
                <a:defRPr/>
              </a:pPr>
              <a:t>60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6990D86-27C5-4CD2-A858-29B0B228EFC6}" type="slidenum">
              <a:rPr lang="en-US" sz="1200" smtClean="0"/>
              <a:pPr>
                <a:defRPr/>
              </a:pPr>
              <a:t>61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CC1C444-C162-49E8-B8FD-7AE895F2E25B}" type="slidenum">
              <a:rPr lang="en-US" sz="1200" smtClean="0"/>
              <a:pPr>
                <a:defRPr/>
              </a:pPr>
              <a:t>62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91FFAAA-BFBA-4042-9DC1-C0E2804355DA}" type="slidenum">
              <a:rPr lang="en-US" sz="1200" smtClean="0"/>
              <a:pPr>
                <a:defRPr/>
              </a:pPr>
              <a:t>63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A392CDC-70B5-4FBB-9491-5136362A7E43}" type="slidenum">
              <a:rPr lang="en-US" sz="1200" smtClean="0"/>
              <a:pPr>
                <a:defRPr/>
              </a:pPr>
              <a:t>64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3D90320-82FA-421C-AB5A-A25F584D6D3A}" type="slidenum">
              <a:rPr lang="en-US" sz="1200" smtClean="0"/>
              <a:pPr>
                <a:defRPr/>
              </a:pPr>
              <a:t>65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F9A791B-212A-48EC-BF09-2CC4DD553009}" type="slidenum">
              <a:rPr lang="en-US" sz="1200" smtClean="0"/>
              <a:pPr>
                <a:defRPr/>
              </a:pPr>
              <a:t>66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559B5CB-98AE-43B9-8D7F-B47894365304}" type="slidenum">
              <a:rPr lang="en-US" sz="1200" smtClean="0"/>
              <a:pPr>
                <a:defRPr/>
              </a:pPr>
              <a:t>67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7CB0350-89F9-4E94-8B43-CA816411367D}" type="slidenum">
              <a:rPr lang="en-US" sz="1200" smtClean="0"/>
              <a:pPr>
                <a:defRPr/>
              </a:pPr>
              <a:t>68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0E396E4-823E-46BC-8891-C38F31B36F39}" type="slidenum">
              <a:rPr lang="en-US" sz="1200" smtClean="0"/>
              <a:pPr>
                <a:defRPr/>
              </a:pPr>
              <a:t>69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3CE8EA7-A4C4-404B-AA87-05530E7199F3}" type="slidenum">
              <a:rPr lang="en-US" sz="1200" smtClean="0"/>
              <a:pPr>
                <a:defRPr/>
              </a:pPr>
              <a:t>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37FD79C-90E4-4037-821F-51BE9B1893B4}" type="slidenum">
              <a:rPr lang="en-US" sz="1200" smtClean="0"/>
              <a:pPr>
                <a:defRPr/>
              </a:pPr>
              <a:t>70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BAF8338-CB4C-4B2F-BC48-88212CF9C9B7}" type="slidenum">
              <a:rPr lang="en-US" sz="1200" smtClean="0"/>
              <a:pPr>
                <a:defRPr/>
              </a:pPr>
              <a:t>71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AB5D273-5176-476E-828B-FACBC319F1F3}" type="slidenum">
              <a:rPr lang="en-US" sz="1200" smtClean="0"/>
              <a:pPr>
                <a:defRPr/>
              </a:pPr>
              <a:t>72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9C18ADE-F621-4BE0-B3CC-E72E0A4596E7}" type="slidenum">
              <a:rPr lang="en-US" sz="1200" smtClean="0"/>
              <a:pPr>
                <a:defRPr/>
              </a:pPr>
              <a:t>73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19EEE83-44BA-40EE-A5CA-B43028EBAF94}" type="slidenum">
              <a:rPr lang="en-US" sz="1200" smtClean="0"/>
              <a:pPr>
                <a:defRPr/>
              </a:pPr>
              <a:t>74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E7B2DCD-292A-4156-A091-7C50307F4A1B}" type="slidenum">
              <a:rPr lang="en-US" sz="1200" smtClean="0"/>
              <a:pPr>
                <a:defRPr/>
              </a:pPr>
              <a:t>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FC8962F-EA8B-456E-B633-00515B4A3101}" type="slidenum">
              <a:rPr lang="en-US" sz="1200" smtClean="0"/>
              <a:pPr>
                <a:defRPr/>
              </a:pPr>
              <a:t>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smtClean="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D6832"/>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20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a:t>© 2014 Pearson Education, Inc.</a:t>
            </a:r>
          </a:p>
        </p:txBody>
      </p:sp>
      <p:sp>
        <p:nvSpPr>
          <p:cNvPr id="4121" name="Text Box 25"/>
          <p:cNvSpPr txBox="1">
            <a:spLocks noChangeArrowheads="1"/>
          </p:cNvSpPr>
          <p:nvPr userDrawn="1"/>
        </p:nvSpPr>
        <p:spPr bwMode="auto">
          <a:xfrm>
            <a:off x="88900" y="635000"/>
            <a:ext cx="8905875"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pPr>
            <a:r>
              <a:rPr lang="en-US" sz="3200" b="1" dirty="0" smtClean="0"/>
              <a:t>Pearson</a:t>
            </a:r>
            <a:r>
              <a:rPr lang="en-US" sz="3200" b="1" baseline="0" dirty="0" smtClean="0"/>
              <a:t> </a:t>
            </a:r>
            <a:r>
              <a:rPr lang="en-US" sz="3200" b="1" dirty="0" smtClean="0"/>
              <a:t>Physics </a:t>
            </a:r>
          </a:p>
        </p:txBody>
      </p:sp>
      <p:pic>
        <p:nvPicPr>
          <p:cNvPr id="11" name="Picture 10"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462" cy="5056632"/>
          </a:xfrm>
          <a:prstGeom prst="rect">
            <a:avLst/>
          </a:prstGeom>
          <a:noFill/>
          <a:ln>
            <a:solidFill>
              <a:srgbClr val="3D6832"/>
            </a:solidFill>
          </a:ln>
          <a:effectLst>
            <a:outerShdw blurRad="63500" dist="35921"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3D6832"/>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6.jpg"/></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7.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8.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9.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0.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42.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43.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44.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45.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3124200"/>
            <a:ext cx="6569075" cy="1077218"/>
          </a:xfrm>
        </p:spPr>
        <p:txBody>
          <a:bodyPr/>
          <a:lstStyle/>
          <a:p>
            <a:r>
              <a:rPr lang="en-US" dirty="0"/>
              <a:t>Electric Fields</a:t>
            </a:r>
            <a:br>
              <a:rPr lang="en-US" dirty="0"/>
            </a:br>
            <a:r>
              <a:rPr lang="en-US" dirty="0"/>
              <a:t>and Electric </a:t>
            </a:r>
            <a:r>
              <a:rPr lang="en-US" dirty="0" smtClean="0"/>
              <a:t>Energy</a:t>
            </a:r>
            <a:endParaRPr lang="en-US" dirty="0"/>
          </a:p>
        </p:txBody>
      </p:sp>
      <p:sp>
        <p:nvSpPr>
          <p:cNvPr id="5" name="Rectangle 17"/>
          <p:cNvSpPr>
            <a:spLocks noGrp="1" noChangeArrowheads="1"/>
          </p:cNvSpPr>
          <p:nvPr>
            <p:ph type="ftr" sz="quarter" idx="3"/>
          </p:nvPr>
        </p:nvSpPr>
        <p:spPr/>
        <p:txBody>
          <a:bodyPr/>
          <a:lstStyle/>
          <a:p>
            <a:r>
              <a:rPr lang="en-GB" smtClean="0"/>
              <a:t>© 2014 Pearson Education, Inc.</a:t>
            </a:r>
            <a:endParaRPr lang="en-GB"/>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_03_FigureA.jpg"/>
          <p:cNvPicPr>
            <a:picLocks noChangeAspect="1"/>
          </p:cNvPicPr>
          <p:nvPr/>
        </p:nvPicPr>
        <p:blipFill rotWithShape="1">
          <a:blip r:embed="rId3">
            <a:extLst>
              <a:ext uri="{28A0092B-C50C-407E-A947-70E740481C1C}">
                <a14:useLocalDpi xmlns:a14="http://schemas.microsoft.com/office/drawing/2010/main" val="0"/>
              </a:ext>
            </a:extLst>
          </a:blip>
          <a:srcRect b="2795"/>
          <a:stretch/>
        </p:blipFill>
        <p:spPr>
          <a:xfrm>
            <a:off x="2992253" y="1909327"/>
            <a:ext cx="3159494" cy="3308368"/>
          </a:xfrm>
          <a:prstGeom prst="rect">
            <a:avLst/>
          </a:prstGeom>
        </p:spPr>
      </p:pic>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p:txBody>
          <a:bodyPr/>
          <a:lstStyle/>
          <a:p>
            <a:r>
              <a:rPr lang="en-US" sz="2000" dirty="0" smtClean="0"/>
              <a:t>Perhaps the simplest example of an electric field is the field produced by a point charge. Figure (a) below shows a point charge at the origin.</a:t>
            </a:r>
          </a:p>
          <a:p>
            <a:endParaRPr lang="en-US" sz="2000" dirty="0"/>
          </a:p>
          <a:p>
            <a:pPr marL="0" indent="0">
              <a:buNone/>
            </a:pPr>
            <a:endParaRPr lang="en-US" sz="2000" dirty="0" smtClean="0"/>
          </a:p>
          <a:p>
            <a:pPr>
              <a:lnSpc>
                <a:spcPct val="140000"/>
              </a:lnSpc>
            </a:pPr>
            <a:endParaRPr lang="en-US" sz="2000" dirty="0"/>
          </a:p>
          <a:p>
            <a:endParaRPr lang="en-US" sz="2000" dirty="0" smtClean="0"/>
          </a:p>
          <a:p>
            <a:endParaRPr lang="en-US" sz="2000" dirty="0"/>
          </a:p>
          <a:p>
            <a:endParaRPr lang="en-US" sz="2000" dirty="0" smtClean="0"/>
          </a:p>
          <a:p>
            <a:endParaRPr lang="en-US" sz="2000" dirty="0" smtClean="0"/>
          </a:p>
          <a:p>
            <a:endParaRPr lang="en-US" sz="2000" dirty="0" smtClean="0"/>
          </a:p>
          <a:p>
            <a:r>
              <a:rPr lang="en-US" sz="2000" dirty="0" smtClean="0"/>
              <a:t>If a small test charge </a:t>
            </a:r>
            <a:r>
              <a:rPr lang="en-US" sz="2000" i="1" dirty="0" smtClean="0"/>
              <a:t>q</a:t>
            </a:r>
            <a:r>
              <a:rPr lang="en-US" sz="2000" baseline="-25000" dirty="0" smtClean="0"/>
              <a:t>0</a:t>
            </a:r>
            <a:r>
              <a:rPr lang="en-US" sz="2000" dirty="0" smtClean="0"/>
              <a:t> is placed at a distance </a:t>
            </a:r>
            <a:r>
              <a:rPr lang="en-US" sz="2000" i="1" dirty="0" smtClean="0"/>
              <a:t>r</a:t>
            </a:r>
            <a:r>
              <a:rPr lang="en-US" sz="2000" dirty="0" smtClean="0"/>
              <a:t> from the origin, the force it experiences is directed away from the origin and has a magnitude given by Coulomb</a:t>
            </a:r>
            <a:r>
              <a:rPr lang="fr-FR" sz="2000" dirty="0" smtClean="0"/>
              <a:t>'</a:t>
            </a:r>
            <a:r>
              <a:rPr lang="en-US" sz="2000" dirty="0" smtClean="0"/>
              <a:t>s law: </a:t>
            </a:r>
          </a:p>
          <a:p>
            <a:pPr marL="0" indent="0" algn="ctr">
              <a:buNone/>
            </a:pPr>
            <a:r>
              <a:rPr lang="en-US" sz="2000" i="1" dirty="0" smtClean="0"/>
              <a:t>F</a:t>
            </a:r>
            <a:r>
              <a:rPr lang="en-US" sz="2000" dirty="0" smtClean="0"/>
              <a:t> = </a:t>
            </a:r>
            <a:r>
              <a:rPr lang="en-US" sz="2000" i="1" dirty="0" smtClean="0"/>
              <a:t>kq</a:t>
            </a:r>
            <a:r>
              <a:rPr lang="en-US" sz="2000" baseline="-25000" dirty="0" smtClean="0"/>
              <a:t>1</a:t>
            </a:r>
            <a:r>
              <a:rPr lang="en-US" sz="2000" i="1" dirty="0" smtClean="0"/>
              <a:t>q</a:t>
            </a:r>
            <a:r>
              <a:rPr lang="en-US" sz="2000" baseline="-25000" dirty="0" smtClean="0"/>
              <a:t>0</a:t>
            </a:r>
            <a:r>
              <a:rPr lang="en-US" sz="2000" dirty="0" smtClean="0"/>
              <a:t>/</a:t>
            </a:r>
            <a:r>
              <a:rPr lang="en-US" sz="2000" i="1" dirty="0" smtClean="0"/>
              <a:t>r</a:t>
            </a:r>
            <a:r>
              <a:rPr lang="en-US" sz="2000" baseline="30000" dirty="0" smtClean="0"/>
              <a:t>2</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2457989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p:txBody>
          <a:bodyPr/>
          <a:lstStyle/>
          <a:p>
            <a:r>
              <a:rPr lang="en-US" sz="2400" dirty="0" smtClean="0"/>
              <a:t>Applying the definition of the electric field, </a:t>
            </a:r>
            <a:r>
              <a:rPr lang="en-US" sz="2400" i="1" dirty="0" smtClean="0"/>
              <a:t>E</a:t>
            </a:r>
            <a:r>
              <a:rPr lang="en-US" sz="2400" dirty="0" smtClean="0"/>
              <a:t> = </a:t>
            </a:r>
            <a:r>
              <a:rPr lang="en-US" sz="2400" i="1" dirty="0" smtClean="0"/>
              <a:t>F</a:t>
            </a:r>
            <a:r>
              <a:rPr lang="en-US" sz="2400" dirty="0" smtClean="0"/>
              <a:t>/</a:t>
            </a:r>
            <a:r>
              <a:rPr lang="en-US" sz="2400" i="1" dirty="0" smtClean="0"/>
              <a:t>q</a:t>
            </a:r>
            <a:r>
              <a:rPr lang="en-US" sz="2400" baseline="-25000" dirty="0" smtClean="0"/>
              <a:t>0</a:t>
            </a:r>
            <a:r>
              <a:rPr lang="en-US" sz="2400" dirty="0" smtClean="0"/>
              <a:t>, we find that the magnitude of the electric field is</a:t>
            </a:r>
          </a:p>
          <a:p>
            <a:pPr marL="0" indent="0" algn="ctr">
              <a:buNone/>
            </a:pPr>
            <a:r>
              <a:rPr lang="en-US" sz="2400" i="1" dirty="0" smtClean="0"/>
              <a:t>E</a:t>
            </a:r>
            <a:r>
              <a:rPr lang="en-US" sz="2400" dirty="0" smtClean="0"/>
              <a:t> = </a:t>
            </a:r>
            <a:r>
              <a:rPr lang="en-US" sz="2400" i="1" dirty="0" smtClean="0"/>
              <a:t>F</a:t>
            </a:r>
            <a:r>
              <a:rPr lang="en-US" sz="2400" dirty="0" smtClean="0"/>
              <a:t>/</a:t>
            </a:r>
            <a:r>
              <a:rPr lang="en-US" sz="2400" i="1" dirty="0" smtClean="0"/>
              <a:t>q</a:t>
            </a:r>
            <a:r>
              <a:rPr lang="en-US" sz="2400" baseline="-25000" dirty="0" smtClean="0"/>
              <a:t>0</a:t>
            </a:r>
            <a:r>
              <a:rPr lang="en-US" sz="2400" dirty="0" smtClean="0"/>
              <a:t> = </a:t>
            </a:r>
            <a:r>
              <a:rPr lang="en-US" sz="2400" i="1" dirty="0" err="1" smtClean="0"/>
              <a:t>kq</a:t>
            </a:r>
            <a:r>
              <a:rPr lang="en-US" sz="2400" dirty="0" smtClean="0"/>
              <a:t>/</a:t>
            </a:r>
            <a:r>
              <a:rPr lang="en-US" sz="2400" i="1" dirty="0" smtClean="0"/>
              <a:t>r</a:t>
            </a:r>
            <a:r>
              <a:rPr lang="en-US" sz="2400" baseline="30000" dirty="0" smtClean="0"/>
              <a:t>2</a:t>
            </a:r>
          </a:p>
          <a:p>
            <a:r>
              <a:rPr lang="en-US" sz="2400" dirty="0" smtClean="0"/>
              <a:t>As you can see, the electric field due to a point charge decreases with the inverse square of the distance. In general, the electric field a distance </a:t>
            </a:r>
            <a:r>
              <a:rPr lang="en-US" sz="2400" i="1" dirty="0" smtClean="0"/>
              <a:t>r</a:t>
            </a:r>
            <a:r>
              <a:rPr lang="en-US" sz="2400" dirty="0" smtClean="0"/>
              <a:t> from a point charge </a:t>
            </a:r>
            <a:r>
              <a:rPr lang="en-US" sz="2400" i="1" dirty="0" smtClean="0"/>
              <a:t>q</a:t>
            </a:r>
            <a:r>
              <a:rPr lang="en-US" sz="2400" dirty="0" smtClean="0"/>
              <a:t> has the following magnitude: </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6" name="Picture 5" descr="Slide-10.jpg"/>
          <p:cNvPicPr>
            <a:picLocks noChangeAspect="1"/>
          </p:cNvPicPr>
          <p:nvPr/>
        </p:nvPicPr>
        <p:blipFill rotWithShape="1">
          <a:blip r:embed="rId3">
            <a:extLst>
              <a:ext uri="{28A0092B-C50C-407E-A947-70E740481C1C}">
                <a14:useLocalDpi xmlns:a14="http://schemas.microsoft.com/office/drawing/2010/main" val="0"/>
              </a:ext>
            </a:extLst>
          </a:blip>
          <a:srcRect b="6414"/>
          <a:stretch/>
        </p:blipFill>
        <p:spPr>
          <a:xfrm>
            <a:off x="1017680" y="4052228"/>
            <a:ext cx="7108641" cy="2376301"/>
          </a:xfrm>
          <a:prstGeom prst="rect">
            <a:avLst/>
          </a:prstGeom>
        </p:spPr>
      </p:pic>
    </p:spTree>
    <p:extLst>
      <p:ext uri="{BB962C8B-B14F-4D97-AF65-F5344CB8AC3E}">
        <p14:creationId xmlns:p14="http://schemas.microsoft.com/office/powerpoint/2010/main" val="38829320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_03_Figure.jpg"/>
          <p:cNvPicPr>
            <a:picLocks noChangeAspect="1"/>
          </p:cNvPicPr>
          <p:nvPr/>
        </p:nvPicPr>
        <p:blipFill rotWithShape="1">
          <a:blip r:embed="rId3">
            <a:extLst>
              <a:ext uri="{28A0092B-C50C-407E-A947-70E740481C1C}">
                <a14:useLocalDpi xmlns:a14="http://schemas.microsoft.com/office/drawing/2010/main" val="0"/>
              </a:ext>
            </a:extLst>
          </a:blip>
          <a:srcRect l="53364" b="4039"/>
          <a:stretch/>
        </p:blipFill>
        <p:spPr>
          <a:xfrm>
            <a:off x="2637205" y="2650257"/>
            <a:ext cx="3869591" cy="4079884"/>
          </a:xfrm>
          <a:prstGeom prst="rect">
            <a:avLst/>
          </a:prstGeom>
        </p:spPr>
      </p:pic>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p:txBody>
          <a:bodyPr/>
          <a:lstStyle/>
          <a:p>
            <a:r>
              <a:rPr lang="en-US" dirty="0" smtClean="0"/>
              <a:t>The electric field points away from a positive point charge. And as the figure below shows, the electric field points toward a negative point charge.</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4519630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Electric Field</a:t>
            </a:r>
            <a:endParaRPr lang="en-US" dirty="0"/>
          </a:p>
        </p:txBody>
      </p:sp>
      <p:sp>
        <p:nvSpPr>
          <p:cNvPr id="1030" name="Rectangle 6"/>
          <p:cNvSpPr>
            <a:spLocks noGrp="1" noChangeArrowheads="1"/>
          </p:cNvSpPr>
          <p:nvPr>
            <p:ph type="body" idx="1"/>
          </p:nvPr>
        </p:nvSpPr>
        <p:spPr/>
        <p:txBody>
          <a:bodyPr/>
          <a:lstStyle/>
          <a:p>
            <a:r>
              <a:rPr lang="en-US" sz="2400" dirty="0" smtClean="0"/>
              <a:t>The following example illustrates how the electric field due to a point charge is determined.</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Slide-11.jpg"/>
          <p:cNvPicPr>
            <a:picLocks noChangeAspect="1"/>
          </p:cNvPicPr>
          <p:nvPr/>
        </p:nvPicPr>
        <p:blipFill rotWithShape="1">
          <a:blip r:embed="rId3">
            <a:extLst>
              <a:ext uri="{28A0092B-C50C-407E-A947-70E740481C1C}">
                <a14:useLocalDpi xmlns:a14="http://schemas.microsoft.com/office/drawing/2010/main" val="0"/>
              </a:ext>
            </a:extLst>
          </a:blip>
          <a:srcRect b="3712"/>
          <a:stretch/>
        </p:blipFill>
        <p:spPr>
          <a:xfrm>
            <a:off x="1133695" y="1977781"/>
            <a:ext cx="6876610" cy="4608180"/>
          </a:xfrm>
          <a:prstGeom prst="rect">
            <a:avLst/>
          </a:prstGeom>
        </p:spPr>
      </p:pic>
    </p:spTree>
    <p:extLst>
      <p:ext uri="{BB962C8B-B14F-4D97-AF65-F5344CB8AC3E}">
        <p14:creationId xmlns:p14="http://schemas.microsoft.com/office/powerpoint/2010/main" val="20552256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p:txBody>
          <a:bodyPr/>
          <a:lstStyle/>
          <a:p>
            <a:r>
              <a:rPr lang="en-US" dirty="0" smtClean="0"/>
              <a:t>The electric field due to a point charge decreases rapidly as the distance from the charge increases. The field never actually goes to zero, however. On the other hand, the electric field increases as the distance gets closer to zero. Thus, the closer you get to an electric charge, the stronger its electric field.</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7958177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p:txBody>
          <a:bodyPr/>
          <a:lstStyle/>
          <a:p>
            <a:r>
              <a:rPr lang="en-US" sz="2000" dirty="0" smtClean="0"/>
              <a:t>When a system consists of several charges, the total electric field is found by superposition—that is, by calculating the vector sum of the electric fields due to the individual charges.</a:t>
            </a:r>
          </a:p>
          <a:p>
            <a:r>
              <a:rPr lang="en-US" sz="2000" dirty="0" smtClean="0"/>
              <a:t>As an example, let</a:t>
            </a:r>
            <a:r>
              <a:rPr lang="fr-FR" sz="2000" dirty="0" smtClean="0"/>
              <a:t>'</a:t>
            </a:r>
            <a:r>
              <a:rPr lang="en-US" sz="2000" dirty="0" smtClean="0"/>
              <a:t>s calculate the total electric field at point P due to two charges as shown in the figure below.</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20_04_Figure.jpg"/>
          <p:cNvPicPr>
            <a:picLocks noChangeAspect="1"/>
          </p:cNvPicPr>
          <p:nvPr/>
        </p:nvPicPr>
        <p:blipFill rotWithShape="1">
          <a:blip r:embed="rId3">
            <a:extLst>
              <a:ext uri="{28A0092B-C50C-407E-A947-70E740481C1C}">
                <a14:useLocalDpi xmlns:a14="http://schemas.microsoft.com/office/drawing/2010/main" val="0"/>
              </a:ext>
            </a:extLst>
          </a:blip>
          <a:srcRect b="3267"/>
          <a:stretch/>
        </p:blipFill>
        <p:spPr>
          <a:xfrm>
            <a:off x="2340567" y="2863216"/>
            <a:ext cx="4462867" cy="3891440"/>
          </a:xfrm>
          <a:prstGeom prst="rect">
            <a:avLst/>
          </a:prstGeom>
        </p:spPr>
      </p:pic>
    </p:spTree>
    <p:extLst>
      <p:ext uri="{BB962C8B-B14F-4D97-AF65-F5344CB8AC3E}">
        <p14:creationId xmlns:p14="http://schemas.microsoft.com/office/powerpoint/2010/main" val="4681617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Grp="1" noChangeArrowheads="1"/>
          </p:cNvSpPr>
          <p:nvPr>
            <p:ph type="body" idx="1"/>
          </p:nvPr>
        </p:nvSpPr>
        <p:spPr/>
        <p:txBody>
          <a:bodyPr/>
          <a:lstStyle/>
          <a:p>
            <a:r>
              <a:rPr lang="en-US" dirty="0" smtClean="0"/>
              <a:t>The total electric field at the point P is the vector sum of the fields due to the charges </a:t>
            </a:r>
            <a:r>
              <a:rPr lang="en-US" i="1" dirty="0" smtClean="0"/>
              <a:t>q</a:t>
            </a:r>
            <a:r>
              <a:rPr lang="en-US" baseline="-25000" dirty="0" smtClean="0"/>
              <a:t>1</a:t>
            </a:r>
            <a:r>
              <a:rPr lang="en-US" dirty="0" smtClean="0"/>
              <a:t> and </a:t>
            </a:r>
            <a:r>
              <a:rPr lang="en-US" i="1" dirty="0" smtClean="0"/>
              <a:t>q</a:t>
            </a:r>
            <a:r>
              <a:rPr lang="en-US" baseline="-25000" dirty="0" smtClean="0"/>
              <a:t>2</a:t>
            </a:r>
            <a:r>
              <a:rPr lang="en-US" dirty="0" smtClean="0"/>
              <a:t>. Notice that </a:t>
            </a:r>
            <a:r>
              <a:rPr lang="en-US" b="1" dirty="0" smtClean="0"/>
              <a:t>E</a:t>
            </a:r>
            <a:r>
              <a:rPr lang="en-US" baseline="-25000" dirty="0" smtClean="0"/>
              <a:t>1 </a:t>
            </a:r>
            <a:r>
              <a:rPr lang="en-US" dirty="0" smtClean="0"/>
              <a:t>and </a:t>
            </a:r>
            <a:r>
              <a:rPr lang="en-US" b="1" dirty="0" smtClean="0"/>
              <a:t>E</a:t>
            </a:r>
            <a:r>
              <a:rPr lang="en-US" baseline="-25000" dirty="0" smtClean="0"/>
              <a:t>2 </a:t>
            </a:r>
            <a:r>
              <a:rPr lang="en-US" dirty="0" smtClean="0"/>
              <a:t>point away from the charges </a:t>
            </a:r>
            <a:r>
              <a:rPr lang="en-US" i="1" dirty="0" smtClean="0"/>
              <a:t>q</a:t>
            </a:r>
            <a:r>
              <a:rPr lang="en-US" baseline="-25000" dirty="0" smtClean="0"/>
              <a:t>1</a:t>
            </a:r>
            <a:r>
              <a:rPr lang="en-US" dirty="0" smtClean="0"/>
              <a:t> and </a:t>
            </a:r>
            <a:r>
              <a:rPr lang="en-US" i="1" dirty="0" smtClean="0"/>
              <a:t>q</a:t>
            </a:r>
            <a:r>
              <a:rPr lang="en-US" baseline="-25000" dirty="0" smtClean="0"/>
              <a:t>2</a:t>
            </a:r>
            <a:r>
              <a:rPr lang="en-US" dirty="0" smtClean="0"/>
              <a:t>, respectively and have the same magnitude, </a:t>
            </a:r>
            <a:r>
              <a:rPr lang="en-US" i="1" dirty="0" smtClean="0"/>
              <a:t>E</a:t>
            </a:r>
            <a:r>
              <a:rPr lang="en-US" dirty="0" smtClean="0"/>
              <a:t>: </a:t>
            </a:r>
            <a:r>
              <a:rPr lang="en-US" i="1" dirty="0" smtClean="0"/>
              <a:t>E</a:t>
            </a:r>
            <a:r>
              <a:rPr lang="en-US" dirty="0" smtClean="0"/>
              <a:t> = </a:t>
            </a:r>
            <a:r>
              <a:rPr lang="en-US" i="1" dirty="0" err="1" smtClean="0"/>
              <a:t>kq</a:t>
            </a:r>
            <a:r>
              <a:rPr lang="en-US" dirty="0" smtClean="0"/>
              <a:t>/</a:t>
            </a:r>
            <a:r>
              <a:rPr lang="en-US" i="1" dirty="0" smtClean="0"/>
              <a:t>r</a:t>
            </a:r>
            <a:r>
              <a:rPr lang="en-US" baseline="30000" dirty="0" smtClean="0"/>
              <a:t>2</a:t>
            </a:r>
            <a:r>
              <a:rPr lang="en-US" dirty="0" smtClean="0"/>
              <a:t>.</a:t>
            </a:r>
          </a:p>
          <a:p>
            <a:r>
              <a:rPr lang="en-US" dirty="0" smtClean="0"/>
              <a:t>To find the total electric field, </a:t>
            </a:r>
            <a:r>
              <a:rPr lang="en-US" b="1" dirty="0" err="1" smtClean="0"/>
              <a:t>E</a:t>
            </a:r>
            <a:r>
              <a:rPr lang="en-US" baseline="-25000" dirty="0" err="1" smtClean="0"/>
              <a:t>total</a:t>
            </a:r>
            <a:r>
              <a:rPr lang="en-US" dirty="0" smtClean="0"/>
              <a:t>, we use components. </a:t>
            </a:r>
          </a:p>
          <a:p>
            <a:r>
              <a:rPr lang="en-US" dirty="0" smtClean="0"/>
              <a:t>In the </a:t>
            </a:r>
            <a:r>
              <a:rPr lang="en-US" i="1" dirty="0" smtClean="0"/>
              <a:t>y</a:t>
            </a:r>
            <a:r>
              <a:rPr lang="en-US" dirty="0" smtClean="0"/>
              <a:t> direction, </a:t>
            </a:r>
            <a:r>
              <a:rPr lang="en-US" i="1" dirty="0" smtClean="0"/>
              <a:t>E</a:t>
            </a:r>
            <a:r>
              <a:rPr lang="en-US" baseline="-25000" dirty="0" smtClean="0"/>
              <a:t>1,</a:t>
            </a:r>
            <a:r>
              <a:rPr lang="en-US" i="1" baseline="-25000" dirty="0" smtClean="0"/>
              <a:t>y</a:t>
            </a:r>
            <a:r>
              <a:rPr lang="en-US" baseline="-25000" dirty="0" smtClean="0"/>
              <a:t> </a:t>
            </a:r>
            <a:r>
              <a:rPr lang="en-US" dirty="0" smtClean="0"/>
              <a:t>= –</a:t>
            </a:r>
            <a:r>
              <a:rPr lang="en-US" i="1" dirty="0" smtClean="0"/>
              <a:t>E</a:t>
            </a:r>
            <a:r>
              <a:rPr lang="en-US" dirty="0" smtClean="0"/>
              <a:t> sin</a:t>
            </a:r>
            <a:r>
              <a:rPr lang="el-GR" i="1" dirty="0" smtClean="0"/>
              <a:t>θ</a:t>
            </a:r>
            <a:r>
              <a:rPr lang="en-US" dirty="0" smtClean="0"/>
              <a:t> and </a:t>
            </a:r>
            <a:r>
              <a:rPr lang="en-US" i="1" dirty="0" smtClean="0"/>
              <a:t>E</a:t>
            </a:r>
            <a:r>
              <a:rPr lang="en-US" baseline="-25000" dirty="0" smtClean="0"/>
              <a:t>2,</a:t>
            </a:r>
            <a:r>
              <a:rPr lang="en-US" i="1" baseline="-25000" dirty="0" smtClean="0"/>
              <a:t>y</a:t>
            </a:r>
            <a:r>
              <a:rPr lang="en-US" dirty="0" smtClean="0"/>
              <a:t> = +</a:t>
            </a:r>
            <a:r>
              <a:rPr lang="en-US" i="1" dirty="0" smtClean="0"/>
              <a:t>E</a:t>
            </a:r>
            <a:r>
              <a:rPr lang="en-US" dirty="0" smtClean="0"/>
              <a:t> sin</a:t>
            </a:r>
            <a:r>
              <a:rPr lang="el-GR" i="1" dirty="0" smtClean="0"/>
              <a:t>θ</a:t>
            </a:r>
            <a:r>
              <a:rPr lang="en-US" dirty="0" smtClean="0"/>
              <a:t>. It follows that the </a:t>
            </a:r>
            <a:r>
              <a:rPr lang="en-US" i="1" dirty="0" smtClean="0"/>
              <a:t>y</a:t>
            </a:r>
            <a:r>
              <a:rPr lang="en-US" dirty="0" smtClean="0"/>
              <a:t> component of the total electric field is zero:</a:t>
            </a:r>
          </a:p>
          <a:p>
            <a:pPr marL="0" indent="0" algn="ctr">
              <a:buNone/>
            </a:pPr>
            <a:r>
              <a:rPr lang="en-US" i="1" dirty="0" err="1" smtClean="0"/>
              <a:t>E</a:t>
            </a:r>
            <a:r>
              <a:rPr lang="en-US" baseline="-25000" dirty="0" err="1" smtClean="0"/>
              <a:t>total,</a:t>
            </a:r>
            <a:r>
              <a:rPr lang="en-US" i="1" baseline="-25000" dirty="0" err="1" smtClean="0"/>
              <a:t>y</a:t>
            </a:r>
            <a:r>
              <a:rPr lang="en-US" dirty="0" smtClean="0"/>
              <a:t> = </a:t>
            </a:r>
            <a:r>
              <a:rPr lang="en-US" i="1" dirty="0" smtClean="0"/>
              <a:t>E</a:t>
            </a:r>
            <a:r>
              <a:rPr lang="en-US" baseline="-25000" dirty="0" smtClean="0"/>
              <a:t>1,</a:t>
            </a:r>
            <a:r>
              <a:rPr lang="en-US" i="1" baseline="-25000" dirty="0" smtClean="0"/>
              <a:t>y</a:t>
            </a:r>
            <a:r>
              <a:rPr lang="en-US" dirty="0" smtClean="0"/>
              <a:t> + </a:t>
            </a:r>
            <a:r>
              <a:rPr lang="en-US" i="1" dirty="0" smtClean="0"/>
              <a:t>E</a:t>
            </a:r>
            <a:r>
              <a:rPr lang="en-US" baseline="-25000" dirty="0" smtClean="0"/>
              <a:t>2,</a:t>
            </a:r>
            <a:r>
              <a:rPr lang="en-US" i="1" baseline="-25000" dirty="0" smtClean="0"/>
              <a:t>y</a:t>
            </a:r>
            <a:r>
              <a:rPr lang="en-US" dirty="0" smtClean="0"/>
              <a:t> = –</a:t>
            </a:r>
            <a:r>
              <a:rPr lang="en-US" i="1" dirty="0" smtClean="0"/>
              <a:t>E</a:t>
            </a:r>
            <a:r>
              <a:rPr lang="en-US" dirty="0" smtClean="0"/>
              <a:t> sin</a:t>
            </a:r>
            <a:r>
              <a:rPr lang="el-GR" i="1" dirty="0" smtClean="0"/>
              <a:t>θ</a:t>
            </a:r>
            <a:r>
              <a:rPr lang="en-US" dirty="0" smtClean="0"/>
              <a:t> + </a:t>
            </a:r>
            <a:r>
              <a:rPr lang="en-US" i="1" dirty="0" smtClean="0"/>
              <a:t>E</a:t>
            </a:r>
            <a:r>
              <a:rPr lang="en-US" dirty="0" smtClean="0"/>
              <a:t> sin</a:t>
            </a:r>
            <a:r>
              <a:rPr lang="el-GR" i="1" dirty="0" smtClean="0"/>
              <a:t>θ</a:t>
            </a:r>
            <a:r>
              <a:rPr lang="en-US" dirty="0" smtClean="0"/>
              <a:t> = 0</a:t>
            </a:r>
          </a:p>
        </p:txBody>
      </p:sp>
      <p:pic>
        <p:nvPicPr>
          <p:cNvPr id="3" name="Picture 2"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674" y="2005711"/>
            <a:ext cx="225552" cy="109728"/>
          </a:xfrm>
          <a:prstGeom prst="rect">
            <a:avLst/>
          </a:prstGeom>
        </p:spPr>
      </p:pic>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5" name="Footer Placeholder 4"/>
          <p:cNvSpPr>
            <a:spLocks noGrp="1"/>
          </p:cNvSpPr>
          <p:nvPr>
            <p:ph type="ftr" sz="quarter" idx="10"/>
          </p:nvPr>
        </p:nvSpPr>
        <p:spPr/>
        <p:txBody>
          <a:bodyPr/>
          <a:lstStyle/>
          <a:p>
            <a:r>
              <a:rPr lang="en-GB" dirty="0" smtClean="0"/>
              <a:t>© 2014 Pearson Education, Inc.</a:t>
            </a:r>
            <a:endParaRPr lang="en-GB" dirty="0"/>
          </a:p>
        </p:txBody>
      </p:sp>
      <p:pic>
        <p:nvPicPr>
          <p:cNvPr id="13" name="Picture 12"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654" y="2005711"/>
            <a:ext cx="225552" cy="109728"/>
          </a:xfrm>
          <a:prstGeom prst="rect">
            <a:avLst/>
          </a:prstGeom>
        </p:spPr>
      </p:pic>
      <p:pic>
        <p:nvPicPr>
          <p:cNvPr id="14" name="Picture 13"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504" y="3374136"/>
            <a:ext cx="225552" cy="109728"/>
          </a:xfrm>
          <a:prstGeom prst="rect">
            <a:avLst/>
          </a:prstGeom>
        </p:spPr>
      </p:pic>
    </p:spTree>
    <p:extLst>
      <p:ext uri="{BB962C8B-B14F-4D97-AF65-F5344CB8AC3E}">
        <p14:creationId xmlns:p14="http://schemas.microsoft.com/office/powerpoint/2010/main" val="11228732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p:txBody>
          <a:bodyPr/>
          <a:lstStyle/>
          <a:p>
            <a:r>
              <a:rPr lang="en-US" dirty="0" smtClean="0"/>
              <a:t>Similarly, we determine the </a:t>
            </a:r>
            <a:r>
              <a:rPr lang="en-US" i="1" dirty="0" smtClean="0"/>
              <a:t>x</a:t>
            </a:r>
            <a:r>
              <a:rPr lang="en-US" dirty="0" smtClean="0"/>
              <a:t> component of </a:t>
            </a:r>
            <a:r>
              <a:rPr lang="en-US" i="1" dirty="0" err="1" smtClean="0"/>
              <a:t>E</a:t>
            </a:r>
            <a:r>
              <a:rPr lang="en-US" baseline="-25000" dirty="0" err="1" smtClean="0"/>
              <a:t>total</a:t>
            </a:r>
            <a:r>
              <a:rPr lang="en-US" dirty="0" smtClean="0"/>
              <a:t>: </a:t>
            </a:r>
            <a:r>
              <a:rPr lang="en-US" i="1" dirty="0" err="1" smtClean="0"/>
              <a:t>E</a:t>
            </a:r>
            <a:r>
              <a:rPr lang="en-US" baseline="-25000" dirty="0" err="1" smtClean="0"/>
              <a:t>total,</a:t>
            </a:r>
            <a:r>
              <a:rPr lang="en-US" i="1" baseline="-25000" dirty="0" err="1" smtClean="0"/>
              <a:t>x</a:t>
            </a:r>
            <a:r>
              <a:rPr lang="en-US" dirty="0" smtClean="0"/>
              <a:t> = </a:t>
            </a:r>
            <a:r>
              <a:rPr lang="en-US" i="1" dirty="0" smtClean="0"/>
              <a:t>E</a:t>
            </a:r>
            <a:r>
              <a:rPr lang="en-US" baseline="-25000" dirty="0" smtClean="0"/>
              <a:t>1,</a:t>
            </a:r>
            <a:r>
              <a:rPr lang="en-US" i="1" baseline="-25000" dirty="0" smtClean="0"/>
              <a:t>x</a:t>
            </a:r>
            <a:r>
              <a:rPr lang="en-US" dirty="0" smtClean="0"/>
              <a:t> + </a:t>
            </a:r>
            <a:r>
              <a:rPr lang="en-US" i="1" dirty="0" smtClean="0"/>
              <a:t>E</a:t>
            </a:r>
            <a:r>
              <a:rPr lang="en-US" baseline="-25000" dirty="0" smtClean="0"/>
              <a:t>2,</a:t>
            </a:r>
            <a:r>
              <a:rPr lang="en-US" i="1" baseline="-25000" dirty="0" smtClean="0"/>
              <a:t>x </a:t>
            </a:r>
            <a:r>
              <a:rPr lang="en-US" dirty="0" smtClean="0"/>
              <a:t>= </a:t>
            </a:r>
            <a:r>
              <a:rPr lang="en-US" i="1" dirty="0" smtClean="0"/>
              <a:t>E</a:t>
            </a:r>
            <a:r>
              <a:rPr lang="en-US" dirty="0" smtClean="0"/>
              <a:t> </a:t>
            </a:r>
            <a:r>
              <a:rPr lang="en-US" dirty="0" err="1" smtClean="0"/>
              <a:t>cos</a:t>
            </a:r>
            <a:r>
              <a:rPr lang="el-GR" i="1" dirty="0" smtClean="0"/>
              <a:t>θ</a:t>
            </a:r>
            <a:r>
              <a:rPr lang="el-GR" dirty="0" smtClean="0"/>
              <a:t> </a:t>
            </a:r>
            <a:r>
              <a:rPr lang="en-US" dirty="0" smtClean="0"/>
              <a:t>+ </a:t>
            </a:r>
            <a:r>
              <a:rPr lang="en-US" i="1" dirty="0" smtClean="0"/>
              <a:t>E</a:t>
            </a:r>
            <a:r>
              <a:rPr lang="en-US" dirty="0" smtClean="0"/>
              <a:t> </a:t>
            </a:r>
            <a:r>
              <a:rPr lang="en-US" dirty="0" err="1" smtClean="0"/>
              <a:t>cos</a:t>
            </a:r>
            <a:r>
              <a:rPr lang="el-GR" i="1" dirty="0" smtClean="0"/>
              <a:t>θ</a:t>
            </a:r>
            <a:r>
              <a:rPr lang="en-US" dirty="0" smtClean="0"/>
              <a:t> = 2</a:t>
            </a:r>
            <a:r>
              <a:rPr lang="en-US" i="1" dirty="0" smtClean="0"/>
              <a:t>E</a:t>
            </a:r>
            <a:r>
              <a:rPr lang="en-US" dirty="0" smtClean="0"/>
              <a:t> </a:t>
            </a:r>
            <a:r>
              <a:rPr lang="en-US" dirty="0" err="1" smtClean="0"/>
              <a:t>cos</a:t>
            </a:r>
            <a:r>
              <a:rPr lang="el-GR" i="1" dirty="0" smtClean="0"/>
              <a:t>θ</a:t>
            </a:r>
            <a:r>
              <a:rPr lang="en-US" dirty="0" smtClean="0"/>
              <a:t> </a:t>
            </a:r>
          </a:p>
          <a:p>
            <a:endParaRPr lang="en-US" dirty="0" smtClean="0"/>
          </a:p>
          <a:p>
            <a:r>
              <a:rPr lang="en-US" dirty="0" smtClean="0"/>
              <a:t>Thus, the total electric field at P is in the positive </a:t>
            </a:r>
            <a:r>
              <a:rPr lang="en-US" i="1" dirty="0" smtClean="0"/>
              <a:t>x</a:t>
            </a:r>
            <a:r>
              <a:rPr lang="en-US" dirty="0" smtClean="0"/>
              <a:t> direction. The magnitude of the total electric field is equal to 2</a:t>
            </a:r>
            <a:r>
              <a:rPr lang="en-US" i="1" dirty="0" smtClean="0"/>
              <a:t>E</a:t>
            </a:r>
            <a:r>
              <a:rPr lang="en-US" dirty="0" smtClean="0"/>
              <a:t> </a:t>
            </a:r>
            <a:r>
              <a:rPr lang="en-US" dirty="0" err="1" smtClean="0"/>
              <a:t>cos</a:t>
            </a:r>
            <a:r>
              <a:rPr lang="el-GR" i="1" dirty="0" smtClean="0"/>
              <a:t>θ</a:t>
            </a:r>
            <a:r>
              <a:rPr lang="en-US" dirty="0" smtClean="0"/>
              <a:t>. </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1580605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a:xfrm>
            <a:off x="365124" y="1141413"/>
            <a:ext cx="2780568" cy="5106987"/>
          </a:xfrm>
        </p:spPr>
        <p:txBody>
          <a:bodyPr/>
          <a:lstStyle/>
          <a:p>
            <a:r>
              <a:rPr lang="en-US" dirty="0" smtClean="0"/>
              <a:t>A second example of how the total electric field is determined is given below.</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Slide-14.jpg"/>
          <p:cNvPicPr>
            <a:picLocks noChangeAspect="1"/>
          </p:cNvPicPr>
          <p:nvPr/>
        </p:nvPicPr>
        <p:blipFill rotWithShape="1">
          <a:blip r:embed="rId3">
            <a:extLst>
              <a:ext uri="{28A0092B-C50C-407E-A947-70E740481C1C}">
                <a14:useLocalDpi xmlns:a14="http://schemas.microsoft.com/office/drawing/2010/main" val="0"/>
              </a:ext>
            </a:extLst>
          </a:blip>
          <a:srcRect b="3020"/>
          <a:stretch/>
        </p:blipFill>
        <p:spPr>
          <a:xfrm>
            <a:off x="3469517" y="846338"/>
            <a:ext cx="5310529" cy="5711846"/>
          </a:xfrm>
          <a:prstGeom prst="rect">
            <a:avLst/>
          </a:prstGeom>
        </p:spPr>
      </p:pic>
    </p:spTree>
    <p:extLst>
      <p:ext uri="{BB962C8B-B14F-4D97-AF65-F5344CB8AC3E}">
        <p14:creationId xmlns:p14="http://schemas.microsoft.com/office/powerpoint/2010/main" val="36997828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a:xfrm>
            <a:off x="365125" y="1141413"/>
            <a:ext cx="8340598" cy="5106987"/>
          </a:xfrm>
        </p:spPr>
        <p:txBody>
          <a:bodyPr/>
          <a:lstStyle/>
          <a:p>
            <a:r>
              <a:rPr lang="en-US" dirty="0" smtClean="0"/>
              <a:t>Many aquatic creatures are capable of producing electric fields. For example, some freshwater fish in Africa can use their specialized tail muscles to generate an electric field. They are also able to detect variations in this field as they move through their environment. This assists them in locating obstacles, enemies, and food.</a:t>
            </a:r>
          </a:p>
          <a:p>
            <a:r>
              <a:rPr lang="en-US" dirty="0" smtClean="0"/>
              <a:t>Much stronger fields are produced by electric eels and electric skates. The electric eel </a:t>
            </a:r>
            <a:r>
              <a:rPr lang="en-US" i="1" dirty="0" smtClean="0"/>
              <a:t>Electrophorus</a:t>
            </a:r>
            <a:r>
              <a:rPr lang="en-US" dirty="0" smtClean="0"/>
              <a:t> </a:t>
            </a:r>
            <a:r>
              <a:rPr lang="en-US" i="1" dirty="0" err="1" smtClean="0"/>
              <a:t>electricus</a:t>
            </a:r>
            <a:r>
              <a:rPr lang="en-US" dirty="0" smtClean="0"/>
              <a:t> generates an electric field strong enough to kill small animals and to stun larger animals.</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2144231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Chapter Contents</a:t>
            </a:r>
            <a:endParaRPr lang="en-US" dirty="0"/>
          </a:p>
        </p:txBody>
      </p:sp>
      <p:sp>
        <p:nvSpPr>
          <p:cNvPr id="1030" name="Rectangle 6"/>
          <p:cNvSpPr>
            <a:spLocks noGrp="1" noChangeArrowheads="1"/>
          </p:cNvSpPr>
          <p:nvPr>
            <p:ph type="body" idx="1"/>
          </p:nvPr>
        </p:nvSpPr>
        <p:spPr/>
        <p:txBody>
          <a:bodyPr/>
          <a:lstStyle/>
          <a:p>
            <a:endParaRPr lang="en-US" smtClean="0"/>
          </a:p>
          <a:p>
            <a:r>
              <a:rPr lang="en-US" smtClean="0"/>
              <a:t>The Electric Field</a:t>
            </a:r>
          </a:p>
          <a:p>
            <a:r>
              <a:rPr lang="en-US" smtClean="0"/>
              <a:t>Electric Potential Energy and Electric Potential</a:t>
            </a:r>
          </a:p>
          <a:p>
            <a:r>
              <a:rPr lang="en-US" smtClean="0"/>
              <a:t>Capacitance and Energy Storage</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4837134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Electric Field</a:t>
            </a:r>
            <a:endParaRPr lang="en-US" dirty="0"/>
          </a:p>
        </p:txBody>
      </p:sp>
      <p:sp>
        <p:nvSpPr>
          <p:cNvPr id="1030" name="Rectangle 6"/>
          <p:cNvSpPr>
            <a:spLocks noGrp="1" noChangeArrowheads="1"/>
          </p:cNvSpPr>
          <p:nvPr>
            <p:ph type="body" idx="1"/>
          </p:nvPr>
        </p:nvSpPr>
        <p:spPr/>
        <p:txBody>
          <a:bodyPr/>
          <a:lstStyle/>
          <a:p>
            <a:r>
              <a:rPr lang="en-US" dirty="0" smtClean="0"/>
              <a:t>The following set of rules provides a consistent method for drawing electric field lines:</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Slide-20.jpg"/>
          <p:cNvPicPr>
            <a:picLocks noChangeAspect="1"/>
          </p:cNvPicPr>
          <p:nvPr/>
        </p:nvPicPr>
        <p:blipFill rotWithShape="1">
          <a:blip r:embed="rId3">
            <a:extLst>
              <a:ext uri="{28A0092B-C50C-407E-A947-70E740481C1C}">
                <a14:useLocalDpi xmlns:a14="http://schemas.microsoft.com/office/drawing/2010/main" val="0"/>
              </a:ext>
            </a:extLst>
          </a:blip>
          <a:srcRect b="4610"/>
          <a:stretch/>
        </p:blipFill>
        <p:spPr>
          <a:xfrm>
            <a:off x="662248" y="2292023"/>
            <a:ext cx="7819505" cy="3922472"/>
          </a:xfrm>
          <a:prstGeom prst="rect">
            <a:avLst/>
          </a:prstGeom>
        </p:spPr>
      </p:pic>
    </p:spTree>
    <p:extLst>
      <p:ext uri="{BB962C8B-B14F-4D97-AF65-F5344CB8AC3E}">
        <p14:creationId xmlns:p14="http://schemas.microsoft.com/office/powerpoint/2010/main" val="3361735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p:txBody>
          <a:bodyPr/>
          <a:lstStyle/>
          <a:p>
            <a:r>
              <a:rPr lang="en-US" sz="2400" dirty="0" smtClean="0"/>
              <a:t>The following are examples of how these rules are applied.</a:t>
            </a:r>
          </a:p>
          <a:p>
            <a:r>
              <a:rPr lang="en-US" sz="2400" dirty="0" smtClean="0"/>
              <a:t>In the figure below, the electric field lines all start at the positive charge, point radially outward, and go to infinity. In addition, the lines are closer together near the charge.</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20_05_Figure.jpg"/>
          <p:cNvPicPr>
            <a:picLocks noChangeAspect="1"/>
          </p:cNvPicPr>
          <p:nvPr/>
        </p:nvPicPr>
        <p:blipFill rotWithShape="1">
          <a:blip r:embed="rId3">
            <a:extLst>
              <a:ext uri="{28A0092B-C50C-407E-A947-70E740481C1C}">
                <a14:useLocalDpi xmlns:a14="http://schemas.microsoft.com/office/drawing/2010/main" val="0"/>
              </a:ext>
            </a:extLst>
          </a:blip>
          <a:srcRect b="3526"/>
          <a:stretch/>
        </p:blipFill>
        <p:spPr>
          <a:xfrm>
            <a:off x="3136539" y="3209283"/>
            <a:ext cx="2870923" cy="3344536"/>
          </a:xfrm>
          <a:prstGeom prst="rect">
            <a:avLst/>
          </a:prstGeom>
        </p:spPr>
      </p:pic>
    </p:spTree>
    <p:extLst>
      <p:ext uri="{BB962C8B-B14F-4D97-AF65-F5344CB8AC3E}">
        <p14:creationId xmlns:p14="http://schemas.microsoft.com/office/powerpoint/2010/main" val="14734255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_06_Figure.jpg"/>
          <p:cNvPicPr>
            <a:picLocks noChangeAspect="1"/>
          </p:cNvPicPr>
          <p:nvPr/>
        </p:nvPicPr>
        <p:blipFill rotWithShape="1">
          <a:blip r:embed="rId3">
            <a:extLst>
              <a:ext uri="{28A0092B-C50C-407E-A947-70E740481C1C}">
                <a14:useLocalDpi xmlns:a14="http://schemas.microsoft.com/office/drawing/2010/main" val="0"/>
              </a:ext>
            </a:extLst>
          </a:blip>
          <a:srcRect b="2845"/>
          <a:stretch/>
        </p:blipFill>
        <p:spPr>
          <a:xfrm>
            <a:off x="3034796" y="3124890"/>
            <a:ext cx="3074409" cy="3598214"/>
          </a:xfrm>
          <a:prstGeom prst="rect">
            <a:avLst/>
          </a:prstGeom>
        </p:spPr>
      </p:pic>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p:txBody>
          <a:bodyPr/>
          <a:lstStyle/>
          <a:p>
            <a:r>
              <a:rPr lang="en-US" sz="2400" dirty="0" smtClean="0"/>
              <a:t>The next figure shows the field produced by a charge of −2</a:t>
            </a:r>
            <a:r>
              <a:rPr lang="en-US" sz="2400" i="1" dirty="0" smtClean="0"/>
              <a:t>q</a:t>
            </a:r>
            <a:r>
              <a:rPr lang="en-US" sz="2400" dirty="0" smtClean="0"/>
              <a:t>. In this case, the direction of the field lines is reversed—they start at infinity and end on the negative charge. In addition, the number of lines is doubled, since the magnitude of the charge has been doubled.</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5028122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p:txBody>
          <a:bodyPr/>
          <a:lstStyle/>
          <a:p>
            <a:r>
              <a:rPr lang="en-US" sz="2400" dirty="0" smtClean="0"/>
              <a:t>Electric fields tend to form specific patterns depending on the charges involved. A few such patterns, for various combinations of charges, are shown in the figure below.</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20_07_Figure.jpg"/>
          <p:cNvPicPr>
            <a:picLocks noChangeAspect="1"/>
          </p:cNvPicPr>
          <p:nvPr/>
        </p:nvPicPr>
        <p:blipFill rotWithShape="1">
          <a:blip r:embed="rId3">
            <a:extLst>
              <a:ext uri="{28A0092B-C50C-407E-A947-70E740481C1C}">
                <a14:useLocalDpi xmlns:a14="http://schemas.microsoft.com/office/drawing/2010/main" val="0"/>
              </a:ext>
            </a:extLst>
          </a:blip>
          <a:srcRect b="5621"/>
          <a:stretch/>
        </p:blipFill>
        <p:spPr>
          <a:xfrm>
            <a:off x="227923" y="2587220"/>
            <a:ext cx="8601456" cy="3549798"/>
          </a:xfrm>
          <a:prstGeom prst="rect">
            <a:avLst/>
          </a:prstGeom>
        </p:spPr>
      </p:pic>
    </p:spTree>
    <p:extLst>
      <p:ext uri="{BB962C8B-B14F-4D97-AF65-F5344CB8AC3E}">
        <p14:creationId xmlns:p14="http://schemas.microsoft.com/office/powerpoint/2010/main" val="1807283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Electric Field</a:t>
            </a:r>
            <a:endParaRPr lang="en-US" dirty="0"/>
          </a:p>
        </p:txBody>
      </p:sp>
      <p:sp>
        <p:nvSpPr>
          <p:cNvPr id="1030" name="Rectangle 6"/>
          <p:cNvSpPr>
            <a:spLocks noGrp="1" noChangeArrowheads="1"/>
          </p:cNvSpPr>
          <p:nvPr>
            <p:ph type="body" idx="1"/>
          </p:nvPr>
        </p:nvSpPr>
        <p:spPr/>
        <p:txBody>
          <a:bodyPr/>
          <a:lstStyle/>
          <a:p>
            <a:r>
              <a:rPr lang="en-US" smtClean="0"/>
              <a:t>In figure (a), some field lines start on one charge and terminate on another. Notice also that the field lines are close together, indicating that the electric field is intense between the charges.</a:t>
            </a:r>
          </a:p>
          <a:p>
            <a:r>
              <a:rPr lang="en-US" smtClean="0"/>
              <a:t>In contrast, the field is weak between the charges in figure (b), where the field lines are widely spaced.</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8211861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p:txBody>
          <a:bodyPr/>
          <a:lstStyle/>
          <a:p>
            <a:r>
              <a:rPr lang="en-US" dirty="0" smtClean="0"/>
              <a:t>The charge combination of +</a:t>
            </a:r>
            <a:r>
              <a:rPr lang="en-US" i="1" dirty="0" smtClean="0"/>
              <a:t>q</a:t>
            </a:r>
            <a:r>
              <a:rPr lang="en-US" dirty="0" smtClean="0"/>
              <a:t> and –</a:t>
            </a:r>
            <a:r>
              <a:rPr lang="en-US" i="1" dirty="0" smtClean="0"/>
              <a:t>q</a:t>
            </a:r>
            <a:r>
              <a:rPr lang="en-US" dirty="0" smtClean="0"/>
              <a:t> in figure (c) is known as an electric dipole. The total charge of a dipole is zero, but because the positive and negative charges are separated, the electric field does not vanish. Instead, the field lines form loops that are characteristic of a dipole.</a:t>
            </a:r>
          </a:p>
          <a:p>
            <a:r>
              <a:rPr lang="en-US" dirty="0" smtClean="0"/>
              <a:t>Dipoles are common in nature. Perhaps the most familiar example is the water molecule, which is positively charged at one end and negatively charged at the other.</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3108984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p:txBody>
          <a:bodyPr/>
          <a:lstStyle/>
          <a:p>
            <a:r>
              <a:rPr lang="en-US" sz="2000" dirty="0" smtClean="0"/>
              <a:t>A simple but particularly important field picture results when charge is spread uniformly over a very large (essentially infinite) plate, as illustrated in the figure below.</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a:lnSpc>
                <a:spcPct val="70000"/>
              </a:lnSpc>
            </a:pPr>
            <a:endParaRPr lang="en-US" sz="2000" dirty="0" smtClean="0"/>
          </a:p>
          <a:p>
            <a:endParaRPr lang="en-US" sz="2000" dirty="0" smtClean="0"/>
          </a:p>
          <a:p>
            <a:endParaRPr lang="en-US" sz="2000" dirty="0" smtClean="0"/>
          </a:p>
          <a:p>
            <a:r>
              <a:rPr lang="en-US" sz="2000" dirty="0" smtClean="0"/>
              <a:t>The electric field is uniform in this case, in both direction and magnitude. The field points in a single direction—perpendicular to the plate. Most remarkably, the magnitude of the electric field </a:t>
            </a:r>
            <a:r>
              <a:rPr lang="en-US" sz="2000" dirty="0" err="1" smtClean="0"/>
              <a:t>doesn</a:t>
            </a:r>
            <a:r>
              <a:rPr lang="fr-FR" sz="2000" dirty="0" smtClean="0"/>
              <a:t>'</a:t>
            </a:r>
            <a:r>
              <a:rPr lang="en-US" sz="2000" dirty="0" smtClean="0"/>
              <a:t>t depend on the distance from the plate.</a:t>
            </a:r>
            <a:endParaRPr lang="en-US" sz="2000"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20_08_Figure.jpg"/>
          <p:cNvPicPr>
            <a:picLocks noChangeAspect="1"/>
          </p:cNvPicPr>
          <p:nvPr/>
        </p:nvPicPr>
        <p:blipFill rotWithShape="1">
          <a:blip r:embed="rId3">
            <a:extLst>
              <a:ext uri="{28A0092B-C50C-407E-A947-70E740481C1C}">
                <a14:useLocalDpi xmlns:a14="http://schemas.microsoft.com/office/drawing/2010/main" val="0"/>
              </a:ext>
            </a:extLst>
          </a:blip>
          <a:srcRect b="2620"/>
          <a:stretch/>
        </p:blipFill>
        <p:spPr>
          <a:xfrm>
            <a:off x="2485862" y="2153714"/>
            <a:ext cx="4172276" cy="3168841"/>
          </a:xfrm>
          <a:prstGeom prst="rect">
            <a:avLst/>
          </a:prstGeom>
        </p:spPr>
      </p:pic>
    </p:spTree>
    <p:extLst>
      <p:ext uri="{BB962C8B-B14F-4D97-AF65-F5344CB8AC3E}">
        <p14:creationId xmlns:p14="http://schemas.microsoft.com/office/powerpoint/2010/main" val="2364395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p:txBody>
          <a:bodyPr/>
          <a:lstStyle/>
          <a:p>
            <a:r>
              <a:rPr lang="en-US" sz="2000" dirty="0" smtClean="0"/>
              <a:t>If two plates with opposite charge are placed parallel to each other and separated by a finite distance, the result is a parallel-plate capacitor. An example is shown in the figure below.</a:t>
            </a:r>
          </a:p>
          <a:p>
            <a:pPr>
              <a:lnSpc>
                <a:spcPct val="90000"/>
              </a:lnSpc>
            </a:pPr>
            <a:endParaRPr lang="en-US" sz="2000" dirty="0"/>
          </a:p>
          <a:p>
            <a:pPr>
              <a:lnSpc>
                <a:spcPct val="90000"/>
              </a:lnSpc>
            </a:pPr>
            <a:endParaRPr lang="en-US" sz="2000" dirty="0" smtClean="0"/>
          </a:p>
          <a:p>
            <a:pPr>
              <a:lnSpc>
                <a:spcPct val="90000"/>
              </a:lnSpc>
            </a:pPr>
            <a:endParaRPr lang="en-US" sz="2000" dirty="0"/>
          </a:p>
          <a:p>
            <a:pPr>
              <a:lnSpc>
                <a:spcPct val="90000"/>
              </a:lnSpc>
            </a:pPr>
            <a:endParaRPr lang="en-US" sz="2000" dirty="0" smtClean="0"/>
          </a:p>
          <a:p>
            <a:pPr>
              <a:lnSpc>
                <a:spcPct val="90000"/>
              </a:lnSpc>
            </a:pPr>
            <a:endParaRPr lang="en-US" sz="2000" dirty="0"/>
          </a:p>
          <a:p>
            <a:pPr>
              <a:lnSpc>
                <a:spcPct val="90000"/>
              </a:lnSpc>
            </a:pPr>
            <a:endParaRPr lang="en-US" sz="2000" dirty="0" smtClean="0"/>
          </a:p>
          <a:p>
            <a:pPr>
              <a:lnSpc>
                <a:spcPct val="90000"/>
              </a:lnSpc>
            </a:pPr>
            <a:endParaRPr lang="en-US" sz="2000" dirty="0"/>
          </a:p>
          <a:p>
            <a:pPr>
              <a:lnSpc>
                <a:spcPct val="90000"/>
              </a:lnSpc>
            </a:pPr>
            <a:endParaRPr lang="en-US" sz="2000" dirty="0" smtClean="0"/>
          </a:p>
          <a:p>
            <a:endParaRPr lang="en-US" sz="2000" dirty="0" smtClean="0"/>
          </a:p>
          <a:p>
            <a:endParaRPr lang="en-US" sz="2000" dirty="0" smtClean="0"/>
          </a:p>
          <a:p>
            <a:r>
              <a:rPr lang="en-US" sz="2000" dirty="0" smtClean="0"/>
              <a:t>The field in this case is uniform between the plates and zero outside the plates. This case is ideal, which is exactly true for infinite plates and a good approximation for large plates.</a:t>
            </a:r>
            <a:endParaRPr lang="en-US" sz="2000"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20_09_Figure.jpg"/>
          <p:cNvPicPr>
            <a:picLocks noChangeAspect="1"/>
          </p:cNvPicPr>
          <p:nvPr/>
        </p:nvPicPr>
        <p:blipFill rotWithShape="1">
          <a:blip r:embed="rId3">
            <a:extLst>
              <a:ext uri="{28A0092B-C50C-407E-A947-70E740481C1C}">
                <a14:useLocalDpi xmlns:a14="http://schemas.microsoft.com/office/drawing/2010/main" val="0"/>
              </a:ext>
            </a:extLst>
          </a:blip>
          <a:srcRect b="3400"/>
          <a:stretch/>
        </p:blipFill>
        <p:spPr>
          <a:xfrm>
            <a:off x="3405758" y="2126492"/>
            <a:ext cx="2332484" cy="3462502"/>
          </a:xfrm>
          <a:prstGeom prst="rect">
            <a:avLst/>
          </a:prstGeom>
        </p:spPr>
      </p:pic>
    </p:spTree>
    <p:extLst>
      <p:ext uri="{BB962C8B-B14F-4D97-AF65-F5344CB8AC3E}">
        <p14:creationId xmlns:p14="http://schemas.microsoft.com/office/powerpoint/2010/main" val="34423462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p:txBody>
          <a:bodyPr/>
          <a:lstStyle/>
          <a:p>
            <a:r>
              <a:rPr lang="en-US" sz="2400" dirty="0" smtClean="0"/>
              <a:t>Conductors contain an enormous number of electrons that are free to move about. This simple fact has some rather interesting consequences. For one, any excess charge placed on a conductor moves to its outer surface, as is indicated in the figure below.</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20_10_Figure.jpg"/>
          <p:cNvPicPr>
            <a:picLocks noChangeAspect="1"/>
          </p:cNvPicPr>
          <p:nvPr/>
        </p:nvPicPr>
        <p:blipFill rotWithShape="1">
          <a:blip r:embed="rId3">
            <a:extLst>
              <a:ext uri="{28A0092B-C50C-407E-A947-70E740481C1C}">
                <a14:useLocalDpi xmlns:a14="http://schemas.microsoft.com/office/drawing/2010/main" val="0"/>
              </a:ext>
            </a:extLst>
          </a:blip>
          <a:srcRect b="3631"/>
          <a:stretch/>
        </p:blipFill>
        <p:spPr>
          <a:xfrm>
            <a:off x="2799156" y="3063452"/>
            <a:ext cx="3545689" cy="3523761"/>
          </a:xfrm>
          <a:prstGeom prst="rect">
            <a:avLst/>
          </a:prstGeom>
        </p:spPr>
      </p:pic>
    </p:spTree>
    <p:extLst>
      <p:ext uri="{BB962C8B-B14F-4D97-AF65-F5344CB8AC3E}">
        <p14:creationId xmlns:p14="http://schemas.microsoft.com/office/powerpoint/2010/main" val="32968994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Electric Field</a:t>
            </a:r>
            <a:endParaRPr lang="en-US" dirty="0"/>
          </a:p>
        </p:txBody>
      </p:sp>
      <p:sp>
        <p:nvSpPr>
          <p:cNvPr id="1030" name="Rectangle 6"/>
          <p:cNvSpPr>
            <a:spLocks noGrp="1" noChangeArrowheads="1"/>
          </p:cNvSpPr>
          <p:nvPr>
            <p:ph type="body" idx="1"/>
          </p:nvPr>
        </p:nvSpPr>
        <p:spPr/>
        <p:txBody>
          <a:bodyPr/>
          <a:lstStyle/>
          <a:p>
            <a:r>
              <a:rPr lang="en-US" smtClean="0"/>
              <a:t>In this way the individual charges are spread as far apart from one another as possible. </a:t>
            </a:r>
          </a:p>
          <a:p>
            <a:r>
              <a:rPr lang="en-US" smtClean="0"/>
              <a:t>On a conducting sphere, excess charge placed on the sphere distributes itself uniformly on the surface. None of the excess charge is within the volume of the conductor.</a:t>
            </a:r>
          </a:p>
          <a:p>
            <a:r>
              <a:rPr lang="en-US" smtClean="0"/>
              <a:t>The distribution of charge on the surface of a conductor guarantees that the electric field within the conductor is zero. This effect is referred to as shielding. Shielding occurs whether the conductor is solid or hollow.</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9537829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Electric Field</a:t>
            </a:r>
            <a:endParaRPr lang="en-US" dirty="0"/>
          </a:p>
        </p:txBody>
      </p:sp>
      <p:sp>
        <p:nvSpPr>
          <p:cNvPr id="1030" name="Rectangle 6"/>
          <p:cNvSpPr>
            <a:spLocks noGrp="1" noChangeArrowheads="1"/>
          </p:cNvSpPr>
          <p:nvPr>
            <p:ph type="body" idx="1"/>
          </p:nvPr>
        </p:nvSpPr>
        <p:spPr/>
        <p:txBody>
          <a:bodyPr/>
          <a:lstStyle/>
          <a:p>
            <a:r>
              <a:rPr lang="en-US" sz="2400" dirty="0" smtClean="0"/>
              <a:t>An electrically charged object sets up a force field around it; this force field is known as an electric field.</a:t>
            </a:r>
          </a:p>
          <a:p>
            <a:r>
              <a:rPr lang="en-US" sz="2400" dirty="0" smtClean="0"/>
              <a:t>To help visualize an electric field, look at a group of grass seeds suspended in a fluid (see figure below).</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20_01_Figure.jpg"/>
          <p:cNvPicPr>
            <a:picLocks noChangeAspect="1"/>
          </p:cNvPicPr>
          <p:nvPr/>
        </p:nvPicPr>
        <p:blipFill rotWithShape="1">
          <a:blip r:embed="rId3">
            <a:extLst>
              <a:ext uri="{28A0092B-C50C-407E-A947-70E740481C1C}">
                <a14:useLocalDpi xmlns:a14="http://schemas.microsoft.com/office/drawing/2010/main" val="0"/>
              </a:ext>
            </a:extLst>
          </a:blip>
          <a:srcRect b="3698"/>
          <a:stretch/>
        </p:blipFill>
        <p:spPr>
          <a:xfrm>
            <a:off x="1510634" y="2998075"/>
            <a:ext cx="6122733" cy="3489309"/>
          </a:xfrm>
          <a:prstGeom prst="rect">
            <a:avLst/>
          </a:prstGeom>
        </p:spPr>
      </p:pic>
    </p:spTree>
    <p:extLst>
      <p:ext uri="{BB962C8B-B14F-4D97-AF65-F5344CB8AC3E}">
        <p14:creationId xmlns:p14="http://schemas.microsoft.com/office/powerpoint/2010/main" val="11273959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Electric Field</a:t>
            </a:r>
            <a:endParaRPr lang="en-US" dirty="0"/>
          </a:p>
        </p:txBody>
      </p:sp>
      <p:sp>
        <p:nvSpPr>
          <p:cNvPr id="1030" name="Rectangle 6"/>
          <p:cNvSpPr>
            <a:spLocks noGrp="1" noChangeArrowheads="1"/>
          </p:cNvSpPr>
          <p:nvPr>
            <p:ph type="body" idx="1"/>
          </p:nvPr>
        </p:nvSpPr>
        <p:spPr/>
        <p:txBody>
          <a:bodyPr/>
          <a:lstStyle/>
          <a:p>
            <a:r>
              <a:rPr lang="en-US" smtClean="0"/>
              <a:t>Shielding is put to use in numerous electrical devices, which often have a metal foil or wire mesh enclosure surrounding the sensitive electrical circuits.</a:t>
            </a:r>
          </a:p>
          <a:p>
            <a:r>
              <a:rPr lang="en-US" smtClean="0"/>
              <a:t>Related to shielding is the fact that electric field lines always contact a conductor at right angles to its surface. In addition, the field lines crowd together where a conductor has point or a sharp projection, as illustrated in the following figure. The result is an intense electric field at a sharp metal point.</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590488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p:txBody>
          <a:bodyPr/>
          <a:lstStyle/>
          <a:p>
            <a:pPr marL="0" indent="0">
              <a:buNone/>
            </a:pPr>
            <a:endParaRPr lang="en-US" sz="2400" dirty="0"/>
          </a:p>
          <a:p>
            <a:pPr marL="0" indent="0">
              <a:buNone/>
            </a:pPr>
            <a:endParaRPr lang="en-US" sz="2400" dirty="0" smtClean="0"/>
          </a:p>
          <a:p>
            <a:pPr marL="0" indent="0">
              <a:buNone/>
            </a:pPr>
            <a:endParaRPr lang="en-US" sz="2400" dirty="0" smtClean="0"/>
          </a:p>
          <a:p>
            <a:pPr marL="0" indent="0">
              <a:buNone/>
            </a:pPr>
            <a:endParaRPr lang="en-US" sz="2400" dirty="0" smtClean="0"/>
          </a:p>
          <a:p>
            <a:pPr marL="0" indent="0">
              <a:lnSpc>
                <a:spcPct val="80000"/>
              </a:lnSpc>
              <a:buNone/>
            </a:pPr>
            <a:endParaRPr lang="en-US" sz="2400" dirty="0"/>
          </a:p>
          <a:p>
            <a:pPr marL="0" indent="0">
              <a:lnSpc>
                <a:spcPct val="70000"/>
              </a:lnSpc>
              <a:buNone/>
            </a:pPr>
            <a:endParaRPr lang="en-US" sz="2400" dirty="0" smtClean="0"/>
          </a:p>
          <a:p>
            <a:r>
              <a:rPr lang="en-US" sz="2400" dirty="0" smtClean="0"/>
              <a:t>The crowding of field lines at a point is the basic principle behind the operation of lightning rods. During an electrical storm the electric field at the tip of a lightning rod becomes so intense that electric charge is given off into the atmosphere. In this way a lightning rod discharges the area near the house, thus preventing lightning from striking the house, which would transfer a large amount of charge in one sudden blast.</a:t>
            </a:r>
            <a:endParaRPr lang="en-US" sz="2400"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20_11_Figure.jpg"/>
          <p:cNvPicPr>
            <a:picLocks noChangeAspect="1"/>
          </p:cNvPicPr>
          <p:nvPr/>
        </p:nvPicPr>
        <p:blipFill rotWithShape="1">
          <a:blip r:embed="rId3">
            <a:extLst>
              <a:ext uri="{28A0092B-C50C-407E-A947-70E740481C1C}">
                <a14:useLocalDpi xmlns:a14="http://schemas.microsoft.com/office/drawing/2010/main" val="0"/>
              </a:ext>
            </a:extLst>
          </a:blip>
          <a:srcRect b="2389"/>
          <a:stretch/>
        </p:blipFill>
        <p:spPr>
          <a:xfrm>
            <a:off x="2807694" y="731704"/>
            <a:ext cx="3528612" cy="2898231"/>
          </a:xfrm>
          <a:prstGeom prst="rect">
            <a:avLst/>
          </a:prstGeom>
        </p:spPr>
      </p:pic>
    </p:spTree>
    <p:extLst>
      <p:ext uri="{BB962C8B-B14F-4D97-AF65-F5344CB8AC3E}">
        <p14:creationId xmlns:p14="http://schemas.microsoft.com/office/powerpoint/2010/main" val="16158891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Electric Field</a:t>
            </a:r>
            <a:endParaRPr lang="en-US" dirty="0"/>
          </a:p>
        </p:txBody>
      </p:sp>
      <p:sp>
        <p:nvSpPr>
          <p:cNvPr id="1030" name="Rectangle 6"/>
          <p:cNvSpPr>
            <a:spLocks noGrp="1" noChangeArrowheads="1"/>
          </p:cNvSpPr>
          <p:nvPr>
            <p:ph type="body" idx="1"/>
          </p:nvPr>
        </p:nvSpPr>
        <p:spPr/>
        <p:txBody>
          <a:bodyPr/>
          <a:lstStyle/>
          <a:p>
            <a:r>
              <a:rPr lang="en-US" smtClean="0"/>
              <a:t>Because electric forces act a distance, it is possible to charge an object without touching it with a charged object.</a:t>
            </a:r>
          </a:p>
          <a:p>
            <a:r>
              <a:rPr lang="en-US" smtClean="0"/>
              <a:t>The charging of an object without direct contact is referred to as charging by induction.</a:t>
            </a:r>
          </a:p>
          <a:p>
            <a:r>
              <a:rPr lang="en-US" smtClean="0"/>
              <a:t>The following figure illustrates the steps involved in charging an object by induction.</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90770225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p:txBody>
          <a:bodyPr/>
          <a:lstStyle/>
          <a:p>
            <a:pPr marL="0" indent="0">
              <a:lnSpc>
                <a:spcPct val="80000"/>
              </a:lnSpc>
              <a:buNone/>
            </a:pPr>
            <a:endParaRPr lang="en-US" sz="2400" dirty="0"/>
          </a:p>
          <a:p>
            <a:pPr marL="0" indent="0">
              <a:lnSpc>
                <a:spcPct val="80000"/>
              </a:lnSpc>
              <a:buNone/>
            </a:pPr>
            <a:endParaRPr lang="en-US" sz="2400" dirty="0" smtClean="0"/>
          </a:p>
          <a:p>
            <a:pPr marL="0" indent="0">
              <a:lnSpc>
                <a:spcPct val="80000"/>
              </a:lnSpc>
              <a:buNone/>
            </a:pPr>
            <a:endParaRPr lang="en-US" sz="2400" dirty="0"/>
          </a:p>
          <a:p>
            <a:pPr marL="0" indent="0">
              <a:lnSpc>
                <a:spcPct val="80000"/>
              </a:lnSpc>
              <a:buNone/>
            </a:pPr>
            <a:endParaRPr lang="en-US" sz="2400" dirty="0" smtClean="0"/>
          </a:p>
          <a:p>
            <a:pPr marL="0" indent="0">
              <a:lnSpc>
                <a:spcPct val="80000"/>
              </a:lnSpc>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r>
              <a:rPr lang="en-US" sz="2000" dirty="0" smtClean="0"/>
              <a:t>First, a negatively charged rod is brought close to the sphere as in figure (a). The charged rod induces positive and negative charge on opposite sides of the conducting sphere. At this point the sphere is still electrically neutral.</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20_12_Figure.jpg"/>
          <p:cNvPicPr>
            <a:picLocks noChangeAspect="1"/>
          </p:cNvPicPr>
          <p:nvPr/>
        </p:nvPicPr>
        <p:blipFill rotWithShape="1">
          <a:blip r:embed="rId3">
            <a:extLst>
              <a:ext uri="{28A0092B-C50C-407E-A947-70E740481C1C}">
                <a14:useLocalDpi xmlns:a14="http://schemas.microsoft.com/office/drawing/2010/main" val="0"/>
              </a:ext>
            </a:extLst>
          </a:blip>
          <a:srcRect b="2817"/>
          <a:stretch/>
        </p:blipFill>
        <p:spPr>
          <a:xfrm>
            <a:off x="2261174" y="706828"/>
            <a:ext cx="4621652" cy="4402437"/>
          </a:xfrm>
          <a:prstGeom prst="rect">
            <a:avLst/>
          </a:prstGeom>
        </p:spPr>
      </p:pic>
    </p:spTree>
    <p:extLst>
      <p:ext uri="{BB962C8B-B14F-4D97-AF65-F5344CB8AC3E}">
        <p14:creationId xmlns:p14="http://schemas.microsoft.com/office/powerpoint/2010/main" val="16927184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p:txBody>
          <a:bodyPr/>
          <a:lstStyle/>
          <a:p>
            <a:r>
              <a:rPr lang="en-US" dirty="0" smtClean="0"/>
              <a:t>The sphere is then grounded using a conducting wire [figure (b)]. Negative charges repelled by the rod enter the ground. (In general, grounding refers to the process of connecting a charged object to the Earth with a conductor and is indicated by the symbol     .)</a:t>
            </a:r>
          </a:p>
          <a:p>
            <a:r>
              <a:rPr lang="en-US" dirty="0" smtClean="0"/>
              <a:t>With the charged rod still in place, the grounding wire is removed. This traps the net charge on the sphere [figure (c)].</a:t>
            </a:r>
          </a:p>
          <a:p>
            <a:r>
              <a:rPr lang="en-US" dirty="0" smtClean="0"/>
              <a:t>The charged rod is then removed. The sphere retains a charge with a sign that is opposite that on the charged rod [figure (d)].</a:t>
            </a:r>
          </a:p>
          <a:p>
            <a:endParaRPr lang="en-US" dirty="0" smtClean="0"/>
          </a:p>
          <a:p>
            <a:endParaRPr lang="en-US" dirty="0" smtClean="0"/>
          </a:p>
        </p:txBody>
      </p:sp>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635" y="3312145"/>
            <a:ext cx="273050" cy="37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27837819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Potential Energy and</a:t>
            </a:r>
            <a:br>
              <a:rPr lang="en-US" dirty="0" smtClean="0"/>
            </a:br>
            <a:r>
              <a:rPr lang="en-US" dirty="0" smtClean="0"/>
              <a:t>Electric Potential</a:t>
            </a:r>
            <a:endParaRPr lang="en-US" dirty="0"/>
          </a:p>
        </p:txBody>
      </p:sp>
      <p:sp>
        <p:nvSpPr>
          <p:cNvPr id="1030" name="Rectangle 6"/>
          <p:cNvSpPr>
            <a:spLocks noGrp="1" noChangeArrowheads="1"/>
          </p:cNvSpPr>
          <p:nvPr>
            <p:ph type="body" idx="1"/>
          </p:nvPr>
        </p:nvSpPr>
        <p:spPr/>
        <p:txBody>
          <a:bodyPr/>
          <a:lstStyle/>
          <a:p>
            <a:r>
              <a:rPr lang="en-US" sz="2000" dirty="0" smtClean="0"/>
              <a:t>Both electric and gravitational forces can store mechanical work in the form of potential energy. Mechanical work that is stored as electrical energy is referred to as electric potential energy.</a:t>
            </a:r>
          </a:p>
          <a:p>
            <a:r>
              <a:rPr lang="en-US" sz="2000" dirty="0" smtClean="0"/>
              <a:t>Suppose you have a positive charge in one hand and a negative charge in the other, as is shown in the figure below.</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20_13_Figure.jpg"/>
          <p:cNvPicPr>
            <a:picLocks noChangeAspect="1"/>
          </p:cNvPicPr>
          <p:nvPr/>
        </p:nvPicPr>
        <p:blipFill rotWithShape="1">
          <a:blip r:embed="rId3">
            <a:extLst>
              <a:ext uri="{28A0092B-C50C-407E-A947-70E740481C1C}">
                <a14:useLocalDpi xmlns:a14="http://schemas.microsoft.com/office/drawing/2010/main" val="0"/>
              </a:ext>
            </a:extLst>
          </a:blip>
          <a:srcRect b="3526"/>
          <a:stretch/>
        </p:blipFill>
        <p:spPr>
          <a:xfrm>
            <a:off x="2713842" y="2932287"/>
            <a:ext cx="3716316" cy="3611837"/>
          </a:xfrm>
          <a:prstGeom prst="rect">
            <a:avLst/>
          </a:prstGeom>
        </p:spPr>
      </p:pic>
    </p:spTree>
    <p:extLst>
      <p:ext uri="{BB962C8B-B14F-4D97-AF65-F5344CB8AC3E}">
        <p14:creationId xmlns:p14="http://schemas.microsoft.com/office/powerpoint/2010/main" val="130921935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Potential Energy and</a:t>
            </a:r>
            <a:br>
              <a:rPr lang="en-US" smtClean="0"/>
            </a:br>
            <a:r>
              <a:rPr lang="en-US" smtClean="0"/>
              <a:t>Electric Potential</a:t>
            </a:r>
            <a:endParaRPr lang="en-US" dirty="0"/>
          </a:p>
        </p:txBody>
      </p:sp>
      <p:sp>
        <p:nvSpPr>
          <p:cNvPr id="1030" name="Rectangle 6"/>
          <p:cNvSpPr>
            <a:spLocks noGrp="1" noChangeArrowheads="1"/>
          </p:cNvSpPr>
          <p:nvPr>
            <p:ph type="body" idx="1"/>
          </p:nvPr>
        </p:nvSpPr>
        <p:spPr/>
        <p:txBody>
          <a:bodyPr/>
          <a:lstStyle/>
          <a:p>
            <a:r>
              <a:rPr lang="en-US" smtClean="0"/>
              <a:t>Since the charges attract one another, you have to exert a force and do work to pull your hands apart. This work is stored in the electric field as electric potential energy. </a:t>
            </a:r>
          </a:p>
          <a:p>
            <a:r>
              <a:rPr lang="en-US" smtClean="0"/>
              <a:t>If you release the charges, they speed up as they race toward each other, converting their electric potential energy into kinetic energy.</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01851315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Potential Energy and</a:t>
            </a:r>
            <a:br>
              <a:rPr lang="en-US" dirty="0" smtClean="0"/>
            </a:br>
            <a:r>
              <a:rPr lang="en-US" dirty="0" smtClean="0"/>
              <a:t>Electric Potential</a:t>
            </a:r>
            <a:endParaRPr lang="en-US" dirty="0"/>
          </a:p>
        </p:txBody>
      </p:sp>
      <p:sp>
        <p:nvSpPr>
          <p:cNvPr id="1030" name="Rectangle 6"/>
          <p:cNvSpPr>
            <a:spLocks noGrp="1" noChangeArrowheads="1"/>
          </p:cNvSpPr>
          <p:nvPr>
            <p:ph type="body" idx="1"/>
          </p:nvPr>
        </p:nvSpPr>
        <p:spPr/>
        <p:txBody>
          <a:bodyPr/>
          <a:lstStyle/>
          <a:p>
            <a:r>
              <a:rPr lang="en-US" sz="2000" dirty="0" smtClean="0"/>
              <a:t>If they charges are both positive, they will repel one another. Moving two charges that repel each other closer together requires mechanical work. This work will be stored as electric potential energy, as is shown in the figure below. If the charges are released, they fly apart from one another, converting electric potential energy to kinetic energy.</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20_14_Figure.jpg"/>
          <p:cNvPicPr>
            <a:picLocks noChangeAspect="1"/>
          </p:cNvPicPr>
          <p:nvPr/>
        </p:nvPicPr>
        <p:blipFill rotWithShape="1">
          <a:blip r:embed="rId3">
            <a:extLst>
              <a:ext uri="{28A0092B-C50C-407E-A947-70E740481C1C}">
                <a14:useLocalDpi xmlns:a14="http://schemas.microsoft.com/office/drawing/2010/main" val="0"/>
              </a:ext>
            </a:extLst>
          </a:blip>
          <a:srcRect b="2826"/>
          <a:stretch/>
        </p:blipFill>
        <p:spPr>
          <a:xfrm>
            <a:off x="2715547" y="2821510"/>
            <a:ext cx="3712907" cy="3818558"/>
          </a:xfrm>
          <a:prstGeom prst="rect">
            <a:avLst/>
          </a:prstGeom>
        </p:spPr>
      </p:pic>
    </p:spTree>
    <p:extLst>
      <p:ext uri="{BB962C8B-B14F-4D97-AF65-F5344CB8AC3E}">
        <p14:creationId xmlns:p14="http://schemas.microsoft.com/office/powerpoint/2010/main" val="84739884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Potential Energy and</a:t>
            </a:r>
            <a:br>
              <a:rPr lang="en-US" smtClean="0"/>
            </a:br>
            <a:r>
              <a:rPr lang="en-US" smtClean="0"/>
              <a:t>Electric Potential</a:t>
            </a:r>
            <a:endParaRPr lang="en-US" dirty="0"/>
          </a:p>
        </p:txBody>
      </p:sp>
      <p:sp>
        <p:nvSpPr>
          <p:cNvPr id="1030" name="Rectangle 6"/>
          <p:cNvSpPr>
            <a:spLocks noGrp="1" noChangeArrowheads="1"/>
          </p:cNvSpPr>
          <p:nvPr>
            <p:ph type="body" idx="1"/>
          </p:nvPr>
        </p:nvSpPr>
        <p:spPr/>
        <p:txBody>
          <a:bodyPr/>
          <a:lstStyle/>
          <a:p>
            <a:r>
              <a:rPr lang="en-US" sz="2000" dirty="0" smtClean="0"/>
              <a:t>A positive charge </a:t>
            </a:r>
            <a:r>
              <a:rPr lang="en-US" sz="2000" i="1" dirty="0" smtClean="0"/>
              <a:t>q</a:t>
            </a:r>
            <a:r>
              <a:rPr lang="en-US" sz="2000" dirty="0" smtClean="0"/>
              <a:t> placed in the uniform electric field </a:t>
            </a:r>
            <a:r>
              <a:rPr lang="en-US" sz="2000" b="1" dirty="0" smtClean="0"/>
              <a:t>E </a:t>
            </a:r>
            <a:r>
              <a:rPr lang="en-US" sz="2000" dirty="0" smtClean="0"/>
              <a:t>shown in the figure below experiences a downward electric force of magnitude </a:t>
            </a:r>
            <a:r>
              <a:rPr lang="en-US" sz="2000" i="1" dirty="0" smtClean="0"/>
              <a:t>F</a:t>
            </a:r>
            <a:r>
              <a:rPr lang="en-US" sz="2000" dirty="0" smtClean="0"/>
              <a:t> = </a:t>
            </a:r>
            <a:r>
              <a:rPr lang="en-US" sz="2000" i="1" dirty="0" err="1" smtClean="0"/>
              <a:t>qE</a:t>
            </a:r>
            <a:r>
              <a:rPr lang="en-US" sz="2000" dirty="0" smtClean="0"/>
              <a:t>.</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lnSpc>
                <a:spcPct val="70000"/>
              </a:lnSpc>
              <a:buNone/>
            </a:pPr>
            <a:endParaRPr lang="en-US" sz="2000" dirty="0" smtClean="0"/>
          </a:p>
          <a:p>
            <a:pPr marL="0" indent="0">
              <a:buNone/>
            </a:pPr>
            <a:endParaRPr lang="en-US" sz="2000" dirty="0"/>
          </a:p>
          <a:p>
            <a:pPr marL="0" indent="0">
              <a:buNone/>
            </a:pPr>
            <a:endParaRPr lang="en-US" sz="2000" dirty="0" smtClean="0"/>
          </a:p>
          <a:p>
            <a:r>
              <a:rPr lang="en-US" sz="2000" dirty="0" smtClean="0"/>
              <a:t>If the charge is moved upward through a distance </a:t>
            </a:r>
            <a:r>
              <a:rPr lang="en-US" sz="2000" i="1" dirty="0" smtClean="0"/>
              <a:t>d</a:t>
            </a:r>
            <a:r>
              <a:rPr lang="en-US" sz="2000" dirty="0" smtClean="0"/>
              <a:t>, the electric force and the displacement are in opposite directions. Therefore, the work done by the electric force is negative and equal in magnitude to the force times distance: </a:t>
            </a:r>
            <a:r>
              <a:rPr lang="en-US" sz="2000" i="1" dirty="0" smtClean="0"/>
              <a:t>W</a:t>
            </a:r>
            <a:r>
              <a:rPr lang="en-US" sz="2000" dirty="0" smtClean="0"/>
              <a:t> = −</a:t>
            </a:r>
            <a:r>
              <a:rPr lang="en-US" sz="2000" i="1" dirty="0" err="1" smtClean="0"/>
              <a:t>qEd</a:t>
            </a:r>
            <a:r>
              <a:rPr lang="en-US" sz="2000" dirty="0" smtClean="0"/>
              <a:t>.</a:t>
            </a:r>
          </a:p>
          <a:p>
            <a:endParaRPr lang="en-US" sz="2000" dirty="0" smtClean="0"/>
          </a:p>
        </p:txBody>
      </p:sp>
      <p:sp>
        <p:nvSpPr>
          <p:cNvPr id="5" name="Footer Placeholder 4"/>
          <p:cNvSpPr>
            <a:spLocks noGrp="1"/>
          </p:cNvSpPr>
          <p:nvPr>
            <p:ph type="ftr" sz="quarter" idx="10"/>
          </p:nvPr>
        </p:nvSpPr>
        <p:spPr/>
        <p:txBody>
          <a:bodyPr/>
          <a:lstStyle/>
          <a:p>
            <a:r>
              <a:rPr lang="en-GB" smtClean="0"/>
              <a:t>© 2014 Pearson Education, Inc.</a:t>
            </a:r>
            <a:endParaRPr lang="en-GB"/>
          </a:p>
        </p:txBody>
      </p:sp>
      <p:pic>
        <p:nvPicPr>
          <p:cNvPr id="6" name="Picture 5" descr="20_15_FigureA.jpg"/>
          <p:cNvPicPr>
            <a:picLocks noChangeAspect="1"/>
          </p:cNvPicPr>
          <p:nvPr/>
        </p:nvPicPr>
        <p:blipFill rotWithShape="1">
          <a:blip r:embed="rId3">
            <a:extLst>
              <a:ext uri="{28A0092B-C50C-407E-A947-70E740481C1C}">
                <a14:useLocalDpi xmlns:a14="http://schemas.microsoft.com/office/drawing/2010/main" val="0"/>
              </a:ext>
            </a:extLst>
          </a:blip>
          <a:srcRect b="2604"/>
          <a:stretch/>
        </p:blipFill>
        <p:spPr>
          <a:xfrm>
            <a:off x="3141473" y="1841071"/>
            <a:ext cx="2861055" cy="3554277"/>
          </a:xfrm>
          <a:prstGeom prst="rect">
            <a:avLst/>
          </a:prstGeom>
        </p:spPr>
      </p:pic>
      <p:pic>
        <p:nvPicPr>
          <p:cNvPr id="2" name="Picture 1" descr="Arro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7491" y="1153799"/>
            <a:ext cx="169460" cy="82441"/>
          </a:xfrm>
          <a:prstGeom prst="rect">
            <a:avLst/>
          </a:prstGeom>
        </p:spPr>
      </p:pic>
    </p:spTree>
    <p:extLst>
      <p:ext uri="{BB962C8B-B14F-4D97-AF65-F5344CB8AC3E}">
        <p14:creationId xmlns:p14="http://schemas.microsoft.com/office/powerpoint/2010/main" val="6961049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Potential Energy and</a:t>
            </a:r>
            <a:br>
              <a:rPr lang="en-US" dirty="0" smtClean="0"/>
            </a:br>
            <a:r>
              <a:rPr lang="en-US" dirty="0" smtClean="0"/>
              <a:t>Electric Potential</a:t>
            </a:r>
            <a:endParaRPr lang="en-US" dirty="0"/>
          </a:p>
        </p:txBody>
      </p:sp>
      <p:sp>
        <p:nvSpPr>
          <p:cNvPr id="1030" name="Rectangle 6"/>
          <p:cNvSpPr>
            <a:spLocks noGrp="1" noChangeArrowheads="1"/>
          </p:cNvSpPr>
          <p:nvPr>
            <p:ph type="body" idx="1"/>
          </p:nvPr>
        </p:nvSpPr>
        <p:spPr/>
        <p:txBody>
          <a:bodyPr/>
          <a:lstStyle/>
          <a:p>
            <a:r>
              <a:rPr lang="en-US" sz="2000" dirty="0" smtClean="0"/>
              <a:t>From the equation that relates work and potential energy,</a:t>
            </a:r>
            <a:br>
              <a:rPr lang="en-US" sz="2000" dirty="0" smtClean="0"/>
            </a:br>
            <a:r>
              <a:rPr lang="el-GR" sz="2000" dirty="0" smtClean="0"/>
              <a:t>Δ</a:t>
            </a:r>
            <a:r>
              <a:rPr lang="en-US" sz="2000" i="1" dirty="0" smtClean="0"/>
              <a:t>PE</a:t>
            </a:r>
            <a:r>
              <a:rPr lang="en-US" sz="2000" dirty="0" smtClean="0"/>
              <a:t> = −</a:t>
            </a:r>
            <a:r>
              <a:rPr lang="en-US" sz="2000" i="1" dirty="0" smtClean="0"/>
              <a:t>W</a:t>
            </a:r>
            <a:r>
              <a:rPr lang="en-US" sz="2000" dirty="0" smtClean="0"/>
              <a:t>, we see that the system</a:t>
            </a:r>
            <a:r>
              <a:rPr lang="fr-FR" sz="2000" dirty="0" smtClean="0"/>
              <a:t>'</a:t>
            </a:r>
            <a:r>
              <a:rPr lang="en-US" sz="2000" dirty="0" smtClean="0"/>
              <a:t>s change in electric potential energy is given by </a:t>
            </a:r>
            <a:r>
              <a:rPr lang="el-GR" sz="2000" dirty="0" smtClean="0"/>
              <a:t>Δ</a:t>
            </a:r>
            <a:r>
              <a:rPr lang="en-US" sz="2000" i="1" dirty="0" smtClean="0"/>
              <a:t>PE</a:t>
            </a:r>
            <a:r>
              <a:rPr lang="en-US" sz="2000" dirty="0" smtClean="0"/>
              <a:t> = −</a:t>
            </a:r>
            <a:r>
              <a:rPr lang="en-US" sz="2000" i="1" dirty="0" smtClean="0"/>
              <a:t>W</a:t>
            </a:r>
            <a:r>
              <a:rPr lang="en-US" sz="2000" dirty="0" smtClean="0"/>
              <a:t> or </a:t>
            </a:r>
            <a:r>
              <a:rPr lang="el-GR" sz="2000" dirty="0" smtClean="0"/>
              <a:t>Δ</a:t>
            </a:r>
            <a:r>
              <a:rPr lang="en-US" sz="2000" i="1" dirty="0" smtClean="0"/>
              <a:t>PE</a:t>
            </a:r>
            <a:r>
              <a:rPr lang="en-US" sz="2000" dirty="0" smtClean="0"/>
              <a:t> = </a:t>
            </a:r>
            <a:r>
              <a:rPr lang="en-US" sz="2000" i="1" dirty="0" err="1" smtClean="0"/>
              <a:t>qEd</a:t>
            </a:r>
            <a:r>
              <a:rPr lang="en-US" sz="2000" dirty="0" smtClean="0"/>
              <a:t>.</a:t>
            </a:r>
          </a:p>
          <a:p>
            <a:r>
              <a:rPr lang="en-US" sz="2000" dirty="0" smtClean="0"/>
              <a:t>Notice that the electric potential energy increases in this case. This is like increasing the gravitational potential energy by raising a ball against the force of gravity, as is indicated in the figure below.</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20_15_FigureB.jpg"/>
          <p:cNvPicPr>
            <a:picLocks noChangeAspect="1"/>
          </p:cNvPicPr>
          <p:nvPr/>
        </p:nvPicPr>
        <p:blipFill rotWithShape="1">
          <a:blip r:embed="rId3">
            <a:extLst>
              <a:ext uri="{28A0092B-C50C-407E-A947-70E740481C1C}">
                <a14:useLocalDpi xmlns:a14="http://schemas.microsoft.com/office/drawing/2010/main" val="0"/>
              </a:ext>
            </a:extLst>
          </a:blip>
          <a:srcRect b="2864"/>
          <a:stretch/>
        </p:blipFill>
        <p:spPr>
          <a:xfrm>
            <a:off x="3013746" y="3128542"/>
            <a:ext cx="3116508" cy="3549208"/>
          </a:xfrm>
          <a:prstGeom prst="rect">
            <a:avLst/>
          </a:prstGeom>
        </p:spPr>
      </p:pic>
    </p:spTree>
    <p:extLst>
      <p:ext uri="{BB962C8B-B14F-4D97-AF65-F5344CB8AC3E}">
        <p14:creationId xmlns:p14="http://schemas.microsoft.com/office/powerpoint/2010/main" val="16571190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Electric Field</a:t>
            </a:r>
            <a:endParaRPr lang="en-US" dirty="0"/>
          </a:p>
        </p:txBody>
      </p:sp>
      <p:sp>
        <p:nvSpPr>
          <p:cNvPr id="1030" name="Rectangle 6"/>
          <p:cNvSpPr>
            <a:spLocks noGrp="1" noChangeArrowheads="1"/>
          </p:cNvSpPr>
          <p:nvPr>
            <p:ph type="body" idx="1"/>
          </p:nvPr>
        </p:nvSpPr>
        <p:spPr/>
        <p:txBody>
          <a:bodyPr/>
          <a:lstStyle/>
          <a:p>
            <a:r>
              <a:rPr lang="en-US" dirty="0" smtClean="0"/>
              <a:t>In figure (a) there is no net electric charge, and hence no electric field. The seeds point in random directions.</a:t>
            </a:r>
          </a:p>
          <a:p>
            <a:r>
              <a:rPr lang="en-US" dirty="0" smtClean="0"/>
              <a:t>In figure (b), the seeds line up in the direction of the electric field. Each seed experiences an electric force, and the force causes it to align with the field.</a:t>
            </a:r>
          </a:p>
          <a:p>
            <a:r>
              <a:rPr lang="en-US" dirty="0" smtClean="0"/>
              <a:t>The standard way to draw electric fields is shown in the figure on the next slide. Here a positive charge +</a:t>
            </a:r>
            <a:r>
              <a:rPr lang="en-US" i="1" dirty="0" smtClean="0"/>
              <a:t>Q</a:t>
            </a:r>
            <a:r>
              <a:rPr lang="en-US" dirty="0" smtClean="0"/>
              <a:t> is shown at the center of figure (a) and a negative charge –</a:t>
            </a:r>
            <a:r>
              <a:rPr lang="en-US" i="1" dirty="0" smtClean="0"/>
              <a:t>Q</a:t>
            </a:r>
            <a:r>
              <a:rPr lang="en-US" dirty="0" smtClean="0"/>
              <a:t> is shown at the center of figure (b).</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1532247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Potential Energy and</a:t>
            </a:r>
            <a:br>
              <a:rPr lang="en-US" smtClean="0"/>
            </a:br>
            <a:r>
              <a:rPr lang="en-US" smtClean="0"/>
              <a:t>Electric Potential</a:t>
            </a:r>
            <a:endParaRPr lang="en-US" dirty="0"/>
          </a:p>
        </p:txBody>
      </p:sp>
      <p:sp>
        <p:nvSpPr>
          <p:cNvPr id="1030" name="Rectangle 6"/>
          <p:cNvSpPr>
            <a:spLocks noGrp="1" noChangeArrowheads="1"/>
          </p:cNvSpPr>
          <p:nvPr>
            <p:ph type="body" idx="1"/>
          </p:nvPr>
        </p:nvSpPr>
        <p:spPr/>
        <p:txBody>
          <a:bodyPr/>
          <a:lstStyle/>
          <a:p>
            <a:r>
              <a:rPr lang="en-US" dirty="0" smtClean="0"/>
              <a:t>Suppose the electrical potential energy of a charge </a:t>
            </a:r>
            <a:r>
              <a:rPr lang="en-US" i="1" dirty="0" smtClean="0"/>
              <a:t>q</a:t>
            </a:r>
            <a:r>
              <a:rPr lang="en-US" dirty="0" smtClean="0"/>
              <a:t> changes by the amount </a:t>
            </a:r>
            <a:r>
              <a:rPr lang="el-GR" dirty="0" smtClean="0"/>
              <a:t>Δ</a:t>
            </a:r>
            <a:r>
              <a:rPr lang="en-US" i="1" dirty="0" smtClean="0"/>
              <a:t>PE</a:t>
            </a:r>
            <a:r>
              <a:rPr lang="en-US" dirty="0" smtClean="0"/>
              <a:t>. By definition, we say that the electric potential, </a:t>
            </a:r>
            <a:r>
              <a:rPr lang="en-US" i="1" dirty="0" smtClean="0"/>
              <a:t>V</a:t>
            </a:r>
            <a:r>
              <a:rPr lang="en-US" dirty="0" smtClean="0"/>
              <a:t>, of the charge changes by the amount </a:t>
            </a:r>
            <a:r>
              <a:rPr lang="en-US" i="1" dirty="0" smtClean="0"/>
              <a:t>PE</a:t>
            </a:r>
            <a:r>
              <a:rPr lang="en-US" dirty="0" smtClean="0"/>
              <a:t>/</a:t>
            </a:r>
            <a:r>
              <a:rPr lang="en-US" i="1" dirty="0" smtClean="0"/>
              <a:t>q</a:t>
            </a:r>
            <a:r>
              <a:rPr lang="en-US" dirty="0" smtClean="0"/>
              <a:t>. </a:t>
            </a:r>
          </a:p>
          <a:p>
            <a:r>
              <a:rPr lang="en-US" dirty="0" smtClean="0"/>
              <a:t>The electric potential is basically electric potential energy per charge. The electric potential is generally referred to as voltage because it is measured in a unit called the volt.</a:t>
            </a:r>
          </a:p>
          <a:p>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0041889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Potential Energy and</a:t>
            </a:r>
            <a:br>
              <a:rPr lang="en-US" smtClean="0"/>
            </a:br>
            <a:r>
              <a:rPr lang="en-US" smtClean="0"/>
              <a:t>Electric Potential</a:t>
            </a:r>
            <a:endParaRPr lang="en-US" dirty="0"/>
          </a:p>
        </p:txBody>
      </p:sp>
      <p:sp>
        <p:nvSpPr>
          <p:cNvPr id="1030" name="Rectangle 6"/>
          <p:cNvSpPr>
            <a:spLocks noGrp="1" noChangeArrowheads="1"/>
          </p:cNvSpPr>
          <p:nvPr>
            <p:ph type="body" idx="1"/>
          </p:nvPr>
        </p:nvSpPr>
        <p:spPr/>
        <p:txBody>
          <a:bodyPr/>
          <a:lstStyle/>
          <a:p>
            <a:r>
              <a:rPr lang="en-US" dirty="0" smtClean="0"/>
              <a:t>You are probably familiar with voltage in the form of 120-V electricity in your home or 1.5-V batteries for your camera. </a:t>
            </a:r>
          </a:p>
          <a:p>
            <a:r>
              <a:rPr lang="en-US" dirty="0" smtClean="0"/>
              <a:t>The volt is named in honor of Alessandro Volta (1745–1827), who invented a predecessor to the modern battery. The volt has the units of energy (J) per charge (C):</a:t>
            </a:r>
          </a:p>
          <a:p>
            <a:pPr marL="0" indent="0" algn="ctr">
              <a:buNone/>
            </a:pPr>
            <a:r>
              <a:rPr lang="en-US" dirty="0" smtClean="0"/>
              <a:t>1 V = 1 J/C</a:t>
            </a:r>
          </a:p>
          <a:p>
            <a:r>
              <a:rPr lang="en-US" dirty="0" smtClean="0"/>
              <a:t>Equivalently, 1 joule of energy is equal to 1 coulomb times 1 volt:</a:t>
            </a:r>
          </a:p>
          <a:p>
            <a:pPr marL="0" indent="0" algn="ctr">
              <a:buNone/>
            </a:pPr>
            <a:r>
              <a:rPr lang="en-US" dirty="0" smtClean="0"/>
              <a:t>1 J = (1 C)(1 V)</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01384909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Potential Energy and</a:t>
            </a:r>
            <a:br>
              <a:rPr lang="en-US" smtClean="0"/>
            </a:br>
            <a:r>
              <a:rPr lang="en-US" smtClean="0"/>
              <a:t>Electric Potential</a:t>
            </a:r>
            <a:endParaRPr lang="en-US" dirty="0"/>
          </a:p>
        </p:txBody>
      </p:sp>
      <p:sp>
        <p:nvSpPr>
          <p:cNvPr id="1030" name="Rectangle 6"/>
          <p:cNvSpPr>
            <a:spLocks noGrp="1" noChangeArrowheads="1"/>
          </p:cNvSpPr>
          <p:nvPr>
            <p:ph type="body" idx="1"/>
          </p:nvPr>
        </p:nvSpPr>
        <p:spPr/>
        <p:txBody>
          <a:bodyPr/>
          <a:lstStyle/>
          <a:p>
            <a:r>
              <a:rPr lang="en-US" dirty="0" smtClean="0"/>
              <a:t>It follows that a 1.5-V battery does 1.5 J of work for every coulomb of charge that flows through it; that is, (1 C)(1.5 V) = 1.5 J. In general, the change in electric potential energy, </a:t>
            </a:r>
            <a:r>
              <a:rPr lang="el-GR" dirty="0" smtClean="0"/>
              <a:t>Δ</a:t>
            </a:r>
            <a:r>
              <a:rPr lang="en-US" i="1" dirty="0" smtClean="0"/>
              <a:t>PE</a:t>
            </a:r>
            <a:r>
              <a:rPr lang="en-US" dirty="0" smtClean="0"/>
              <a:t>, as a charge </a:t>
            </a:r>
            <a:r>
              <a:rPr lang="en-US" i="1" dirty="0" smtClean="0"/>
              <a:t>q</a:t>
            </a:r>
            <a:r>
              <a:rPr lang="en-US" dirty="0" smtClean="0"/>
              <a:t> moves through an electric potential (voltage) difference </a:t>
            </a:r>
            <a:r>
              <a:rPr lang="el-GR" dirty="0" smtClean="0"/>
              <a:t>Δ</a:t>
            </a:r>
            <a:r>
              <a:rPr lang="en-US" i="1" dirty="0" smtClean="0"/>
              <a:t>V</a:t>
            </a:r>
            <a:r>
              <a:rPr lang="en-US" dirty="0" smtClean="0"/>
              <a:t> is </a:t>
            </a:r>
            <a:r>
              <a:rPr lang="el-GR" dirty="0" smtClean="0"/>
              <a:t>Δ</a:t>
            </a:r>
            <a:r>
              <a:rPr lang="en-US" i="1" dirty="0" smtClean="0"/>
              <a:t>PE</a:t>
            </a:r>
            <a:r>
              <a:rPr lang="en-US" dirty="0" smtClean="0"/>
              <a:t> = </a:t>
            </a:r>
            <a:r>
              <a:rPr lang="en-US" i="1" dirty="0" smtClean="0"/>
              <a:t>q</a:t>
            </a:r>
            <a:r>
              <a:rPr lang="el-GR" dirty="0" smtClean="0"/>
              <a:t>Δ</a:t>
            </a:r>
            <a:r>
              <a:rPr lang="en-US" i="1" dirty="0" smtClean="0"/>
              <a:t>V</a:t>
            </a:r>
            <a:r>
              <a:rPr lang="en-US" dirty="0" smtClean="0"/>
              <a:t>.</a:t>
            </a:r>
          </a:p>
          <a:p>
            <a:r>
              <a:rPr lang="en-US" dirty="0" smtClean="0"/>
              <a:t>The following example illustrates how the change in electric potential energy is found.</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5465375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Potential Energy and</a:t>
            </a:r>
            <a:br>
              <a:rPr lang="en-US" dirty="0" smtClean="0"/>
            </a:br>
            <a:r>
              <a:rPr lang="en-US" dirty="0" smtClean="0"/>
              <a:t>Electric Potential</a:t>
            </a:r>
            <a:endParaRPr lang="en-US" dirty="0"/>
          </a:p>
        </p:txBody>
      </p:sp>
      <p:sp>
        <p:nvSpPr>
          <p:cNvPr id="1030" name="Rectangle 6"/>
          <p:cNvSpPr>
            <a:spLocks noGrp="1" noChangeArrowheads="1"/>
          </p:cNvSpPr>
          <p:nvPr>
            <p:ph type="body" idx="1"/>
          </p:nvPr>
        </p:nvSpPr>
        <p:spPr/>
        <p:txBody>
          <a:bodyPr/>
          <a:lstStyle/>
          <a:p>
            <a:pPr marL="0" indent="0">
              <a:buNone/>
            </a:pPr>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6" name="Picture 5" descr="Slide-43.jpg"/>
          <p:cNvPicPr>
            <a:picLocks noChangeAspect="1"/>
          </p:cNvPicPr>
          <p:nvPr/>
        </p:nvPicPr>
        <p:blipFill rotWithShape="1">
          <a:blip r:embed="rId3">
            <a:extLst>
              <a:ext uri="{28A0092B-C50C-407E-A947-70E740481C1C}">
                <a14:useLocalDpi xmlns:a14="http://schemas.microsoft.com/office/drawing/2010/main" val="0"/>
              </a:ext>
            </a:extLst>
          </a:blip>
          <a:srcRect b="3797"/>
          <a:stretch/>
        </p:blipFill>
        <p:spPr>
          <a:xfrm>
            <a:off x="266700" y="1501430"/>
            <a:ext cx="8601456" cy="4703369"/>
          </a:xfrm>
          <a:prstGeom prst="rect">
            <a:avLst/>
          </a:prstGeom>
        </p:spPr>
      </p:pic>
    </p:spTree>
    <p:extLst>
      <p:ext uri="{BB962C8B-B14F-4D97-AF65-F5344CB8AC3E}">
        <p14:creationId xmlns:p14="http://schemas.microsoft.com/office/powerpoint/2010/main" val="290862814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Potential Energy and</a:t>
            </a:r>
            <a:br>
              <a:rPr lang="en-US" dirty="0" smtClean="0"/>
            </a:br>
            <a:r>
              <a:rPr lang="en-US" dirty="0" smtClean="0"/>
              <a:t>Electric Potential</a:t>
            </a:r>
            <a:endParaRPr lang="en-US" dirty="0"/>
          </a:p>
        </p:txBody>
      </p:sp>
      <p:sp>
        <p:nvSpPr>
          <p:cNvPr id="1030" name="Rectangle 6"/>
          <p:cNvSpPr>
            <a:spLocks noGrp="1" noChangeArrowheads="1"/>
          </p:cNvSpPr>
          <p:nvPr>
            <p:ph type="body" idx="1"/>
          </p:nvPr>
        </p:nvSpPr>
        <p:spPr/>
        <p:txBody>
          <a:bodyPr/>
          <a:lstStyle/>
          <a:p>
            <a:r>
              <a:rPr lang="en-US" sz="2400" dirty="0" smtClean="0"/>
              <a:t>In general, a high-voltage system has a lot of electric potential energy. The figure below shows the situation for charges of opposite sign. When the charges are widely separated, the voltage is high. If these charges are released, a lot of electrical energy is converted into kinetic energy.</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20_16_Figure.jpg"/>
          <p:cNvPicPr>
            <a:picLocks noChangeAspect="1"/>
          </p:cNvPicPr>
          <p:nvPr/>
        </p:nvPicPr>
        <p:blipFill rotWithShape="1">
          <a:blip r:embed="rId3">
            <a:extLst>
              <a:ext uri="{28A0092B-C50C-407E-A947-70E740481C1C}">
                <a14:useLocalDpi xmlns:a14="http://schemas.microsoft.com/office/drawing/2010/main" val="0"/>
              </a:ext>
            </a:extLst>
          </a:blip>
          <a:srcRect b="2813"/>
          <a:stretch/>
        </p:blipFill>
        <p:spPr>
          <a:xfrm>
            <a:off x="2919736" y="3191220"/>
            <a:ext cx="4094571" cy="3534352"/>
          </a:xfrm>
          <a:prstGeom prst="rect">
            <a:avLst/>
          </a:prstGeom>
        </p:spPr>
      </p:pic>
    </p:spTree>
    <p:extLst>
      <p:ext uri="{BB962C8B-B14F-4D97-AF65-F5344CB8AC3E}">
        <p14:creationId xmlns:p14="http://schemas.microsoft.com/office/powerpoint/2010/main" val="182613716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Potential Energy and</a:t>
            </a:r>
            <a:br>
              <a:rPr lang="en-US" smtClean="0"/>
            </a:br>
            <a:r>
              <a:rPr lang="en-US" smtClean="0"/>
              <a:t>Electric Potential</a:t>
            </a:r>
            <a:endParaRPr lang="en-US" dirty="0"/>
          </a:p>
        </p:txBody>
      </p:sp>
      <p:sp>
        <p:nvSpPr>
          <p:cNvPr id="1030" name="Rectangle 6"/>
          <p:cNvSpPr>
            <a:spLocks noGrp="1" noChangeArrowheads="1"/>
          </p:cNvSpPr>
          <p:nvPr>
            <p:ph type="body" idx="1"/>
          </p:nvPr>
        </p:nvSpPr>
        <p:spPr/>
        <p:txBody>
          <a:bodyPr/>
          <a:lstStyle/>
          <a:p>
            <a:r>
              <a:rPr lang="en-US" dirty="0" smtClean="0"/>
              <a:t>For the case of charges with the same sign, like those in the figure below, the situation is reversed. Charges close together correspond to high voltage because they fly apart at high speed when released.</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20_17_Figure.jpg"/>
          <p:cNvPicPr>
            <a:picLocks noChangeAspect="1"/>
          </p:cNvPicPr>
          <p:nvPr/>
        </p:nvPicPr>
        <p:blipFill rotWithShape="1">
          <a:blip r:embed="rId3">
            <a:extLst>
              <a:ext uri="{28A0092B-C50C-407E-A947-70E740481C1C}">
                <a14:useLocalDpi xmlns:a14="http://schemas.microsoft.com/office/drawing/2010/main" val="0"/>
              </a:ext>
            </a:extLst>
          </a:blip>
          <a:srcRect b="3001"/>
          <a:stretch/>
        </p:blipFill>
        <p:spPr>
          <a:xfrm>
            <a:off x="2365047" y="3521111"/>
            <a:ext cx="4413906" cy="3019144"/>
          </a:xfrm>
          <a:prstGeom prst="rect">
            <a:avLst/>
          </a:prstGeom>
        </p:spPr>
      </p:pic>
    </p:spTree>
    <p:extLst>
      <p:ext uri="{BB962C8B-B14F-4D97-AF65-F5344CB8AC3E}">
        <p14:creationId xmlns:p14="http://schemas.microsoft.com/office/powerpoint/2010/main" val="89619268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Potential Energy and</a:t>
            </a:r>
            <a:br>
              <a:rPr lang="en-US" dirty="0" smtClean="0"/>
            </a:br>
            <a:r>
              <a:rPr lang="en-US" dirty="0" smtClean="0"/>
              <a:t>Electric Potential</a:t>
            </a:r>
            <a:endParaRPr lang="en-US" dirty="0"/>
          </a:p>
        </p:txBody>
      </p:sp>
      <p:sp>
        <p:nvSpPr>
          <p:cNvPr id="1030" name="Rectangle 6"/>
          <p:cNvSpPr>
            <a:spLocks noGrp="1" noChangeArrowheads="1"/>
          </p:cNvSpPr>
          <p:nvPr>
            <p:ph type="body" idx="1"/>
          </p:nvPr>
        </p:nvSpPr>
        <p:spPr/>
        <p:txBody>
          <a:bodyPr/>
          <a:lstStyle/>
          <a:p>
            <a:r>
              <a:rPr lang="en-US" sz="2400" dirty="0" smtClean="0"/>
              <a:t>There is a straightforward and useful connection between the electric field and electric potential. </a:t>
            </a:r>
          </a:p>
          <a:p>
            <a:r>
              <a:rPr lang="en-US" sz="2400" dirty="0" smtClean="0"/>
              <a:t>To obtain this relationship, we will apply the definition</a:t>
            </a:r>
            <a:br>
              <a:rPr lang="en-US" sz="2400" dirty="0" smtClean="0"/>
            </a:br>
            <a:r>
              <a:rPr lang="el-GR" sz="2400" dirty="0" smtClean="0"/>
              <a:t>Δ</a:t>
            </a:r>
            <a:r>
              <a:rPr lang="en-US" sz="2400" i="1" dirty="0" smtClean="0"/>
              <a:t>V</a:t>
            </a:r>
            <a:r>
              <a:rPr lang="en-US" sz="2400" dirty="0" smtClean="0"/>
              <a:t> = </a:t>
            </a:r>
            <a:r>
              <a:rPr lang="el-GR" sz="2400" dirty="0" smtClean="0"/>
              <a:t>Δ</a:t>
            </a:r>
            <a:r>
              <a:rPr lang="en-US" sz="2400" i="1" dirty="0" smtClean="0"/>
              <a:t>PE</a:t>
            </a:r>
            <a:r>
              <a:rPr lang="en-US" sz="2400" dirty="0" smtClean="0"/>
              <a:t>/</a:t>
            </a:r>
            <a:r>
              <a:rPr lang="en-US" sz="2400" i="1" dirty="0" smtClean="0"/>
              <a:t>q</a:t>
            </a:r>
            <a:r>
              <a:rPr lang="en-US" sz="2400" dirty="0" smtClean="0"/>
              <a:t> to the case of a charge that moves through a distance </a:t>
            </a:r>
            <a:r>
              <a:rPr lang="en-US" sz="2400" i="1" dirty="0" smtClean="0"/>
              <a:t>d</a:t>
            </a:r>
            <a:r>
              <a:rPr lang="en-US" sz="2400" dirty="0" smtClean="0"/>
              <a:t> in the direction of the electric field, as is shown in the figure below.</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20_18_Figure.jpg"/>
          <p:cNvPicPr>
            <a:picLocks noChangeAspect="1"/>
          </p:cNvPicPr>
          <p:nvPr/>
        </p:nvPicPr>
        <p:blipFill rotWithShape="1">
          <a:blip r:embed="rId3">
            <a:extLst>
              <a:ext uri="{28A0092B-C50C-407E-A947-70E740481C1C}">
                <a14:useLocalDpi xmlns:a14="http://schemas.microsoft.com/office/drawing/2010/main" val="0"/>
              </a:ext>
            </a:extLst>
          </a:blip>
          <a:srcRect b="3642"/>
          <a:stretch/>
        </p:blipFill>
        <p:spPr>
          <a:xfrm>
            <a:off x="2421666" y="3543513"/>
            <a:ext cx="4300668" cy="3139583"/>
          </a:xfrm>
          <a:prstGeom prst="rect">
            <a:avLst/>
          </a:prstGeom>
        </p:spPr>
      </p:pic>
    </p:spTree>
    <p:extLst>
      <p:ext uri="{BB962C8B-B14F-4D97-AF65-F5344CB8AC3E}">
        <p14:creationId xmlns:p14="http://schemas.microsoft.com/office/powerpoint/2010/main" val="350093924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Potential Energy and</a:t>
            </a:r>
            <a:br>
              <a:rPr lang="en-US" dirty="0" smtClean="0"/>
            </a:br>
            <a:r>
              <a:rPr lang="en-US" dirty="0" smtClean="0"/>
              <a:t>Electric Potential</a:t>
            </a:r>
            <a:endParaRPr lang="en-US" dirty="0"/>
          </a:p>
        </p:txBody>
      </p:sp>
      <p:sp>
        <p:nvSpPr>
          <p:cNvPr id="1030" name="Rectangle 6"/>
          <p:cNvSpPr>
            <a:spLocks noGrp="1" noChangeArrowheads="1"/>
          </p:cNvSpPr>
          <p:nvPr>
            <p:ph type="body" idx="1"/>
          </p:nvPr>
        </p:nvSpPr>
        <p:spPr>
          <a:xfrm>
            <a:off x="365124" y="1141413"/>
            <a:ext cx="8349801" cy="5106987"/>
          </a:xfrm>
        </p:spPr>
        <p:txBody>
          <a:bodyPr/>
          <a:lstStyle/>
          <a:p>
            <a:r>
              <a:rPr lang="en-US" dirty="0" smtClean="0"/>
              <a:t>The work done by the electric field in this case</a:t>
            </a:r>
            <a:br>
              <a:rPr lang="en-US" dirty="0" smtClean="0"/>
            </a:br>
            <a:r>
              <a:rPr lang="en-US" dirty="0" smtClean="0"/>
              <a:t>is simply the magnitude of the electric force</a:t>
            </a:r>
            <a:br>
              <a:rPr lang="en-US" dirty="0" smtClean="0"/>
            </a:br>
            <a:r>
              <a:rPr lang="en-US" i="1" dirty="0" smtClean="0"/>
              <a:t>F</a:t>
            </a:r>
            <a:r>
              <a:rPr lang="en-US" dirty="0" smtClean="0"/>
              <a:t> = </a:t>
            </a:r>
            <a:r>
              <a:rPr lang="en-US" i="1" dirty="0" err="1" smtClean="0"/>
              <a:t>Eq</a:t>
            </a:r>
            <a:r>
              <a:rPr lang="en-US" dirty="0" smtClean="0"/>
              <a:t>, times the distance, </a:t>
            </a:r>
            <a:r>
              <a:rPr lang="en-US" i="1" dirty="0" smtClean="0"/>
              <a:t>d</a:t>
            </a:r>
            <a:r>
              <a:rPr lang="en-US" dirty="0" smtClean="0"/>
              <a:t>:</a:t>
            </a:r>
          </a:p>
          <a:p>
            <a:pPr marL="0" indent="0" algn="ctr">
              <a:buNone/>
            </a:pPr>
            <a:r>
              <a:rPr lang="en-US" i="1" dirty="0" smtClean="0"/>
              <a:t>W</a:t>
            </a:r>
            <a:r>
              <a:rPr lang="en-US" dirty="0" smtClean="0"/>
              <a:t> = </a:t>
            </a:r>
            <a:r>
              <a:rPr lang="en-US" i="1" dirty="0" err="1" smtClean="0"/>
              <a:t>qEd</a:t>
            </a:r>
            <a:endParaRPr lang="en-US" i="1" dirty="0" smtClean="0"/>
          </a:p>
          <a:p>
            <a:r>
              <a:rPr lang="en-US" dirty="0" smtClean="0"/>
              <a:t>Therefore, the change in electric potential is</a:t>
            </a:r>
          </a:p>
          <a:p>
            <a:pPr marL="0" indent="0" algn="ctr">
              <a:buNone/>
            </a:pPr>
            <a:r>
              <a:rPr lang="el-GR" dirty="0" smtClean="0"/>
              <a:t>Δ</a:t>
            </a:r>
            <a:r>
              <a:rPr lang="en-US" i="1" dirty="0" smtClean="0"/>
              <a:t>V</a:t>
            </a:r>
            <a:r>
              <a:rPr lang="en-US" dirty="0" smtClean="0"/>
              <a:t> = </a:t>
            </a:r>
            <a:r>
              <a:rPr lang="el-GR" dirty="0" smtClean="0"/>
              <a:t>Δ</a:t>
            </a:r>
            <a:r>
              <a:rPr lang="en-US" i="1" dirty="0" smtClean="0"/>
              <a:t>PE</a:t>
            </a:r>
            <a:r>
              <a:rPr lang="en-US" dirty="0" smtClean="0"/>
              <a:t>/</a:t>
            </a:r>
            <a:r>
              <a:rPr lang="en-US" i="1" dirty="0" smtClean="0"/>
              <a:t>q</a:t>
            </a:r>
            <a:r>
              <a:rPr lang="en-US" dirty="0" smtClean="0"/>
              <a:t> = −</a:t>
            </a:r>
            <a:r>
              <a:rPr lang="en-US" i="1" dirty="0" smtClean="0"/>
              <a:t>W</a:t>
            </a:r>
            <a:r>
              <a:rPr lang="en-US" dirty="0" smtClean="0"/>
              <a:t>/</a:t>
            </a:r>
            <a:r>
              <a:rPr lang="en-US" i="1" dirty="0" smtClean="0"/>
              <a:t>q</a:t>
            </a:r>
            <a:r>
              <a:rPr lang="en-US" dirty="0" smtClean="0"/>
              <a:t> = −(</a:t>
            </a:r>
            <a:r>
              <a:rPr lang="en-US" i="1" dirty="0" err="1" smtClean="0"/>
              <a:t>qEd</a:t>
            </a:r>
            <a:r>
              <a:rPr lang="en-US" dirty="0" smtClean="0"/>
              <a:t>)/</a:t>
            </a:r>
            <a:r>
              <a:rPr lang="en-US" i="1" dirty="0" smtClean="0"/>
              <a:t>q</a:t>
            </a:r>
            <a:r>
              <a:rPr lang="en-US" dirty="0" smtClean="0"/>
              <a:t> = −</a:t>
            </a:r>
            <a:r>
              <a:rPr lang="en-US" i="1" dirty="0" smtClean="0"/>
              <a:t>Ed</a:t>
            </a:r>
          </a:p>
          <a:p>
            <a:r>
              <a:rPr lang="en-US" dirty="0" smtClean="0"/>
              <a:t>Solving for the electric field, we find the following:</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Slide-47.jpg"/>
          <p:cNvPicPr>
            <a:picLocks noChangeAspect="1"/>
          </p:cNvPicPr>
          <p:nvPr/>
        </p:nvPicPr>
        <p:blipFill rotWithShape="1">
          <a:blip r:embed="rId3">
            <a:extLst>
              <a:ext uri="{28A0092B-C50C-407E-A947-70E740481C1C}">
                <a14:useLocalDpi xmlns:a14="http://schemas.microsoft.com/office/drawing/2010/main" val="0"/>
              </a:ext>
            </a:extLst>
          </a:blip>
          <a:srcRect b="6120"/>
          <a:stretch/>
        </p:blipFill>
        <p:spPr>
          <a:xfrm>
            <a:off x="1732235" y="4569072"/>
            <a:ext cx="5874910" cy="2063865"/>
          </a:xfrm>
          <a:prstGeom prst="rect">
            <a:avLst/>
          </a:prstGeom>
        </p:spPr>
      </p:pic>
    </p:spTree>
    <p:extLst>
      <p:ext uri="{BB962C8B-B14F-4D97-AF65-F5344CB8AC3E}">
        <p14:creationId xmlns:p14="http://schemas.microsoft.com/office/powerpoint/2010/main" val="8751802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_19_Figure.jpg"/>
          <p:cNvPicPr>
            <a:picLocks noChangeAspect="1"/>
          </p:cNvPicPr>
          <p:nvPr/>
        </p:nvPicPr>
        <p:blipFill rotWithShape="1">
          <a:blip r:embed="rId3">
            <a:extLst>
              <a:ext uri="{28A0092B-C50C-407E-A947-70E740481C1C}">
                <a14:useLocalDpi xmlns:a14="http://schemas.microsoft.com/office/drawing/2010/main" val="0"/>
              </a:ext>
            </a:extLst>
          </a:blip>
          <a:srcRect b="3097"/>
          <a:stretch/>
        </p:blipFill>
        <p:spPr>
          <a:xfrm>
            <a:off x="1828800" y="2816466"/>
            <a:ext cx="5486400" cy="3903551"/>
          </a:xfrm>
          <a:prstGeom prst="rect">
            <a:avLst/>
          </a:prstGeom>
        </p:spPr>
      </p:pic>
      <p:sp>
        <p:nvSpPr>
          <p:cNvPr id="1029" name="Rectangle 5"/>
          <p:cNvSpPr>
            <a:spLocks noGrp="1" noChangeArrowheads="1"/>
          </p:cNvSpPr>
          <p:nvPr>
            <p:ph type="title"/>
          </p:nvPr>
        </p:nvSpPr>
        <p:spPr/>
        <p:txBody>
          <a:bodyPr/>
          <a:lstStyle/>
          <a:p>
            <a:r>
              <a:rPr lang="en-US" dirty="0" smtClean="0"/>
              <a:t>Electric Potential Energy and</a:t>
            </a:r>
            <a:br>
              <a:rPr lang="en-US" dirty="0" smtClean="0"/>
            </a:br>
            <a:r>
              <a:rPr lang="en-US" dirty="0" smtClean="0"/>
              <a:t>Electric Potential</a:t>
            </a:r>
            <a:endParaRPr lang="en-US" dirty="0"/>
          </a:p>
        </p:txBody>
      </p:sp>
      <p:sp>
        <p:nvSpPr>
          <p:cNvPr id="1030" name="Rectangle 6"/>
          <p:cNvSpPr>
            <a:spLocks noGrp="1" noChangeArrowheads="1"/>
          </p:cNvSpPr>
          <p:nvPr>
            <p:ph type="body" idx="1"/>
          </p:nvPr>
        </p:nvSpPr>
        <p:spPr/>
        <p:txBody>
          <a:bodyPr/>
          <a:lstStyle/>
          <a:p>
            <a:r>
              <a:rPr lang="en-US" sz="2000" dirty="0" smtClean="0"/>
              <a:t>To summarize, the electric field depends on the rate of change of the electric potential with position. In terms of a gravitational analogy, you can think of the electric potential, </a:t>
            </a:r>
            <a:r>
              <a:rPr lang="en-US" sz="2000" i="1" dirty="0" smtClean="0"/>
              <a:t>V</a:t>
            </a:r>
            <a:r>
              <a:rPr lang="en-US" sz="2000" dirty="0" smtClean="0"/>
              <a:t>, as the height of the hill and the electric field, </a:t>
            </a:r>
            <a:r>
              <a:rPr lang="en-US" sz="2000" i="1" dirty="0" smtClean="0"/>
              <a:t>E</a:t>
            </a:r>
            <a:r>
              <a:rPr lang="en-US" sz="2000" dirty="0" smtClean="0"/>
              <a:t>, as the slope of the hill. This analogy is illustrated in the figure below.</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62321399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Potential Energy and</a:t>
            </a:r>
            <a:br>
              <a:rPr lang="en-US" dirty="0" smtClean="0"/>
            </a:br>
            <a:r>
              <a:rPr lang="en-US" dirty="0" smtClean="0"/>
              <a:t>Electric Potential</a:t>
            </a:r>
            <a:endParaRPr lang="en-US" dirty="0"/>
          </a:p>
        </p:txBody>
      </p:sp>
      <p:sp>
        <p:nvSpPr>
          <p:cNvPr id="1030" name="Rectangle 6"/>
          <p:cNvSpPr>
            <a:spLocks noGrp="1" noChangeArrowheads="1"/>
          </p:cNvSpPr>
          <p:nvPr>
            <p:ph type="body" idx="1"/>
          </p:nvPr>
        </p:nvSpPr>
        <p:spPr/>
        <p:txBody>
          <a:bodyPr/>
          <a:lstStyle/>
          <a:p>
            <a:r>
              <a:rPr lang="en-US" sz="2000" dirty="0" smtClean="0"/>
              <a:t>As the figure below illustrates, the electric potential decreases in the direction of the electric field. In addition, the electric potential </a:t>
            </a:r>
            <a:r>
              <a:rPr lang="en-US" sz="2000" dirty="0" err="1" smtClean="0"/>
              <a:t>doesn</a:t>
            </a:r>
            <a:r>
              <a:rPr lang="fr-FR" sz="2000" dirty="0" smtClean="0"/>
              <a:t>'</a:t>
            </a:r>
            <a:r>
              <a:rPr lang="en-US" sz="2000" dirty="0" smtClean="0"/>
              <a:t>t change at all in the direction perpendicular to the electric field.</a:t>
            </a:r>
          </a:p>
          <a:p>
            <a:r>
              <a:rPr lang="en-US" sz="2000" dirty="0" smtClean="0"/>
              <a:t>For the case shown, the electric field is constant. As a result, the electric potential decreases uniformly with distance.</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20_20_Figure.jpg"/>
          <p:cNvPicPr>
            <a:picLocks noChangeAspect="1"/>
          </p:cNvPicPr>
          <p:nvPr/>
        </p:nvPicPr>
        <p:blipFill rotWithShape="1">
          <a:blip r:embed="rId3">
            <a:extLst>
              <a:ext uri="{28A0092B-C50C-407E-A947-70E740481C1C}">
                <a14:useLocalDpi xmlns:a14="http://schemas.microsoft.com/office/drawing/2010/main" val="0"/>
              </a:ext>
            </a:extLst>
          </a:blip>
          <a:srcRect b="4872"/>
          <a:stretch/>
        </p:blipFill>
        <p:spPr>
          <a:xfrm>
            <a:off x="715841" y="2899297"/>
            <a:ext cx="7819505" cy="3395063"/>
          </a:xfrm>
          <a:prstGeom prst="rect">
            <a:avLst/>
          </a:prstGeom>
        </p:spPr>
      </p:pic>
    </p:spTree>
    <p:extLst>
      <p:ext uri="{BB962C8B-B14F-4D97-AF65-F5344CB8AC3E}">
        <p14:creationId xmlns:p14="http://schemas.microsoft.com/office/powerpoint/2010/main" val="40803515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Electric Field</a:t>
            </a:r>
            <a:endParaRPr lang="en-US" dirty="0"/>
          </a:p>
        </p:txBody>
      </p:sp>
      <p:sp>
        <p:nvSpPr>
          <p:cNvPr id="1030" name="Rectangle 6"/>
          <p:cNvSpPr>
            <a:spLocks noGrp="1" noChangeArrowheads="1"/>
          </p:cNvSpPr>
          <p:nvPr>
            <p:ph type="body" idx="1"/>
          </p:nvPr>
        </p:nvSpPr>
        <p:spPr/>
        <p:txBody>
          <a:bodyPr/>
          <a:lstStyle/>
          <a:p>
            <a:pPr marL="0" indent="0">
              <a:buNone/>
            </a:pPr>
            <a:endParaRPr lang="en-US" dirty="0" smtClean="0"/>
          </a:p>
          <a:p>
            <a:pPr marL="0" indent="0">
              <a:buNone/>
            </a:pPr>
            <a:endParaRPr lang="en-US" dirty="0"/>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direction of an electric field is away from a positive charge and toward a negative charge.</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20_02_Figure.jpg"/>
          <p:cNvPicPr>
            <a:picLocks noChangeAspect="1"/>
          </p:cNvPicPr>
          <p:nvPr/>
        </p:nvPicPr>
        <p:blipFill rotWithShape="1">
          <a:blip r:embed="rId3">
            <a:extLst>
              <a:ext uri="{28A0092B-C50C-407E-A947-70E740481C1C}">
                <a14:useLocalDpi xmlns:a14="http://schemas.microsoft.com/office/drawing/2010/main" val="0"/>
              </a:ext>
            </a:extLst>
          </a:blip>
          <a:srcRect b="3887"/>
          <a:stretch/>
        </p:blipFill>
        <p:spPr>
          <a:xfrm>
            <a:off x="1017680" y="1031963"/>
            <a:ext cx="7108641" cy="3922182"/>
          </a:xfrm>
          <a:prstGeom prst="rect">
            <a:avLst/>
          </a:prstGeom>
        </p:spPr>
      </p:pic>
    </p:spTree>
    <p:extLst>
      <p:ext uri="{BB962C8B-B14F-4D97-AF65-F5344CB8AC3E}">
        <p14:creationId xmlns:p14="http://schemas.microsoft.com/office/powerpoint/2010/main" val="389736915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Potential Energy and</a:t>
            </a:r>
            <a:br>
              <a:rPr lang="en-US" dirty="0" smtClean="0"/>
            </a:br>
            <a:r>
              <a:rPr lang="en-US" dirty="0" smtClean="0"/>
              <a:t>Electric Potential</a:t>
            </a:r>
            <a:endParaRPr lang="en-US" dirty="0"/>
          </a:p>
        </p:txBody>
      </p:sp>
      <p:sp>
        <p:nvSpPr>
          <p:cNvPr id="1030" name="Rectangle 6"/>
          <p:cNvSpPr>
            <a:spLocks noGrp="1" noChangeArrowheads="1"/>
          </p:cNvSpPr>
          <p:nvPr>
            <p:ph sz="half" idx="1"/>
          </p:nvPr>
        </p:nvSpPr>
        <p:spPr>
          <a:xfrm>
            <a:off x="365125" y="1141413"/>
            <a:ext cx="3919686" cy="5106987"/>
          </a:xfrm>
        </p:spPr>
        <p:txBody>
          <a:bodyPr/>
          <a:lstStyle/>
          <a:p>
            <a:r>
              <a:rPr lang="en-US" dirty="0" smtClean="0"/>
              <a:t>The following example illustrates how (a) the electric field in a capacitor can be determined and (b) how the change in electric potential energy of a charge moved between the plates of the capacitor can be calculated.</a:t>
            </a:r>
          </a:p>
        </p:txBody>
      </p:sp>
      <p:sp>
        <p:nvSpPr>
          <p:cNvPr id="4" name="Footer Placeholder 3"/>
          <p:cNvSpPr>
            <a:spLocks noGrp="1"/>
          </p:cNvSpPr>
          <p:nvPr>
            <p:ph type="ftr" sz="quarter" idx="10"/>
          </p:nvPr>
        </p:nvSpPr>
        <p:spPr/>
        <p:txBody>
          <a:bodyPr/>
          <a:lstStyle/>
          <a:p>
            <a:r>
              <a:rPr lang="en-GB" dirty="0" smtClean="0"/>
              <a:t>© 2014 Pearson Education, Inc.</a:t>
            </a:r>
            <a:endParaRPr lang="en-GB" dirty="0"/>
          </a:p>
        </p:txBody>
      </p:sp>
      <p:pic>
        <p:nvPicPr>
          <p:cNvPr id="2" name="Picture 1" descr="Slide-50.jpg"/>
          <p:cNvPicPr>
            <a:picLocks noChangeAspect="1"/>
          </p:cNvPicPr>
          <p:nvPr/>
        </p:nvPicPr>
        <p:blipFill rotWithShape="1">
          <a:blip r:embed="rId3">
            <a:extLst>
              <a:ext uri="{28A0092B-C50C-407E-A947-70E740481C1C}">
                <a14:useLocalDpi xmlns:a14="http://schemas.microsoft.com/office/drawing/2010/main" val="0"/>
              </a:ext>
            </a:extLst>
          </a:blip>
          <a:srcRect b="2888"/>
          <a:stretch/>
        </p:blipFill>
        <p:spPr>
          <a:xfrm>
            <a:off x="4244995" y="819346"/>
            <a:ext cx="4793044" cy="5540721"/>
          </a:xfrm>
          <a:prstGeom prst="rect">
            <a:avLst/>
          </a:prstGeom>
        </p:spPr>
      </p:pic>
    </p:spTree>
    <p:extLst>
      <p:ext uri="{BB962C8B-B14F-4D97-AF65-F5344CB8AC3E}">
        <p14:creationId xmlns:p14="http://schemas.microsoft.com/office/powerpoint/2010/main" val="406343310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Potential Energy and</a:t>
            </a:r>
            <a:br>
              <a:rPr lang="en-US" dirty="0" smtClean="0"/>
            </a:br>
            <a:r>
              <a:rPr lang="en-US" dirty="0" smtClean="0"/>
              <a:t>Electric Potential</a:t>
            </a:r>
            <a:endParaRPr lang="en-US" dirty="0"/>
          </a:p>
        </p:txBody>
      </p:sp>
      <p:sp>
        <p:nvSpPr>
          <p:cNvPr id="1030" name="Rectangle 6"/>
          <p:cNvSpPr>
            <a:spLocks noGrp="1" noChangeArrowheads="1"/>
          </p:cNvSpPr>
          <p:nvPr>
            <p:ph type="body" idx="1"/>
          </p:nvPr>
        </p:nvSpPr>
        <p:spPr>
          <a:xfrm>
            <a:off x="365124" y="1141413"/>
            <a:ext cx="8368207" cy="5106987"/>
          </a:xfrm>
        </p:spPr>
        <p:txBody>
          <a:bodyPr/>
          <a:lstStyle/>
          <a:p>
            <a:r>
              <a:rPr lang="en-US" dirty="0" smtClean="0"/>
              <a:t>Energy conservation applies to a charged object in an electric field. As a result, the sum of the object</a:t>
            </a:r>
            <a:r>
              <a:rPr lang="fr-FR" dirty="0" smtClean="0"/>
              <a:t>'</a:t>
            </a:r>
            <a:r>
              <a:rPr lang="en-US" dirty="0" smtClean="0"/>
              <a:t>s kinetic and electric potential energies must be the same at any two points, say A and B:</a:t>
            </a:r>
          </a:p>
          <a:p>
            <a:pPr marL="0" indent="0" algn="ctr">
              <a:buNone/>
            </a:pPr>
            <a:r>
              <a:rPr lang="en-US" dirty="0" smtClean="0"/>
              <a:t>½</a:t>
            </a:r>
            <a:r>
              <a:rPr lang="en-US" i="1" dirty="0" smtClean="0"/>
              <a:t>mv</a:t>
            </a:r>
            <a:r>
              <a:rPr lang="en-US" baseline="-25000" dirty="0" smtClean="0"/>
              <a:t>A</a:t>
            </a:r>
            <a:r>
              <a:rPr lang="en-US" baseline="30000" dirty="0" smtClean="0"/>
              <a:t>2</a:t>
            </a:r>
            <a:r>
              <a:rPr lang="en-US" dirty="0" smtClean="0"/>
              <a:t> + </a:t>
            </a:r>
            <a:r>
              <a:rPr lang="en-US" i="1" dirty="0" smtClean="0"/>
              <a:t>PE</a:t>
            </a:r>
            <a:r>
              <a:rPr lang="en-US" baseline="-25000" dirty="0" smtClean="0"/>
              <a:t>A</a:t>
            </a:r>
            <a:r>
              <a:rPr lang="en-US" dirty="0" smtClean="0"/>
              <a:t> = ½</a:t>
            </a:r>
            <a:r>
              <a:rPr lang="en-US" i="1" dirty="0" smtClean="0"/>
              <a:t>mv</a:t>
            </a:r>
            <a:r>
              <a:rPr lang="en-US" baseline="-25000" dirty="0" smtClean="0"/>
              <a:t>B</a:t>
            </a:r>
            <a:r>
              <a:rPr lang="en-US" baseline="30000" dirty="0" smtClean="0"/>
              <a:t>2</a:t>
            </a:r>
            <a:r>
              <a:rPr lang="en-US" dirty="0" smtClean="0"/>
              <a:t> + </a:t>
            </a:r>
            <a:r>
              <a:rPr lang="en-US" i="1" dirty="0" smtClean="0"/>
              <a:t>PE</a:t>
            </a:r>
            <a:r>
              <a:rPr lang="en-US" baseline="-25000" dirty="0" smtClean="0"/>
              <a:t>B</a:t>
            </a:r>
            <a:r>
              <a:rPr lang="en-US" dirty="0" smtClean="0"/>
              <a:t> </a:t>
            </a:r>
          </a:p>
          <a:p>
            <a:r>
              <a:rPr lang="en-US" dirty="0" smtClean="0"/>
              <a:t>This equation applies to any conservative force. Notice, however, that the </a:t>
            </a:r>
            <a:r>
              <a:rPr lang="en-US" i="1" dirty="0" smtClean="0"/>
              <a:t>PE</a:t>
            </a:r>
            <a:r>
              <a:rPr lang="en-US" dirty="0" smtClean="0"/>
              <a:t> term in the equation depends on the type of conservation force involved.</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5051435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Potential Energy and</a:t>
            </a:r>
            <a:br>
              <a:rPr lang="en-US" smtClean="0"/>
            </a:br>
            <a:r>
              <a:rPr lang="en-US" smtClean="0"/>
              <a:t>Electric Potential</a:t>
            </a:r>
            <a:endParaRPr lang="en-US" dirty="0"/>
          </a:p>
        </p:txBody>
      </p:sp>
      <p:sp>
        <p:nvSpPr>
          <p:cNvPr id="1030" name="Rectangle 6"/>
          <p:cNvSpPr>
            <a:spLocks noGrp="1" noChangeArrowheads="1"/>
          </p:cNvSpPr>
          <p:nvPr>
            <p:ph type="body" idx="1"/>
          </p:nvPr>
        </p:nvSpPr>
        <p:spPr/>
        <p:txBody>
          <a:bodyPr/>
          <a:lstStyle/>
          <a:p>
            <a:r>
              <a:rPr lang="en-US" dirty="0" smtClean="0"/>
              <a:t>For a uniform gravitational field, the potential energy is </a:t>
            </a:r>
            <a:r>
              <a:rPr lang="en-US" i="1" dirty="0" smtClean="0"/>
              <a:t>PE</a:t>
            </a:r>
            <a:r>
              <a:rPr lang="en-US" dirty="0" smtClean="0"/>
              <a:t> = </a:t>
            </a:r>
            <a:r>
              <a:rPr lang="en-US" i="1" dirty="0" err="1" smtClean="0"/>
              <a:t>mgy</a:t>
            </a:r>
            <a:r>
              <a:rPr lang="en-US" dirty="0" smtClean="0"/>
              <a:t>.</a:t>
            </a:r>
          </a:p>
          <a:p>
            <a:r>
              <a:rPr lang="en-US" dirty="0" smtClean="0"/>
              <a:t>For an ideal spring, the potential energy is</a:t>
            </a:r>
            <a:br>
              <a:rPr lang="en-US" dirty="0" smtClean="0"/>
            </a:br>
            <a:r>
              <a:rPr lang="en-US" i="1" dirty="0" smtClean="0"/>
              <a:t>PE</a:t>
            </a:r>
            <a:r>
              <a:rPr lang="en-US" dirty="0" smtClean="0"/>
              <a:t> = ½</a:t>
            </a:r>
            <a:r>
              <a:rPr lang="en-US" i="1" dirty="0" smtClean="0"/>
              <a:t>kx</a:t>
            </a:r>
            <a:r>
              <a:rPr lang="en-US" baseline="30000" dirty="0" smtClean="0"/>
              <a:t>2</a:t>
            </a:r>
            <a:r>
              <a:rPr lang="en-US" dirty="0" smtClean="0"/>
              <a:t>.</a:t>
            </a:r>
          </a:p>
          <a:p>
            <a:r>
              <a:rPr lang="en-US" dirty="0" smtClean="0"/>
              <a:t>For an electrical system, the potential energy is </a:t>
            </a:r>
            <a:r>
              <a:rPr lang="en-US" i="1" dirty="0" smtClean="0"/>
              <a:t>PE</a:t>
            </a:r>
            <a:r>
              <a:rPr lang="en-US" dirty="0" smtClean="0"/>
              <a:t> = </a:t>
            </a:r>
            <a:r>
              <a:rPr lang="en-US" i="1" dirty="0" err="1" smtClean="0"/>
              <a:t>qV</a:t>
            </a:r>
            <a:r>
              <a:rPr lang="en-US" dirty="0" smtClean="0"/>
              <a:t>.</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87328094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Potential Energy and</a:t>
            </a:r>
            <a:br>
              <a:rPr lang="en-US" smtClean="0"/>
            </a:br>
            <a:r>
              <a:rPr lang="en-US" smtClean="0"/>
              <a:t>Electric Potential</a:t>
            </a:r>
            <a:endParaRPr lang="en-US" dirty="0"/>
          </a:p>
        </p:txBody>
      </p:sp>
      <p:sp>
        <p:nvSpPr>
          <p:cNvPr id="1030" name="Rectangle 6"/>
          <p:cNvSpPr>
            <a:spLocks noGrp="1" noChangeArrowheads="1"/>
          </p:cNvSpPr>
          <p:nvPr>
            <p:ph type="body" idx="1"/>
          </p:nvPr>
        </p:nvSpPr>
        <p:spPr/>
        <p:txBody>
          <a:bodyPr/>
          <a:lstStyle/>
          <a:p>
            <a:r>
              <a:rPr lang="en-US" smtClean="0"/>
              <a:t>Charges that are free to move in an electric field will accelerate.</a:t>
            </a:r>
          </a:p>
          <a:p>
            <a:pPr lvl="1"/>
            <a:r>
              <a:rPr lang="en-US" smtClean="0"/>
              <a:t>Positive charges accelerate in the direction of decreasing electric potential.</a:t>
            </a:r>
          </a:p>
          <a:p>
            <a:pPr lvl="1"/>
            <a:r>
              <a:rPr lang="en-US" smtClean="0"/>
              <a:t>Negative charges accelerate in the direction of increasing electric potential.</a:t>
            </a:r>
          </a:p>
          <a:p>
            <a:r>
              <a:rPr lang="en-US" smtClean="0"/>
              <a:t>In both cases, the charge moves to a region of lower electric potential energy—like a ball rolling downhill to a position where it has lower gravitational potential energy.</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61868129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Potential Energy and</a:t>
            </a:r>
            <a:br>
              <a:rPr lang="en-US" dirty="0" smtClean="0"/>
            </a:br>
            <a:r>
              <a:rPr lang="en-US" dirty="0" smtClean="0"/>
              <a:t>Electric Potential</a:t>
            </a:r>
            <a:endParaRPr lang="en-US" dirty="0"/>
          </a:p>
        </p:txBody>
      </p:sp>
      <p:sp>
        <p:nvSpPr>
          <p:cNvPr id="1030" name="Rectangle 6"/>
          <p:cNvSpPr>
            <a:spLocks noGrp="1" noChangeArrowheads="1"/>
          </p:cNvSpPr>
          <p:nvPr>
            <p:ph type="body" idx="1"/>
          </p:nvPr>
        </p:nvSpPr>
        <p:spPr/>
        <p:txBody>
          <a:bodyPr/>
          <a:lstStyle/>
          <a:p>
            <a:r>
              <a:rPr lang="en-US" dirty="0" smtClean="0"/>
              <a:t>We have learned that the electric field a distance </a:t>
            </a:r>
            <a:r>
              <a:rPr lang="en-US" i="1" dirty="0" smtClean="0"/>
              <a:t>r</a:t>
            </a:r>
            <a:r>
              <a:rPr lang="en-US" dirty="0" smtClean="0"/>
              <a:t> from a point charge is given by</a:t>
            </a:r>
          </a:p>
          <a:p>
            <a:pPr marL="0" indent="0" algn="ctr">
              <a:buNone/>
            </a:pPr>
            <a:r>
              <a:rPr lang="en-US" i="1" dirty="0" smtClean="0"/>
              <a:t>E</a:t>
            </a:r>
            <a:r>
              <a:rPr lang="en-US" dirty="0" smtClean="0"/>
              <a:t> = </a:t>
            </a:r>
            <a:r>
              <a:rPr lang="en-US" i="1" dirty="0" err="1" smtClean="0"/>
              <a:t>kq</a:t>
            </a:r>
            <a:r>
              <a:rPr lang="en-US" dirty="0" smtClean="0"/>
              <a:t>/</a:t>
            </a:r>
            <a:r>
              <a:rPr lang="en-US" i="1" dirty="0" smtClean="0"/>
              <a:t>r</a:t>
            </a:r>
            <a:r>
              <a:rPr lang="en-US" baseline="30000" dirty="0" smtClean="0"/>
              <a:t>2</a:t>
            </a:r>
            <a:endParaRPr lang="en-US" dirty="0" smtClean="0"/>
          </a:p>
          <a:p>
            <a:r>
              <a:rPr lang="en-US" dirty="0" smtClean="0"/>
              <a:t>Similarly, it can be shown that the electric potential at a distance </a:t>
            </a:r>
            <a:r>
              <a:rPr lang="en-US" i="1" dirty="0" smtClean="0"/>
              <a:t>r</a:t>
            </a:r>
            <a:r>
              <a:rPr lang="en-US" dirty="0" smtClean="0"/>
              <a:t> from a point charge is the following:</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2" name="Picture 1" descr="Slide-54.jpg"/>
          <p:cNvPicPr>
            <a:picLocks noChangeAspect="1"/>
          </p:cNvPicPr>
          <p:nvPr/>
        </p:nvPicPr>
        <p:blipFill rotWithShape="1">
          <a:blip r:embed="rId3">
            <a:extLst>
              <a:ext uri="{28A0092B-C50C-407E-A947-70E740481C1C}">
                <a14:useLocalDpi xmlns:a14="http://schemas.microsoft.com/office/drawing/2010/main" val="0"/>
              </a:ext>
            </a:extLst>
          </a:blip>
          <a:srcRect b="4780"/>
          <a:stretch/>
        </p:blipFill>
        <p:spPr>
          <a:xfrm>
            <a:off x="1980973" y="4083425"/>
            <a:ext cx="5182054" cy="2493387"/>
          </a:xfrm>
          <a:prstGeom prst="rect">
            <a:avLst/>
          </a:prstGeom>
        </p:spPr>
      </p:pic>
    </p:spTree>
    <p:extLst>
      <p:ext uri="{BB962C8B-B14F-4D97-AF65-F5344CB8AC3E}">
        <p14:creationId xmlns:p14="http://schemas.microsoft.com/office/powerpoint/2010/main" val="67170083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Potential Energy and</a:t>
            </a:r>
            <a:br>
              <a:rPr lang="en-US" dirty="0" smtClean="0"/>
            </a:br>
            <a:r>
              <a:rPr lang="en-US" dirty="0" smtClean="0"/>
              <a:t>Electric Potential</a:t>
            </a:r>
            <a:endParaRPr lang="en-US" dirty="0"/>
          </a:p>
        </p:txBody>
      </p:sp>
      <p:sp>
        <p:nvSpPr>
          <p:cNvPr id="1030" name="Rectangle 6"/>
          <p:cNvSpPr>
            <a:spLocks noGrp="1" noChangeArrowheads="1"/>
          </p:cNvSpPr>
          <p:nvPr>
            <p:ph type="body" idx="1"/>
          </p:nvPr>
        </p:nvSpPr>
        <p:spPr>
          <a:xfrm>
            <a:off x="365124" y="1141413"/>
            <a:ext cx="8386611" cy="5106987"/>
          </a:xfrm>
        </p:spPr>
        <p:txBody>
          <a:bodyPr/>
          <a:lstStyle/>
          <a:p>
            <a:r>
              <a:rPr lang="en-US" dirty="0" smtClean="0"/>
              <a:t>Notice that the electric potential is zero at an infinite distance, </a:t>
            </a:r>
            <a:r>
              <a:rPr lang="en-US" i="1" dirty="0" smtClean="0"/>
              <a:t>r</a:t>
            </a:r>
            <a:r>
              <a:rPr lang="en-US" dirty="0" smtClean="0"/>
              <a:t> = ∞. Also, the potential is positive for a positive charge and negative for a negative charge. </a:t>
            </a:r>
          </a:p>
          <a:p>
            <a:r>
              <a:rPr lang="en-US" dirty="0" smtClean="0"/>
              <a:t>The electric potential is a number (scalar) and therefore it has no associated direction.</a:t>
            </a:r>
          </a:p>
          <a:p>
            <a:r>
              <a:rPr lang="en-US" dirty="0" smtClean="0"/>
              <a:t>If a charge </a:t>
            </a:r>
            <a:r>
              <a:rPr lang="en-US" i="1" dirty="0" smtClean="0"/>
              <a:t>q</a:t>
            </a:r>
            <a:r>
              <a:rPr lang="en-US" baseline="-25000" dirty="0" smtClean="0"/>
              <a:t>0</a:t>
            </a:r>
            <a:r>
              <a:rPr lang="en-US" dirty="0" smtClean="0"/>
              <a:t> is in a location where the potential is </a:t>
            </a:r>
            <a:r>
              <a:rPr lang="en-US" i="1" dirty="0" smtClean="0"/>
              <a:t>V</a:t>
            </a:r>
            <a:r>
              <a:rPr lang="en-US" dirty="0" smtClean="0"/>
              <a:t>, the corresponding electric potential energy is</a:t>
            </a:r>
          </a:p>
          <a:p>
            <a:pPr marL="0" indent="0" algn="ctr">
              <a:buNone/>
            </a:pPr>
            <a:r>
              <a:rPr lang="en-US" i="1" dirty="0" smtClean="0"/>
              <a:t>PE</a:t>
            </a:r>
            <a:r>
              <a:rPr lang="en-US" dirty="0" smtClean="0"/>
              <a:t> = </a:t>
            </a:r>
            <a:r>
              <a:rPr lang="en-US" i="1" dirty="0" smtClean="0"/>
              <a:t>q</a:t>
            </a:r>
            <a:r>
              <a:rPr lang="en-US" baseline="-25000" dirty="0" smtClean="0"/>
              <a:t>0</a:t>
            </a:r>
            <a:r>
              <a:rPr lang="en-US" i="1" dirty="0" smtClean="0"/>
              <a:t>V</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65221608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Potential Energy and</a:t>
            </a:r>
            <a:br>
              <a:rPr lang="en-US" dirty="0" smtClean="0"/>
            </a:br>
            <a:r>
              <a:rPr lang="en-US" dirty="0" smtClean="0"/>
              <a:t>Electric Potential</a:t>
            </a:r>
            <a:endParaRPr lang="en-US" dirty="0"/>
          </a:p>
        </p:txBody>
      </p:sp>
      <p:sp>
        <p:nvSpPr>
          <p:cNvPr id="1030" name="Rectangle 6"/>
          <p:cNvSpPr>
            <a:spLocks noGrp="1" noChangeArrowheads="1"/>
          </p:cNvSpPr>
          <p:nvPr>
            <p:ph type="body" idx="1"/>
          </p:nvPr>
        </p:nvSpPr>
        <p:spPr/>
        <p:txBody>
          <a:bodyPr/>
          <a:lstStyle/>
          <a:p>
            <a:r>
              <a:rPr lang="en-US" dirty="0" smtClean="0"/>
              <a:t>For the special case where the electric potential is due to a point charge </a:t>
            </a:r>
            <a:r>
              <a:rPr lang="en-US" i="1" dirty="0" smtClean="0"/>
              <a:t>q</a:t>
            </a:r>
            <a:r>
              <a:rPr lang="en-US" dirty="0" smtClean="0"/>
              <a:t>, the electric potential energy is as follows:</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2" name="Picture 1" descr="Slide-56.jpg"/>
          <p:cNvPicPr>
            <a:picLocks noChangeAspect="1"/>
          </p:cNvPicPr>
          <p:nvPr/>
        </p:nvPicPr>
        <p:blipFill rotWithShape="1">
          <a:blip r:embed="rId3">
            <a:extLst>
              <a:ext uri="{28A0092B-C50C-407E-A947-70E740481C1C}">
                <a14:useLocalDpi xmlns:a14="http://schemas.microsoft.com/office/drawing/2010/main" val="0"/>
              </a:ext>
            </a:extLst>
          </a:blip>
          <a:srcRect b="7197"/>
          <a:stretch/>
        </p:blipFill>
        <p:spPr>
          <a:xfrm>
            <a:off x="271272" y="3110470"/>
            <a:ext cx="8601456" cy="2483544"/>
          </a:xfrm>
          <a:prstGeom prst="rect">
            <a:avLst/>
          </a:prstGeom>
        </p:spPr>
      </p:pic>
    </p:spTree>
    <p:extLst>
      <p:ext uri="{BB962C8B-B14F-4D97-AF65-F5344CB8AC3E}">
        <p14:creationId xmlns:p14="http://schemas.microsoft.com/office/powerpoint/2010/main" val="384332225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Potential Energy and</a:t>
            </a:r>
            <a:br>
              <a:rPr lang="en-US" dirty="0" smtClean="0"/>
            </a:br>
            <a:r>
              <a:rPr lang="en-US" dirty="0" smtClean="0"/>
              <a:t>Electric Potential</a:t>
            </a:r>
            <a:endParaRPr lang="en-US" dirty="0"/>
          </a:p>
        </p:txBody>
      </p:sp>
      <p:sp>
        <p:nvSpPr>
          <p:cNvPr id="1030" name="Rectangle 6"/>
          <p:cNvSpPr>
            <a:spLocks noGrp="1" noChangeArrowheads="1"/>
          </p:cNvSpPr>
          <p:nvPr>
            <p:ph type="body" idx="1"/>
          </p:nvPr>
        </p:nvSpPr>
        <p:spPr/>
        <p:txBody>
          <a:bodyPr/>
          <a:lstStyle/>
          <a:p>
            <a:r>
              <a:rPr lang="en-US" dirty="0" smtClean="0"/>
              <a:t>The following example illustrates how the potential of a point charge is determined.</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2" name="Picture 1" descr="Slide-57.jpg"/>
          <p:cNvPicPr>
            <a:picLocks noChangeAspect="1"/>
          </p:cNvPicPr>
          <p:nvPr/>
        </p:nvPicPr>
        <p:blipFill rotWithShape="1">
          <a:blip r:embed="rId3">
            <a:extLst>
              <a:ext uri="{28A0092B-C50C-407E-A947-70E740481C1C}">
                <a14:useLocalDpi xmlns:a14="http://schemas.microsoft.com/office/drawing/2010/main" val="0"/>
              </a:ext>
            </a:extLst>
          </a:blip>
          <a:srcRect b="3159"/>
          <a:stretch/>
        </p:blipFill>
        <p:spPr>
          <a:xfrm>
            <a:off x="1340800" y="2143890"/>
            <a:ext cx="6462401" cy="4186944"/>
          </a:xfrm>
          <a:prstGeom prst="rect">
            <a:avLst/>
          </a:prstGeom>
        </p:spPr>
      </p:pic>
    </p:spTree>
    <p:extLst>
      <p:ext uri="{BB962C8B-B14F-4D97-AF65-F5344CB8AC3E}">
        <p14:creationId xmlns:p14="http://schemas.microsoft.com/office/powerpoint/2010/main" val="73969547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Potential Energy and</a:t>
            </a:r>
            <a:br>
              <a:rPr lang="en-US" dirty="0" smtClean="0"/>
            </a:br>
            <a:r>
              <a:rPr lang="en-US" dirty="0" smtClean="0"/>
              <a:t>Electric Potential</a:t>
            </a:r>
            <a:endParaRPr lang="en-US" dirty="0"/>
          </a:p>
        </p:txBody>
      </p:sp>
      <p:sp>
        <p:nvSpPr>
          <p:cNvPr id="1030" name="Rectangle 6"/>
          <p:cNvSpPr>
            <a:spLocks noGrp="1" noChangeArrowheads="1"/>
          </p:cNvSpPr>
          <p:nvPr>
            <p:ph type="body" idx="1"/>
          </p:nvPr>
        </p:nvSpPr>
        <p:spPr/>
        <p:txBody>
          <a:bodyPr/>
          <a:lstStyle/>
          <a:p>
            <a:r>
              <a:rPr lang="en-US" sz="2000" dirty="0" smtClean="0"/>
              <a:t>As mentioned earlier, the sign of the electric potential </a:t>
            </a:r>
            <a:r>
              <a:rPr lang="en-US" sz="2000" i="1" dirty="0" smtClean="0"/>
              <a:t>V</a:t>
            </a:r>
            <a:r>
              <a:rPr lang="en-US" sz="2000" dirty="0" smtClean="0"/>
              <a:t> depends on the sign of the charge in question. This relationship is illustrated in the figure below.</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2" name="Picture 1" descr="20_21_Figure.jpg"/>
          <p:cNvPicPr>
            <a:picLocks noChangeAspect="1"/>
          </p:cNvPicPr>
          <p:nvPr/>
        </p:nvPicPr>
        <p:blipFill rotWithShape="1">
          <a:blip r:embed="rId3">
            <a:extLst>
              <a:ext uri="{28A0092B-C50C-407E-A947-70E740481C1C}">
                <a14:useLocalDpi xmlns:a14="http://schemas.microsoft.com/office/drawing/2010/main" val="0"/>
              </a:ext>
            </a:extLst>
          </a:blip>
          <a:srcRect b="3020"/>
          <a:stretch/>
        </p:blipFill>
        <p:spPr>
          <a:xfrm>
            <a:off x="3513538" y="1890525"/>
            <a:ext cx="2116924" cy="4682684"/>
          </a:xfrm>
          <a:prstGeom prst="rect">
            <a:avLst/>
          </a:prstGeom>
        </p:spPr>
      </p:pic>
    </p:spTree>
    <p:extLst>
      <p:ext uri="{BB962C8B-B14F-4D97-AF65-F5344CB8AC3E}">
        <p14:creationId xmlns:p14="http://schemas.microsoft.com/office/powerpoint/2010/main" val="249214838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Electric Potential Energy and</a:t>
            </a:r>
            <a:br>
              <a:rPr lang="en-US" smtClean="0"/>
            </a:br>
            <a:r>
              <a:rPr lang="en-US" smtClean="0"/>
              <a:t>Electric Potential</a:t>
            </a:r>
            <a:endParaRPr lang="en-US" dirty="0"/>
          </a:p>
        </p:txBody>
      </p:sp>
      <p:sp>
        <p:nvSpPr>
          <p:cNvPr id="1030" name="Rectangle 6"/>
          <p:cNvSpPr>
            <a:spLocks noGrp="1" noChangeArrowheads="1"/>
          </p:cNvSpPr>
          <p:nvPr>
            <p:ph type="body" idx="1"/>
          </p:nvPr>
        </p:nvSpPr>
        <p:spPr/>
        <p:txBody>
          <a:bodyPr/>
          <a:lstStyle/>
          <a:p>
            <a:r>
              <a:rPr lang="en-US" smtClean="0"/>
              <a:t>The figure shows the electric potential near (a) a positive charge and (b) a negative charge. In the case of the positive charge, the potential forms a potential hill. The negative charge produces a potential well.</a:t>
            </a:r>
          </a:p>
          <a:p>
            <a:r>
              <a:rPr lang="en-US" smtClean="0"/>
              <a:t>Like many physical quantities, the electric potential obeys a simple superposition principle. Therefore, the total electric potential due to two or more charges is equal to the algebraic sum of the potentials due to the individual charges. </a:t>
            </a:r>
          </a:p>
          <a:p>
            <a:r>
              <a:rPr lang="en-US" smtClean="0"/>
              <a:t>The algebraic sign of each potential must be taken into account.</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7078143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433" y="3799999"/>
            <a:ext cx="225552" cy="109728"/>
          </a:xfrm>
          <a:prstGeom prst="rect">
            <a:avLst/>
          </a:prstGeom>
        </p:spPr>
      </p:pic>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p:txBody>
          <a:bodyPr/>
          <a:lstStyle/>
          <a:p>
            <a:r>
              <a:rPr lang="en-US" dirty="0" smtClean="0"/>
              <a:t>A small positive test charge (+</a:t>
            </a:r>
            <a:r>
              <a:rPr lang="en-US" i="1" dirty="0" smtClean="0"/>
              <a:t>q</a:t>
            </a:r>
            <a:r>
              <a:rPr lang="en-US" baseline="-25000" dirty="0" smtClean="0"/>
              <a:t>0</a:t>
            </a:r>
            <a:r>
              <a:rPr lang="en-US" dirty="0" smtClean="0"/>
              <a:t>) at location A in the preceding figure experiences a force that is in the same direction as </a:t>
            </a:r>
            <a:r>
              <a:rPr lang="en-US" b="1" dirty="0" smtClean="0"/>
              <a:t>E</a:t>
            </a:r>
            <a:r>
              <a:rPr lang="en-US" dirty="0" smtClean="0"/>
              <a:t>.</a:t>
            </a:r>
          </a:p>
          <a:p>
            <a:r>
              <a:rPr lang="en-US" dirty="0" smtClean="0"/>
              <a:t>A small negative test charge (−</a:t>
            </a:r>
            <a:r>
              <a:rPr lang="en-US" i="1" dirty="0" smtClean="0"/>
              <a:t>q</a:t>
            </a:r>
            <a:r>
              <a:rPr lang="en-US" baseline="-25000" dirty="0" smtClean="0"/>
              <a:t>0</a:t>
            </a:r>
            <a:r>
              <a:rPr lang="en-US" dirty="0" smtClean="0"/>
              <a:t>) at location B experiences a weaker force (since it</a:t>
            </a:r>
            <a:r>
              <a:rPr lang="fr-FR" dirty="0" smtClean="0"/>
              <a:t>'</a:t>
            </a:r>
            <a:r>
              <a:rPr lang="en-US" dirty="0" smtClean="0"/>
              <a:t>s farther away from the central charge) that is in the opposite direction from </a:t>
            </a:r>
            <a:r>
              <a:rPr lang="en-US" b="1" dirty="0"/>
              <a:t>E</a:t>
            </a:r>
            <a:r>
              <a:rPr lang="en-US" dirty="0" smtClean="0"/>
              <a:t>.</a:t>
            </a:r>
          </a:p>
          <a:p>
            <a:r>
              <a:rPr lang="en-US" dirty="0" smtClean="0"/>
              <a:t>Because the force on a positive charge is in the same direction as the electric field, we always use positive test charges to determine the direction of </a:t>
            </a:r>
            <a:r>
              <a:rPr lang="en-US" b="1" dirty="0" smtClean="0"/>
              <a:t>E</a:t>
            </a:r>
            <a:r>
              <a:rPr lang="en-US" dirty="0" smtClean="0"/>
              <a:t>.</a:t>
            </a:r>
          </a:p>
        </p:txBody>
      </p:sp>
      <p:sp>
        <p:nvSpPr>
          <p:cNvPr id="5" name="Footer Placeholder 4"/>
          <p:cNvSpPr>
            <a:spLocks noGrp="1"/>
          </p:cNvSpPr>
          <p:nvPr>
            <p:ph type="ftr" sz="quarter" idx="10"/>
          </p:nvPr>
        </p:nvSpPr>
        <p:spPr/>
        <p:txBody>
          <a:bodyPr/>
          <a:lstStyle/>
          <a:p>
            <a:r>
              <a:rPr lang="en-GB" dirty="0" smtClean="0"/>
              <a:t>© 2014 Pearson Education, Inc.</a:t>
            </a:r>
            <a:endParaRPr lang="en-GB" dirty="0"/>
          </a:p>
        </p:txBody>
      </p:sp>
      <p:pic>
        <p:nvPicPr>
          <p:cNvPr id="2" name="Picture 1"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008" y="2015649"/>
            <a:ext cx="225552" cy="109728"/>
          </a:xfrm>
          <a:prstGeom prst="rect">
            <a:avLst/>
          </a:prstGeom>
        </p:spPr>
      </p:pic>
      <p:pic>
        <p:nvPicPr>
          <p:cNvPr id="13" name="Picture 12"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883" y="5593874"/>
            <a:ext cx="225552" cy="109728"/>
          </a:xfrm>
          <a:prstGeom prst="rect">
            <a:avLst/>
          </a:prstGeom>
        </p:spPr>
      </p:pic>
    </p:spTree>
    <p:extLst>
      <p:ext uri="{BB962C8B-B14F-4D97-AF65-F5344CB8AC3E}">
        <p14:creationId xmlns:p14="http://schemas.microsoft.com/office/powerpoint/2010/main" val="396160620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Capacitance and Energy Storage</a:t>
            </a:r>
            <a:endParaRPr lang="en-US" dirty="0"/>
          </a:p>
        </p:txBody>
      </p:sp>
      <p:sp>
        <p:nvSpPr>
          <p:cNvPr id="1030" name="Rectangle 6"/>
          <p:cNvSpPr>
            <a:spLocks noGrp="1" noChangeArrowheads="1"/>
          </p:cNvSpPr>
          <p:nvPr>
            <p:ph type="body" idx="1"/>
          </p:nvPr>
        </p:nvSpPr>
        <p:spPr/>
        <p:txBody>
          <a:bodyPr/>
          <a:lstStyle/>
          <a:p>
            <a:r>
              <a:rPr lang="en-US" smtClean="0"/>
              <a:t>A common way for electrical systems to store energy is in a device known as a capacitor.</a:t>
            </a:r>
          </a:p>
          <a:p>
            <a:r>
              <a:rPr lang="en-US" smtClean="0"/>
              <a:t>A capacitor gets its name from the fact that it has a capacity to store both electric charge and electrical energy.</a:t>
            </a:r>
          </a:p>
          <a:p>
            <a:r>
              <a:rPr lang="en-US" smtClean="0"/>
              <a:t>Capacitors are an important element in modern electronic devices. No cell phone or computer could work without capacitors.</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11990804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Capacitance and Energy Storage</a:t>
            </a:r>
            <a:endParaRPr lang="en-US" dirty="0"/>
          </a:p>
        </p:txBody>
      </p:sp>
      <p:sp>
        <p:nvSpPr>
          <p:cNvPr id="1030" name="Rectangle 6"/>
          <p:cNvSpPr>
            <a:spLocks noGrp="1" noChangeArrowheads="1"/>
          </p:cNvSpPr>
          <p:nvPr>
            <p:ph type="body" idx="1"/>
          </p:nvPr>
        </p:nvSpPr>
        <p:spPr/>
        <p:txBody>
          <a:bodyPr/>
          <a:lstStyle/>
          <a:p>
            <a:r>
              <a:rPr lang="en-US" dirty="0" smtClean="0"/>
              <a:t>In general, a capacitor is nothing more than two conductors, referred to as plates, separated by a finite distance. </a:t>
            </a:r>
          </a:p>
          <a:p>
            <a:r>
              <a:rPr lang="en-US" dirty="0" smtClean="0"/>
              <a:t>When the plates of a capacitor are connected to the terminals of a battery, they become charged. One plate acquires a positive charge, +</a:t>
            </a:r>
            <a:r>
              <a:rPr lang="en-US" i="1" dirty="0" smtClean="0"/>
              <a:t>Q</a:t>
            </a:r>
            <a:r>
              <a:rPr lang="en-US" dirty="0" smtClean="0"/>
              <a:t>, and the other plate acquires an equal and opposite negative charge, −</a:t>
            </a:r>
            <a:r>
              <a:rPr lang="en-US" i="1" dirty="0" smtClean="0"/>
              <a:t>Q</a:t>
            </a:r>
            <a:r>
              <a:rPr lang="en-US" dirty="0" smtClean="0"/>
              <a:t>.</a:t>
            </a:r>
          </a:p>
          <a:p>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98893255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Capacitance and Energy Storage</a:t>
            </a:r>
            <a:endParaRPr lang="en-US" dirty="0"/>
          </a:p>
        </p:txBody>
      </p:sp>
      <p:sp>
        <p:nvSpPr>
          <p:cNvPr id="1030" name="Rectangle 6"/>
          <p:cNvSpPr>
            <a:spLocks noGrp="1" noChangeArrowheads="1"/>
          </p:cNvSpPr>
          <p:nvPr>
            <p:ph type="body" idx="1"/>
          </p:nvPr>
        </p:nvSpPr>
        <p:spPr/>
        <p:txBody>
          <a:bodyPr/>
          <a:lstStyle/>
          <a:p>
            <a:r>
              <a:rPr lang="en-US" dirty="0" smtClean="0"/>
              <a:t>To be specific, suppose a certain battery produces a potential difference (or voltage) </a:t>
            </a:r>
            <a:r>
              <a:rPr lang="en-US" i="1" dirty="0" smtClean="0"/>
              <a:t>V</a:t>
            </a:r>
            <a:r>
              <a:rPr lang="en-US" dirty="0" smtClean="0"/>
              <a:t> between its terminals. When this battery is connected to a capacitor, a charge of magnitude </a:t>
            </a:r>
            <a:r>
              <a:rPr lang="en-US" i="1" dirty="0" smtClean="0"/>
              <a:t>Q</a:t>
            </a:r>
            <a:r>
              <a:rPr lang="en-US" dirty="0" smtClean="0"/>
              <a:t> appears on each plate.</a:t>
            </a:r>
          </a:p>
          <a:p>
            <a:r>
              <a:rPr lang="en-US" dirty="0" smtClean="0"/>
              <a:t>The ratio of the charge stored to the applied voltage—that is, the ratio </a:t>
            </a:r>
            <a:r>
              <a:rPr lang="en-US" i="1" dirty="0" smtClean="0"/>
              <a:t>Q</a:t>
            </a:r>
            <a:r>
              <a:rPr lang="en-US" dirty="0" smtClean="0"/>
              <a:t>/</a:t>
            </a:r>
            <a:r>
              <a:rPr lang="en-US" i="1" dirty="0" smtClean="0"/>
              <a:t>V</a:t>
            </a:r>
            <a:r>
              <a:rPr lang="en-US" dirty="0" smtClean="0"/>
              <a:t>—is called the capacitance, </a:t>
            </a:r>
            <a:r>
              <a:rPr lang="en-US" i="1" dirty="0" smtClean="0"/>
              <a:t>C</a:t>
            </a:r>
            <a:r>
              <a:rPr lang="en-US" dirty="0" smtClean="0"/>
              <a:t>.</a:t>
            </a:r>
          </a:p>
          <a:p>
            <a:r>
              <a:rPr lang="en-US" dirty="0" smtClean="0"/>
              <a:t>The greater the charge </a:t>
            </a:r>
            <a:r>
              <a:rPr lang="en-US" i="1" dirty="0" smtClean="0"/>
              <a:t>Q</a:t>
            </a:r>
            <a:r>
              <a:rPr lang="en-US" dirty="0" smtClean="0"/>
              <a:t> for a given voltage </a:t>
            </a:r>
            <a:r>
              <a:rPr lang="en-US" i="1" dirty="0" smtClean="0"/>
              <a:t>V</a:t>
            </a:r>
            <a:r>
              <a:rPr lang="en-US" dirty="0" smtClean="0"/>
              <a:t>, the greater the capacitance of the capacitor.</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00735877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Capacitance and Energy Storage</a:t>
            </a:r>
            <a:endParaRPr lang="en-US" dirty="0"/>
          </a:p>
        </p:txBody>
      </p:sp>
      <p:sp>
        <p:nvSpPr>
          <p:cNvPr id="1030" name="Rectangle 6"/>
          <p:cNvSpPr>
            <a:spLocks noGrp="1" noChangeArrowheads="1"/>
          </p:cNvSpPr>
          <p:nvPr>
            <p:ph type="body" idx="1"/>
          </p:nvPr>
        </p:nvSpPr>
        <p:spPr/>
        <p:txBody>
          <a:bodyPr/>
          <a:lstStyle/>
          <a:p>
            <a:r>
              <a:rPr lang="en-US" dirty="0" smtClean="0"/>
              <a:t>Summarizing,</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endParaRPr lang="en-US" dirty="0" smtClean="0"/>
          </a:p>
          <a:p>
            <a:r>
              <a:rPr lang="en-US" dirty="0" smtClean="0"/>
              <a:t>In this equation, </a:t>
            </a:r>
            <a:r>
              <a:rPr lang="en-US" i="1" dirty="0" smtClean="0"/>
              <a:t>Q</a:t>
            </a:r>
            <a:r>
              <a:rPr lang="en-US" dirty="0" smtClean="0"/>
              <a:t> is the magnitude of the charge on either plate and </a:t>
            </a:r>
            <a:r>
              <a:rPr lang="en-US" i="1" dirty="0" smtClean="0"/>
              <a:t>V</a:t>
            </a:r>
            <a:r>
              <a:rPr lang="en-US" dirty="0" smtClean="0"/>
              <a:t> is the magnitude of the voltage difference between plates. By definition, the capacitance is always a positive quantity.</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2" name="Picture 1" descr="Slide-63.jpg"/>
          <p:cNvPicPr>
            <a:picLocks noChangeAspect="1"/>
          </p:cNvPicPr>
          <p:nvPr/>
        </p:nvPicPr>
        <p:blipFill rotWithShape="1">
          <a:blip r:embed="rId3">
            <a:extLst>
              <a:ext uri="{28A0092B-C50C-407E-A947-70E740481C1C}">
                <a14:useLocalDpi xmlns:a14="http://schemas.microsoft.com/office/drawing/2010/main" val="0"/>
              </a:ext>
            </a:extLst>
          </a:blip>
          <a:srcRect b="5125"/>
          <a:stretch/>
        </p:blipFill>
        <p:spPr>
          <a:xfrm>
            <a:off x="1634545" y="1740226"/>
            <a:ext cx="5874910" cy="2492620"/>
          </a:xfrm>
          <a:prstGeom prst="rect">
            <a:avLst/>
          </a:prstGeom>
        </p:spPr>
      </p:pic>
    </p:spTree>
    <p:extLst>
      <p:ext uri="{BB962C8B-B14F-4D97-AF65-F5344CB8AC3E}">
        <p14:creationId xmlns:p14="http://schemas.microsoft.com/office/powerpoint/2010/main" val="153761675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Capacitance and Energy Storage</a:t>
            </a:r>
            <a:endParaRPr lang="en-US" dirty="0"/>
          </a:p>
        </p:txBody>
      </p:sp>
      <p:sp>
        <p:nvSpPr>
          <p:cNvPr id="1030" name="Rectangle 6"/>
          <p:cNvSpPr>
            <a:spLocks noGrp="1" noChangeArrowheads="1"/>
          </p:cNvSpPr>
          <p:nvPr>
            <p:ph type="body" idx="1"/>
          </p:nvPr>
        </p:nvSpPr>
        <p:spPr/>
        <p:txBody>
          <a:bodyPr/>
          <a:lstStyle/>
          <a:p>
            <a:r>
              <a:rPr lang="en-US" dirty="0" smtClean="0"/>
              <a:t>From the relation </a:t>
            </a:r>
            <a:r>
              <a:rPr lang="en-US" i="1" dirty="0" smtClean="0"/>
              <a:t>C</a:t>
            </a:r>
            <a:r>
              <a:rPr lang="en-US" dirty="0" smtClean="0"/>
              <a:t> = </a:t>
            </a:r>
            <a:r>
              <a:rPr lang="en-US" i="1" dirty="0" smtClean="0"/>
              <a:t>Q</a:t>
            </a:r>
            <a:r>
              <a:rPr lang="en-US" dirty="0" smtClean="0"/>
              <a:t>/</a:t>
            </a:r>
            <a:r>
              <a:rPr lang="en-US" i="1" dirty="0" smtClean="0"/>
              <a:t>V</a:t>
            </a:r>
            <a:r>
              <a:rPr lang="en-US" dirty="0" smtClean="0"/>
              <a:t> we see that the units of capacitance are coulombs per volt. In the SI system this combination of units is referred to as the farad (F), in honor of the English physicist Michael Faraday (1791–1867). In particular,</a:t>
            </a:r>
          </a:p>
          <a:p>
            <a:pPr marL="0" indent="0" algn="ctr">
              <a:buNone/>
            </a:pPr>
            <a:r>
              <a:rPr lang="en-US" dirty="0" smtClean="0"/>
              <a:t>1 F = 1 C/V</a:t>
            </a:r>
          </a:p>
          <a:p>
            <a:r>
              <a:rPr lang="en-US" dirty="0" smtClean="0"/>
              <a:t>Just as the coulomb is a rather large unit of charge, so too is the farad a rather large unit of capacitance. Typical values for capacitance are in the </a:t>
            </a:r>
            <a:r>
              <a:rPr lang="en-US" dirty="0" err="1" smtClean="0"/>
              <a:t>picofarad</a:t>
            </a:r>
            <a:r>
              <a:rPr lang="en-US" dirty="0" smtClean="0"/>
              <a:t> (1 pF = 10</a:t>
            </a:r>
            <a:r>
              <a:rPr lang="en-US" baseline="30000" dirty="0" smtClean="0"/>
              <a:t>−12 </a:t>
            </a:r>
            <a:r>
              <a:rPr lang="en-US" dirty="0" smtClean="0"/>
              <a:t>F) to microfarad </a:t>
            </a:r>
            <a:endParaRPr lang="en-US" dirty="0"/>
          </a:p>
          <a:p>
            <a:pPr marL="0" indent="344488">
              <a:buNone/>
            </a:pPr>
            <a:r>
              <a:rPr lang="en-US" dirty="0" smtClean="0"/>
              <a:t>(1 µF = 10</a:t>
            </a:r>
            <a:r>
              <a:rPr lang="en-US" baseline="30000" dirty="0" smtClean="0"/>
              <a:t>−6</a:t>
            </a:r>
            <a:r>
              <a:rPr lang="en-US" dirty="0" smtClean="0"/>
              <a:t> F) range. </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86601996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Capacitance and Energy Storage</a:t>
            </a:r>
            <a:endParaRPr lang="en-US" dirty="0"/>
          </a:p>
        </p:txBody>
      </p:sp>
      <p:sp>
        <p:nvSpPr>
          <p:cNvPr id="1030" name="Rectangle 6"/>
          <p:cNvSpPr>
            <a:spLocks noGrp="1" noChangeArrowheads="1"/>
          </p:cNvSpPr>
          <p:nvPr>
            <p:ph type="body" idx="1"/>
          </p:nvPr>
        </p:nvSpPr>
        <p:spPr/>
        <p:txBody>
          <a:bodyPr/>
          <a:lstStyle/>
          <a:p>
            <a:r>
              <a:rPr lang="en-US" dirty="0" smtClean="0"/>
              <a:t>A bucket of water provides a useful analogy when thinking about capacitors, as shown in the figure below.</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2" name="Picture 1" descr="20_23_Figure.jpg"/>
          <p:cNvPicPr>
            <a:picLocks noChangeAspect="1"/>
          </p:cNvPicPr>
          <p:nvPr/>
        </p:nvPicPr>
        <p:blipFill rotWithShape="1">
          <a:blip r:embed="rId3">
            <a:extLst>
              <a:ext uri="{28A0092B-C50C-407E-A947-70E740481C1C}">
                <a14:useLocalDpi xmlns:a14="http://schemas.microsoft.com/office/drawing/2010/main" val="0"/>
              </a:ext>
            </a:extLst>
          </a:blip>
          <a:srcRect b="5013"/>
          <a:stretch/>
        </p:blipFill>
        <p:spPr>
          <a:xfrm>
            <a:off x="662248" y="2748726"/>
            <a:ext cx="7819505" cy="3532134"/>
          </a:xfrm>
          <a:prstGeom prst="rect">
            <a:avLst/>
          </a:prstGeom>
        </p:spPr>
      </p:pic>
    </p:spTree>
    <p:extLst>
      <p:ext uri="{BB962C8B-B14F-4D97-AF65-F5344CB8AC3E}">
        <p14:creationId xmlns:p14="http://schemas.microsoft.com/office/powerpoint/2010/main" val="70342176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Capacitance and Energy Storage</a:t>
            </a:r>
            <a:endParaRPr lang="en-US" dirty="0"/>
          </a:p>
        </p:txBody>
      </p:sp>
      <p:sp>
        <p:nvSpPr>
          <p:cNvPr id="1030" name="Rectangle 6"/>
          <p:cNvSpPr>
            <a:spLocks noGrp="1" noChangeArrowheads="1"/>
          </p:cNvSpPr>
          <p:nvPr>
            <p:ph type="body" idx="1"/>
          </p:nvPr>
        </p:nvSpPr>
        <p:spPr/>
        <p:txBody>
          <a:bodyPr/>
          <a:lstStyle/>
          <a:p>
            <a:r>
              <a:rPr lang="en-US" dirty="0" smtClean="0"/>
              <a:t>For this analogy we make the following identifications:</a:t>
            </a:r>
          </a:p>
          <a:p>
            <a:pPr lvl="1"/>
            <a:r>
              <a:rPr lang="en-US" dirty="0" smtClean="0"/>
              <a:t>The cross-sectional area of the bucket is the capacitance, </a:t>
            </a:r>
            <a:r>
              <a:rPr lang="en-US" i="1" dirty="0" smtClean="0"/>
              <a:t>C</a:t>
            </a:r>
            <a:r>
              <a:rPr lang="en-US" dirty="0" smtClean="0"/>
              <a:t>.</a:t>
            </a:r>
          </a:p>
          <a:p>
            <a:pPr lvl="1"/>
            <a:r>
              <a:rPr lang="en-US" dirty="0" smtClean="0"/>
              <a:t>The amount of water in the bucket is the charge, </a:t>
            </a:r>
            <a:r>
              <a:rPr lang="en-US" i="1" dirty="0" smtClean="0"/>
              <a:t>Q</a:t>
            </a:r>
            <a:r>
              <a:rPr lang="en-US" dirty="0" smtClean="0"/>
              <a:t>.</a:t>
            </a:r>
          </a:p>
          <a:p>
            <a:pPr lvl="1"/>
            <a:r>
              <a:rPr lang="en-US" dirty="0" smtClean="0"/>
              <a:t>The depth of the water is the potential difference, </a:t>
            </a:r>
            <a:r>
              <a:rPr lang="en-US" i="1" dirty="0" smtClean="0"/>
              <a:t>V</a:t>
            </a:r>
            <a:r>
              <a:rPr lang="en-US" dirty="0" smtClean="0"/>
              <a:t>, between plates.</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42087157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Capacitance and Energy Storage</a:t>
            </a:r>
            <a:endParaRPr lang="en-US" dirty="0"/>
          </a:p>
        </p:txBody>
      </p:sp>
      <p:sp>
        <p:nvSpPr>
          <p:cNvPr id="1030" name="Rectangle 6"/>
          <p:cNvSpPr>
            <a:spLocks noGrp="1" noChangeArrowheads="1"/>
          </p:cNvSpPr>
          <p:nvPr>
            <p:ph type="body" idx="1"/>
          </p:nvPr>
        </p:nvSpPr>
        <p:spPr/>
        <p:txBody>
          <a:bodyPr/>
          <a:lstStyle/>
          <a:p>
            <a:r>
              <a:rPr lang="en-US" sz="2400" dirty="0" smtClean="0"/>
              <a:t>In terms of this analogy, charging a capacitor is like pouring water into a bucket. If the capacitance is large, it</a:t>
            </a:r>
            <a:r>
              <a:rPr lang="fr-FR" sz="2400" dirty="0" smtClean="0"/>
              <a:t>'</a:t>
            </a:r>
            <a:r>
              <a:rPr lang="en-US" sz="2400" dirty="0" smtClean="0"/>
              <a:t>s like having a wide bucket. In this case, the bucket holds a lot of water when it has a given level of water. A narrow bucket with the same water level holds much less water. This can be seen in the figure below.</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2" name="Picture 1" descr="20_24_Figure.jpg"/>
          <p:cNvPicPr>
            <a:picLocks noChangeAspect="1"/>
          </p:cNvPicPr>
          <p:nvPr/>
        </p:nvPicPr>
        <p:blipFill rotWithShape="1">
          <a:blip r:embed="rId3">
            <a:extLst>
              <a:ext uri="{28A0092B-C50C-407E-A947-70E740481C1C}">
                <a14:useLocalDpi xmlns:a14="http://schemas.microsoft.com/office/drawing/2010/main" val="0"/>
              </a:ext>
            </a:extLst>
          </a:blip>
          <a:srcRect b="6872"/>
          <a:stretch/>
        </p:blipFill>
        <p:spPr>
          <a:xfrm>
            <a:off x="1017680" y="3973462"/>
            <a:ext cx="7108641" cy="2242680"/>
          </a:xfrm>
          <a:prstGeom prst="rect">
            <a:avLst/>
          </a:prstGeom>
        </p:spPr>
      </p:pic>
    </p:spTree>
    <p:extLst>
      <p:ext uri="{BB962C8B-B14F-4D97-AF65-F5344CB8AC3E}">
        <p14:creationId xmlns:p14="http://schemas.microsoft.com/office/powerpoint/2010/main" val="376773323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68.jpg"/>
          <p:cNvPicPr>
            <a:picLocks noChangeAspect="1"/>
          </p:cNvPicPr>
          <p:nvPr/>
        </p:nvPicPr>
        <p:blipFill rotWithShape="1">
          <a:blip r:embed="rId3">
            <a:extLst>
              <a:ext uri="{28A0092B-C50C-407E-A947-70E740481C1C}">
                <a14:useLocalDpi xmlns:a14="http://schemas.microsoft.com/office/drawing/2010/main" val="0"/>
              </a:ext>
            </a:extLst>
          </a:blip>
          <a:srcRect b="3367"/>
          <a:stretch/>
        </p:blipFill>
        <p:spPr>
          <a:xfrm>
            <a:off x="3847839" y="843698"/>
            <a:ext cx="5268552" cy="5873967"/>
          </a:xfrm>
          <a:prstGeom prst="rect">
            <a:avLst/>
          </a:prstGeom>
        </p:spPr>
      </p:pic>
      <p:sp>
        <p:nvSpPr>
          <p:cNvPr id="1029" name="Rectangle 5"/>
          <p:cNvSpPr>
            <a:spLocks noGrp="1" noChangeArrowheads="1"/>
          </p:cNvSpPr>
          <p:nvPr>
            <p:ph type="title"/>
          </p:nvPr>
        </p:nvSpPr>
        <p:spPr/>
        <p:txBody>
          <a:bodyPr/>
          <a:lstStyle/>
          <a:p>
            <a:r>
              <a:rPr lang="en-US" dirty="0" smtClean="0"/>
              <a:t>Capacitance and Energy Storage</a:t>
            </a:r>
            <a:endParaRPr lang="en-US" dirty="0"/>
          </a:p>
        </p:txBody>
      </p:sp>
      <p:sp>
        <p:nvSpPr>
          <p:cNvPr id="1030" name="Rectangle 6"/>
          <p:cNvSpPr>
            <a:spLocks noGrp="1" noChangeArrowheads="1"/>
          </p:cNvSpPr>
          <p:nvPr>
            <p:ph sz="half" idx="1"/>
          </p:nvPr>
        </p:nvSpPr>
        <p:spPr>
          <a:xfrm>
            <a:off x="365125" y="1141413"/>
            <a:ext cx="3518400" cy="5106987"/>
          </a:xfrm>
        </p:spPr>
        <p:txBody>
          <a:bodyPr/>
          <a:lstStyle/>
          <a:p>
            <a:r>
              <a:rPr lang="en-US" sz="2400" dirty="0" smtClean="0"/>
              <a:t>Similarly, a capacitor with a large capacitance holds a lot of charge (water) for a given applied voltage (water level). </a:t>
            </a:r>
          </a:p>
          <a:p>
            <a:r>
              <a:rPr lang="en-US" sz="2400" dirty="0" smtClean="0"/>
              <a:t>The following example illustrates how the relationships </a:t>
            </a:r>
            <a:r>
              <a:rPr lang="en-US" sz="2400" i="1" dirty="0" smtClean="0"/>
              <a:t>C</a:t>
            </a:r>
            <a:r>
              <a:rPr lang="en-US" sz="2400" dirty="0" smtClean="0"/>
              <a:t> = </a:t>
            </a:r>
            <a:r>
              <a:rPr lang="en-US" sz="2400" i="1" dirty="0" smtClean="0"/>
              <a:t>Q</a:t>
            </a:r>
            <a:r>
              <a:rPr lang="en-US" sz="2400" dirty="0" smtClean="0"/>
              <a:t>/</a:t>
            </a:r>
            <a:r>
              <a:rPr lang="en-US" sz="2400" i="1" dirty="0" smtClean="0"/>
              <a:t>V</a:t>
            </a:r>
            <a:r>
              <a:rPr lang="en-US" sz="2400" dirty="0" smtClean="0"/>
              <a:t> and </a:t>
            </a:r>
            <a:r>
              <a:rPr lang="en-US" sz="2400" i="1" dirty="0" smtClean="0"/>
              <a:t>E</a:t>
            </a:r>
            <a:r>
              <a:rPr lang="en-US" sz="2400" dirty="0" smtClean="0"/>
              <a:t> = −</a:t>
            </a:r>
            <a:r>
              <a:rPr lang="el-GR" sz="2400" i="1" dirty="0" smtClean="0"/>
              <a:t>Δ</a:t>
            </a:r>
            <a:r>
              <a:rPr lang="en-US" sz="2400" i="1" dirty="0" smtClean="0"/>
              <a:t>V</a:t>
            </a:r>
            <a:r>
              <a:rPr lang="en-US" sz="2400" dirty="0" smtClean="0"/>
              <a:t>/</a:t>
            </a:r>
            <a:r>
              <a:rPr lang="en-US" sz="2400" i="1" dirty="0" smtClean="0"/>
              <a:t>d</a:t>
            </a:r>
            <a:r>
              <a:rPr lang="en-US" sz="2400" dirty="0" smtClean="0"/>
              <a:t> may be applied.</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16128288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Capacitance and Energy Storage</a:t>
            </a:r>
            <a:endParaRPr lang="en-US" dirty="0"/>
          </a:p>
        </p:txBody>
      </p:sp>
      <p:sp>
        <p:nvSpPr>
          <p:cNvPr id="1030" name="Rectangle 6"/>
          <p:cNvSpPr>
            <a:spLocks noGrp="1" noChangeArrowheads="1"/>
          </p:cNvSpPr>
          <p:nvPr>
            <p:ph type="body" idx="1"/>
          </p:nvPr>
        </p:nvSpPr>
        <p:spPr/>
        <p:txBody>
          <a:bodyPr/>
          <a:lstStyle/>
          <a:p>
            <a:r>
              <a:rPr lang="en-US" dirty="0" smtClean="0"/>
              <a:t>The two main factors that determine the capacitance of a capacitor are plate area and plate separation.</a:t>
            </a:r>
          </a:p>
          <a:p>
            <a:r>
              <a:rPr lang="en-US" dirty="0" smtClean="0"/>
              <a:t>If the area of the plates is increased, the capacitance goes up. It</a:t>
            </a:r>
            <a:r>
              <a:rPr lang="fr-FR" dirty="0" smtClean="0"/>
              <a:t>'</a:t>
            </a:r>
            <a:r>
              <a:rPr lang="en-US" dirty="0" smtClean="0"/>
              <a:t>s just like the analogy with a bucket of water—a capacitor with a large plate area is like a bucket with a large cross-sectional area.</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9343327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p:txBody>
          <a:bodyPr/>
          <a:lstStyle/>
          <a:p>
            <a:r>
              <a:rPr lang="en-US" sz="2400" dirty="0" smtClean="0"/>
              <a:t>You</a:t>
            </a:r>
            <a:r>
              <a:rPr lang="fr-FR" sz="2400" dirty="0" smtClean="0"/>
              <a:t>'</a:t>
            </a:r>
            <a:r>
              <a:rPr lang="en-US" sz="2400" dirty="0" err="1" smtClean="0"/>
              <a:t>ve</a:t>
            </a:r>
            <a:r>
              <a:rPr lang="en-US" sz="2400" dirty="0" smtClean="0"/>
              <a:t> just seen the connection between the direction of the electric field and the direction of the electric force. How do we determine the magnitude of the electric field?</a:t>
            </a:r>
          </a:p>
          <a:p>
            <a:r>
              <a:rPr lang="en-US" sz="2400" dirty="0" smtClean="0"/>
              <a:t>By definition, the magnitude of the electric field is the electric force per charge:</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Slide-7.jpg"/>
          <p:cNvPicPr>
            <a:picLocks noChangeAspect="1"/>
          </p:cNvPicPr>
          <p:nvPr/>
        </p:nvPicPr>
        <p:blipFill rotWithShape="1">
          <a:blip r:embed="rId3">
            <a:extLst>
              <a:ext uri="{28A0092B-C50C-407E-A947-70E740481C1C}">
                <a14:useLocalDpi xmlns:a14="http://schemas.microsoft.com/office/drawing/2010/main" val="0"/>
              </a:ext>
            </a:extLst>
          </a:blip>
          <a:srcRect b="4251"/>
          <a:stretch/>
        </p:blipFill>
        <p:spPr>
          <a:xfrm>
            <a:off x="1340800" y="3213353"/>
            <a:ext cx="6462401" cy="3214431"/>
          </a:xfrm>
          <a:prstGeom prst="rect">
            <a:avLst/>
          </a:prstGeom>
        </p:spPr>
      </p:pic>
    </p:spTree>
    <p:extLst>
      <p:ext uri="{BB962C8B-B14F-4D97-AF65-F5344CB8AC3E}">
        <p14:creationId xmlns:p14="http://schemas.microsoft.com/office/powerpoint/2010/main" val="380065873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Capacitance and Energy Storage</a:t>
            </a:r>
            <a:endParaRPr lang="en-US" dirty="0"/>
          </a:p>
        </p:txBody>
      </p:sp>
      <p:sp>
        <p:nvSpPr>
          <p:cNvPr id="1030" name="Rectangle 6"/>
          <p:cNvSpPr>
            <a:spLocks noGrp="1" noChangeArrowheads="1"/>
          </p:cNvSpPr>
          <p:nvPr>
            <p:ph type="body" idx="1"/>
          </p:nvPr>
        </p:nvSpPr>
        <p:spPr/>
        <p:txBody>
          <a:bodyPr/>
          <a:lstStyle/>
          <a:p>
            <a:r>
              <a:rPr lang="en-US" smtClean="0"/>
              <a:t>If the plate separation is decreased, the capacitance increases. The reason is that a smaller separation between plates reduces the potential difference between them. This means that less voltage is required to store a given amount of charge—which is another way of saying that the capacitance is larger.</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9770306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Capacitance and Energy Storage</a:t>
            </a:r>
            <a:endParaRPr lang="en-US" dirty="0"/>
          </a:p>
        </p:txBody>
      </p:sp>
      <p:sp>
        <p:nvSpPr>
          <p:cNvPr id="1030" name="Rectangle 6"/>
          <p:cNvSpPr>
            <a:spLocks noGrp="1" noChangeArrowheads="1"/>
          </p:cNvSpPr>
          <p:nvPr>
            <p:ph type="body" idx="1"/>
          </p:nvPr>
        </p:nvSpPr>
        <p:spPr/>
        <p:txBody>
          <a:bodyPr/>
          <a:lstStyle/>
          <a:p>
            <a:r>
              <a:rPr lang="en-US" sz="2000" dirty="0" smtClean="0"/>
              <a:t>The dependence of capacitance on plate separation is useful in a number of interesting applications.</a:t>
            </a:r>
          </a:p>
          <a:p>
            <a:r>
              <a:rPr lang="en-US" sz="2000" dirty="0" smtClean="0"/>
              <a:t>Each key on a computer keyboard is connected to the upper plate of a parallel plate capacitor, as illustrated in the figure below.</a:t>
            </a:r>
          </a:p>
          <a:p>
            <a:endParaRPr lang="en-US" sz="2000" dirty="0" smtClean="0"/>
          </a:p>
          <a:p>
            <a:pPr marL="0" indent="0">
              <a:buNone/>
            </a:pPr>
            <a:endParaRPr lang="en-US" sz="2000" dirty="0" smtClean="0"/>
          </a:p>
          <a:p>
            <a:pPr marL="0" indent="0">
              <a:buNone/>
            </a:pPr>
            <a:endParaRPr lang="en-US" sz="2000" dirty="0"/>
          </a:p>
          <a:p>
            <a:pPr marL="0" indent="0">
              <a:buNone/>
            </a:pPr>
            <a:endParaRPr lang="en-US" sz="2000" dirty="0"/>
          </a:p>
          <a:p>
            <a:endParaRPr lang="en-US" sz="2000" dirty="0" smtClean="0"/>
          </a:p>
          <a:p>
            <a:endParaRPr lang="en-US" sz="2000" dirty="0"/>
          </a:p>
          <a:p>
            <a:pPr marL="0" indent="0">
              <a:buNone/>
            </a:pPr>
            <a:endParaRPr lang="en-US" sz="2000" dirty="0" smtClean="0"/>
          </a:p>
          <a:p>
            <a:pPr marL="0" indent="0">
              <a:buNone/>
            </a:pPr>
            <a:endParaRPr lang="en-US" sz="2000" dirty="0" smtClean="0"/>
          </a:p>
          <a:p>
            <a:pPr>
              <a:lnSpc>
                <a:spcPct val="90000"/>
              </a:lnSpc>
            </a:pPr>
            <a:r>
              <a:rPr lang="en-US" sz="2000" dirty="0" smtClean="0"/>
              <a:t>When you press on a key, the separation between the plates of the capacitor decreases. This increases the capacitance of the key. The circuitry of the computer detects this change in capacitance and determines which key has been pressed.</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3" name="Picture 2" descr="20_25_Figure.jpg"/>
          <p:cNvPicPr>
            <a:picLocks noChangeAspect="1"/>
          </p:cNvPicPr>
          <p:nvPr/>
        </p:nvPicPr>
        <p:blipFill rotWithShape="1">
          <a:blip r:embed="rId3">
            <a:extLst>
              <a:ext uri="{28A0092B-C50C-407E-A947-70E740481C1C}">
                <a14:useLocalDpi xmlns:a14="http://schemas.microsoft.com/office/drawing/2010/main" val="0"/>
              </a:ext>
            </a:extLst>
          </a:blip>
          <a:srcRect b="2813"/>
          <a:stretch/>
        </p:blipFill>
        <p:spPr>
          <a:xfrm>
            <a:off x="2785558" y="2671011"/>
            <a:ext cx="3572884" cy="2733679"/>
          </a:xfrm>
          <a:prstGeom prst="rect">
            <a:avLst/>
          </a:prstGeom>
        </p:spPr>
      </p:pic>
    </p:spTree>
    <p:extLst>
      <p:ext uri="{BB962C8B-B14F-4D97-AF65-F5344CB8AC3E}">
        <p14:creationId xmlns:p14="http://schemas.microsoft.com/office/powerpoint/2010/main" val="323581405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Capacitance and Energy Storage</a:t>
            </a:r>
            <a:endParaRPr lang="en-US" dirty="0"/>
          </a:p>
        </p:txBody>
      </p:sp>
      <p:sp>
        <p:nvSpPr>
          <p:cNvPr id="1030" name="Rectangle 6"/>
          <p:cNvSpPr>
            <a:spLocks noGrp="1" noChangeArrowheads="1"/>
          </p:cNvSpPr>
          <p:nvPr>
            <p:ph type="body" idx="1"/>
          </p:nvPr>
        </p:nvSpPr>
        <p:spPr/>
        <p:txBody>
          <a:bodyPr/>
          <a:lstStyle/>
          <a:p>
            <a:r>
              <a:rPr lang="en-US" dirty="0" smtClean="0"/>
              <a:t>As mentioned before, capacitors store more than just charge—they also store energy. It can be shown that the total energy, </a:t>
            </a:r>
            <a:r>
              <a:rPr lang="en-US" i="1" dirty="0" smtClean="0"/>
              <a:t>PE</a:t>
            </a:r>
            <a:r>
              <a:rPr lang="en-US" dirty="0" smtClean="0"/>
              <a:t>, stored in a capacitor with charge </a:t>
            </a:r>
            <a:r>
              <a:rPr lang="en-US" i="1" dirty="0" smtClean="0"/>
              <a:t>Q</a:t>
            </a:r>
            <a:r>
              <a:rPr lang="en-US" dirty="0" smtClean="0"/>
              <a:t> and potential difference </a:t>
            </a:r>
            <a:r>
              <a:rPr lang="en-US" i="1" dirty="0" smtClean="0"/>
              <a:t>V</a:t>
            </a:r>
            <a:r>
              <a:rPr lang="en-US" dirty="0" smtClean="0"/>
              <a:t> is</a:t>
            </a:r>
          </a:p>
          <a:p>
            <a:pPr marL="0" indent="0" algn="ctr">
              <a:buNone/>
            </a:pPr>
            <a:r>
              <a:rPr lang="en-US" i="1" dirty="0" smtClean="0"/>
              <a:t>PE</a:t>
            </a:r>
            <a:r>
              <a:rPr lang="en-US" dirty="0" smtClean="0"/>
              <a:t> = ½</a:t>
            </a:r>
            <a:r>
              <a:rPr lang="en-US" i="1" dirty="0" smtClean="0"/>
              <a:t>QV</a:t>
            </a:r>
          </a:p>
          <a:p>
            <a:r>
              <a:rPr lang="en-US" dirty="0" smtClean="0"/>
              <a:t>Therefore, increasing a capacitor</a:t>
            </a:r>
            <a:r>
              <a:rPr lang="fr-FR" dirty="0" smtClean="0"/>
              <a:t>'</a:t>
            </a:r>
            <a:r>
              <a:rPr lang="en-US" dirty="0" smtClean="0"/>
              <a:t>s charge or voltage increases its stored energy.</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47471470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Capacitance and Energy Storage</a:t>
            </a:r>
            <a:endParaRPr lang="en-US" dirty="0"/>
          </a:p>
        </p:txBody>
      </p:sp>
      <p:sp>
        <p:nvSpPr>
          <p:cNvPr id="1030" name="Rectangle 6"/>
          <p:cNvSpPr>
            <a:spLocks noGrp="1" noChangeArrowheads="1"/>
          </p:cNvSpPr>
          <p:nvPr>
            <p:ph type="body" idx="1"/>
          </p:nvPr>
        </p:nvSpPr>
        <p:spPr/>
        <p:txBody>
          <a:bodyPr/>
          <a:lstStyle/>
          <a:p>
            <a:r>
              <a:rPr lang="en-US" dirty="0" smtClean="0"/>
              <a:t>The energy stored in a capacitor can be put to a number of practical uses.</a:t>
            </a:r>
          </a:p>
          <a:p>
            <a:r>
              <a:rPr lang="en-US" dirty="0" smtClean="0"/>
              <a:t>A camera</a:t>
            </a:r>
            <a:r>
              <a:rPr lang="fr-FR" dirty="0" smtClean="0"/>
              <a:t>'</a:t>
            </a:r>
            <a:r>
              <a:rPr lang="en-US" dirty="0" smtClean="0"/>
              <a:t>s flash unit typically contains a capacitor with a capacitance of about 400 µF. When fully charged to a voltage of 300 V, this capacitor contains roughly 15 J of energy. Because of the rapid release of energy—discharge takes less than a millisecond—the power output of a flash unit is impressively</a:t>
            </a:r>
            <a:br>
              <a:rPr lang="en-US" dirty="0" smtClean="0"/>
            </a:br>
            <a:r>
              <a:rPr lang="en-US" dirty="0" smtClean="0"/>
              <a:t>large—about 10–20 kW.</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95064826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Capacitance and Energy Storage</a:t>
            </a:r>
            <a:endParaRPr lang="en-US" dirty="0"/>
          </a:p>
        </p:txBody>
      </p:sp>
      <p:sp>
        <p:nvSpPr>
          <p:cNvPr id="1030" name="Rectangle 6"/>
          <p:cNvSpPr>
            <a:spLocks noGrp="1" noChangeArrowheads="1"/>
          </p:cNvSpPr>
          <p:nvPr>
            <p:ph type="body" idx="1"/>
          </p:nvPr>
        </p:nvSpPr>
        <p:spPr/>
        <p:txBody>
          <a:bodyPr/>
          <a:lstStyle/>
          <a:p>
            <a:r>
              <a:rPr lang="en-US" sz="2400" dirty="0" smtClean="0"/>
              <a:t>A defibrillator uses a capacitor to deliver a shock to a person</a:t>
            </a:r>
            <a:r>
              <a:rPr lang="fr-FR" sz="2400" dirty="0" smtClean="0"/>
              <a:t>'</a:t>
            </a:r>
            <a:r>
              <a:rPr lang="en-US" sz="2400" dirty="0" smtClean="0"/>
              <a:t>s heart, restoring it to normal function. Capacitors can have the opposite effect as well. It is for this reason that they can be quite dangerous, even in electrical devices that are turned off and unplugged from the wall.</a:t>
            </a:r>
          </a:p>
          <a:p>
            <a:r>
              <a:rPr lang="en-US" sz="2400" dirty="0" smtClean="0"/>
              <a:t>For example, a typical TV set or computer monitor contains a number of capacitors. Some of these capacitors store a significant amount of charge for a long period of time. If you reach into the back of an unplugged television set, there is a danger that you might come in contact with the terminals of a capacitor, resulting in a shock.</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1016656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The Electric Field</a:t>
            </a:r>
            <a:endParaRPr lang="en-US" dirty="0"/>
          </a:p>
        </p:txBody>
      </p:sp>
      <p:sp>
        <p:nvSpPr>
          <p:cNvPr id="1030" name="Rectangle 6"/>
          <p:cNvSpPr>
            <a:spLocks noGrp="1" noChangeArrowheads="1"/>
          </p:cNvSpPr>
          <p:nvPr>
            <p:ph type="body" idx="1"/>
          </p:nvPr>
        </p:nvSpPr>
        <p:spPr/>
        <p:txBody>
          <a:bodyPr/>
          <a:lstStyle/>
          <a:p>
            <a:r>
              <a:rPr lang="en-US" sz="2400" dirty="0" smtClean="0"/>
              <a:t>In this definition it is assumed that the test charge is small enough that it does not disturb the position of any other charges in the system.</a:t>
            </a:r>
          </a:p>
          <a:p>
            <a:r>
              <a:rPr lang="en-US" sz="2400" dirty="0" smtClean="0"/>
              <a:t>You will sometimes be given the electric field </a:t>
            </a:r>
            <a:r>
              <a:rPr lang="en-US" sz="2400" b="1" dirty="0" smtClean="0"/>
              <a:t>E </a:t>
            </a:r>
            <a:r>
              <a:rPr lang="en-US" sz="2400" dirty="0" smtClean="0"/>
              <a:t>at a given location and be asked to determine the force a charge </a:t>
            </a:r>
            <a:r>
              <a:rPr lang="en-US" sz="2400" i="1" dirty="0" smtClean="0"/>
              <a:t>q</a:t>
            </a:r>
            <a:r>
              <a:rPr lang="en-US" sz="2400" dirty="0" smtClean="0"/>
              <a:t> experiences at that location. This can be done as follows:</a:t>
            </a:r>
          </a:p>
        </p:txBody>
      </p:sp>
      <p:sp>
        <p:nvSpPr>
          <p:cNvPr id="5" name="Footer Placeholder 4"/>
          <p:cNvSpPr>
            <a:spLocks noGrp="1"/>
          </p:cNvSpPr>
          <p:nvPr>
            <p:ph type="ftr" sz="quarter" idx="10"/>
          </p:nvPr>
        </p:nvSpPr>
        <p:spPr/>
        <p:txBody>
          <a:bodyPr/>
          <a:lstStyle/>
          <a:p>
            <a:r>
              <a:rPr lang="en-GB" smtClean="0"/>
              <a:t>© 2014 Pearson Education, Inc.</a:t>
            </a:r>
            <a:endParaRPr lang="en-GB"/>
          </a:p>
        </p:txBody>
      </p:sp>
      <p:pic>
        <p:nvPicPr>
          <p:cNvPr id="6" name="Picture 5" descr="Slide-8.jpg"/>
          <p:cNvPicPr>
            <a:picLocks noChangeAspect="1"/>
          </p:cNvPicPr>
          <p:nvPr/>
        </p:nvPicPr>
        <p:blipFill rotWithShape="1">
          <a:blip r:embed="rId3">
            <a:extLst>
              <a:ext uri="{28A0092B-C50C-407E-A947-70E740481C1C}">
                <a14:useLocalDpi xmlns:a14="http://schemas.microsoft.com/office/drawing/2010/main" val="0"/>
              </a:ext>
            </a:extLst>
          </a:blip>
          <a:srcRect b="6728"/>
          <a:stretch/>
        </p:blipFill>
        <p:spPr>
          <a:xfrm>
            <a:off x="662248" y="3951765"/>
            <a:ext cx="7819505" cy="2496613"/>
          </a:xfrm>
          <a:prstGeom prst="rect">
            <a:avLst/>
          </a:prstGeom>
        </p:spPr>
      </p:pic>
      <p:pic>
        <p:nvPicPr>
          <p:cNvPr id="2" name="Picture 1" descr="Arro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0802" y="2301565"/>
            <a:ext cx="225552" cy="109728"/>
          </a:xfrm>
          <a:prstGeom prst="rect">
            <a:avLst/>
          </a:prstGeom>
        </p:spPr>
      </p:pic>
    </p:spTree>
    <p:extLst>
      <p:ext uri="{BB962C8B-B14F-4D97-AF65-F5344CB8AC3E}">
        <p14:creationId xmlns:p14="http://schemas.microsoft.com/office/powerpoint/2010/main" val="38231871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The Electric Field</a:t>
            </a:r>
            <a:endParaRPr lang="en-US" dirty="0"/>
          </a:p>
        </p:txBody>
      </p:sp>
      <p:sp>
        <p:nvSpPr>
          <p:cNvPr id="1030" name="Rectangle 6"/>
          <p:cNvSpPr>
            <a:spLocks noGrp="1" noChangeArrowheads="1"/>
          </p:cNvSpPr>
          <p:nvPr>
            <p:ph type="body" idx="1"/>
          </p:nvPr>
        </p:nvSpPr>
        <p:spPr>
          <a:xfrm>
            <a:off x="365125" y="1141413"/>
            <a:ext cx="2946644" cy="5106987"/>
          </a:xfrm>
        </p:spPr>
        <p:txBody>
          <a:bodyPr/>
          <a:lstStyle/>
          <a:p>
            <a:r>
              <a:rPr lang="en-US" dirty="0" smtClean="0"/>
              <a:t>The following example illustrates how the magnitude and direction of the force on a charge may be determined.</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Slide-9.jpg"/>
          <p:cNvPicPr>
            <a:picLocks noChangeAspect="1"/>
          </p:cNvPicPr>
          <p:nvPr/>
        </p:nvPicPr>
        <p:blipFill rotWithShape="1">
          <a:blip r:embed="rId3">
            <a:extLst>
              <a:ext uri="{28A0092B-C50C-407E-A947-70E740481C1C}">
                <a14:useLocalDpi xmlns:a14="http://schemas.microsoft.com/office/drawing/2010/main" val="0"/>
              </a:ext>
            </a:extLst>
          </a:blip>
          <a:srcRect b="3460"/>
          <a:stretch/>
        </p:blipFill>
        <p:spPr>
          <a:xfrm>
            <a:off x="3319550" y="724954"/>
            <a:ext cx="5552903" cy="5820929"/>
          </a:xfrm>
          <a:prstGeom prst="rect">
            <a:avLst/>
          </a:prstGeom>
        </p:spPr>
      </p:pic>
    </p:spTree>
    <p:extLst>
      <p:ext uri="{BB962C8B-B14F-4D97-AF65-F5344CB8AC3E}">
        <p14:creationId xmlns:p14="http://schemas.microsoft.com/office/powerpoint/2010/main" val="7524252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1324</TotalTime>
  <Words>5098</Words>
  <Application>Microsoft Macintosh PowerPoint</Application>
  <PresentationFormat>On-screen Show (4:3)</PresentationFormat>
  <Paragraphs>451</Paragraphs>
  <Slides>74</Slides>
  <Notes>74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HA5Lect_template</vt:lpstr>
      <vt:lpstr>Electric Fields and Electric Energy</vt:lpstr>
      <vt:lpstr>Chapter Contents</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The Electric Field</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Electric Potential Energy and Electric Potential</vt:lpstr>
      <vt:lpstr>Capacitance and Energy Storage</vt:lpstr>
      <vt:lpstr>Capacitance and Energy Storage</vt:lpstr>
      <vt:lpstr>Capacitance and Energy Storage</vt:lpstr>
      <vt:lpstr>Capacitance and Energy Storage</vt:lpstr>
      <vt:lpstr>Capacitance and Energy Storage</vt:lpstr>
      <vt:lpstr>Capacitance and Energy Storage</vt:lpstr>
      <vt:lpstr>Capacitance and Energy Storage</vt:lpstr>
      <vt:lpstr>Capacitance and Energy Storage</vt:lpstr>
      <vt:lpstr>Capacitance and Energy Storage</vt:lpstr>
      <vt:lpstr>Capacitance and Energy Storage</vt:lpstr>
      <vt:lpstr>Capacitance and Energy Storage</vt:lpstr>
      <vt:lpstr>Capacitance and Energy Storage</vt:lpstr>
      <vt:lpstr>Capacitance and Energy Storage</vt:lpstr>
      <vt:lpstr>Capacitance and Energy Storage</vt:lpstr>
      <vt:lpstr>Capacitance and Energy Storage</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163</cp:revision>
  <dcterms:created xsi:type="dcterms:W3CDTF">2007-09-26T05:29:17Z</dcterms:created>
  <dcterms:modified xsi:type="dcterms:W3CDTF">2013-09-17T11:55:56Z</dcterms:modified>
</cp:coreProperties>
</file>