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3"/>
  </p:notesMasterIdLst>
  <p:handoutMasterIdLst>
    <p:handoutMasterId r:id="rId54"/>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8" r:id="rId48"/>
    <p:sldId id="304" r:id="rId49"/>
    <p:sldId id="305" r:id="rId50"/>
    <p:sldId id="306" r:id="rId51"/>
    <p:sldId id="307"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D6832"/>
    <a:srgbClr val="46B701"/>
    <a:srgbClr val="79B701"/>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3457" autoAdjust="0"/>
  </p:normalViewPr>
  <p:slideViewPr>
    <p:cSldViewPr snapToGrid="0">
      <p:cViewPr varScale="1">
        <p:scale>
          <a:sx n="137" d="100"/>
          <a:sy n="137" d="100"/>
        </p:scale>
        <p:origin x="-2128" y="-11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D1F3D9-7938-7E4B-94B4-CD5EC0AD10AF}" type="datetimeFigureOut">
              <a:rPr lang="en-US" smtClean="0"/>
              <a:t>9/17/13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28678-B52A-9245-A9FE-4E8F7C9ABDE4}" type="slidenum">
              <a:rPr lang="en-US" smtClean="0"/>
              <a:t>‹#›</a:t>
            </a:fld>
            <a:endParaRPr lang="en-US"/>
          </a:p>
        </p:txBody>
      </p:sp>
    </p:spTree>
    <p:extLst>
      <p:ext uri="{BB962C8B-B14F-4D97-AF65-F5344CB8AC3E}">
        <p14:creationId xmlns:p14="http://schemas.microsoft.com/office/powerpoint/2010/main" val="27659396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7A48F87-0D55-405B-A448-178BC9A5DE82}" type="slidenum">
              <a:rPr lang="en-US" sz="1200" smtClean="0"/>
              <a:pPr>
                <a:defRPr/>
              </a:pPr>
              <a:t>10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BAA152D-53C8-4D43-BE5D-AFD3DC0C5F68}" type="slidenum">
              <a:rPr lang="en-US" sz="1200" smtClean="0"/>
              <a:pPr>
                <a:defRPr/>
              </a:pPr>
              <a:t>11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0E43192-C2AB-460F-ABEE-0AA27ADFC356}" type="slidenum">
              <a:rPr lang="en-US" sz="1200" smtClean="0"/>
              <a:pPr>
                <a:defRPr/>
              </a:pPr>
              <a:t>12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330BDFF-BB65-4BBB-9C32-C51CEE45897F}" type="slidenum">
              <a:rPr lang="en-US" sz="1200" smtClean="0"/>
              <a:pPr>
                <a:defRPr/>
              </a:pPr>
              <a:t>13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AD6FB3B-1EA9-4C94-98A8-2084A2EE4818}" type="slidenum">
              <a:rPr lang="en-US" sz="1200" smtClean="0"/>
              <a:pPr>
                <a:defRPr/>
              </a:pPr>
              <a:t>14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DB605B8-6F3B-4919-B8B7-3DCEA2AD10E4}" type="slidenum">
              <a:rPr lang="en-US" sz="1200" smtClean="0"/>
              <a:pPr>
                <a:defRPr/>
              </a:pPr>
              <a:t>15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0392B1B-22EE-4653-93E0-C2C00D344484}" type="slidenum">
              <a:rPr lang="en-US" sz="1200" smtClean="0"/>
              <a:pPr>
                <a:defRPr/>
              </a:pPr>
              <a:t>16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FC328EA-5200-4701-823B-9647FD5150C9}" type="slidenum">
              <a:rPr lang="en-US" sz="1200" smtClean="0"/>
              <a:pPr>
                <a:defRPr/>
              </a:pPr>
              <a:t>17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15BD6ED-EA6D-4980-83FB-1D4564DAC97D}" type="slidenum">
              <a:rPr lang="en-US" sz="1200" smtClean="0"/>
              <a:pPr>
                <a:defRPr/>
              </a:pPr>
              <a:t>18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E4C1D0C-7342-4E4D-8370-0032285C9570}" type="slidenum">
              <a:rPr lang="en-US" sz="1200" smtClean="0"/>
              <a:pPr>
                <a:defRPr/>
              </a:pPr>
              <a:t>19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1902C2A-C3AE-4D37-B476-8CF89382D185}" type="slidenum">
              <a:rPr lang="en-US" sz="1200" smtClean="0"/>
              <a:pPr>
                <a:defRPr/>
              </a:pPr>
              <a:t>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CD22D76-D75D-442E-88F4-C34BD3ECD684}" type="slidenum">
              <a:rPr lang="en-US" sz="1200" smtClean="0"/>
              <a:pPr>
                <a:defRPr/>
              </a:pPr>
              <a:t>20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8CB5757-720C-4B48-B635-444BAEFF88D9}" type="slidenum">
              <a:rPr lang="en-US" sz="1200" smtClean="0"/>
              <a:pPr>
                <a:defRPr/>
              </a:pPr>
              <a:t>21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9F4A345-6B7E-4A8B-A317-9982C2EB70A6}" type="slidenum">
              <a:rPr lang="en-US" sz="1200" smtClean="0"/>
              <a:pPr>
                <a:defRPr/>
              </a:pPr>
              <a:t>22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C58BF03-59AD-4CFF-B8A4-2C72C63572CE}" type="slidenum">
              <a:rPr lang="en-US" sz="1200" smtClean="0"/>
              <a:pPr>
                <a:defRPr/>
              </a:pPr>
              <a:t>23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1DBAC2D-F774-4CD7-8285-EA68374601EA}" type="slidenum">
              <a:rPr lang="en-US" sz="1200" smtClean="0"/>
              <a:pPr>
                <a:defRPr/>
              </a:pPr>
              <a:t>24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FF7B93D-649D-4CC4-B768-7F9AABFF5E65}" type="slidenum">
              <a:rPr lang="en-US" sz="1200" smtClean="0"/>
              <a:pPr>
                <a:defRPr/>
              </a:pPr>
              <a:t>25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A41D0A6-CE6A-4BA5-BD17-49CCEEF189E2}" type="slidenum">
              <a:rPr lang="en-US" sz="1200" smtClean="0"/>
              <a:pPr>
                <a:defRPr/>
              </a:pPr>
              <a:t>26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55DD631-F8C6-4203-9CB8-7BC6E28B368D}" type="slidenum">
              <a:rPr lang="en-US" sz="1200" smtClean="0"/>
              <a:pPr>
                <a:defRPr/>
              </a:pPr>
              <a:t>27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368F3A3-6C85-4CC6-AFC5-4D2DA0B404BA}" type="slidenum">
              <a:rPr lang="en-US" sz="1200" smtClean="0"/>
              <a:pPr>
                <a:defRPr/>
              </a:pPr>
              <a:t>28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7C84A0C-7301-49C6-9D2F-6B3157E3A753}" type="slidenum">
              <a:rPr lang="en-US" sz="1200" smtClean="0"/>
              <a:pPr>
                <a:defRPr/>
              </a:pPr>
              <a:t>29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F062195-7930-4D98-A451-BD916BE576E1}" type="slidenum">
              <a:rPr lang="en-US" sz="1200" smtClean="0"/>
              <a:pPr>
                <a:defRPr/>
              </a:pPr>
              <a:t>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ECFB1F9-8A2E-422F-8D02-B051E2B7123A}" type="slidenum">
              <a:rPr lang="en-US" sz="1200" smtClean="0"/>
              <a:pPr>
                <a:defRPr/>
              </a:pPr>
              <a:t>30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EF27E15-32B3-468A-9733-CB74B1E4D0F1}" type="slidenum">
              <a:rPr lang="en-US" sz="1200" smtClean="0"/>
              <a:pPr>
                <a:defRPr/>
              </a:pPr>
              <a:t>31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20A3BDF-D7FC-4994-9DC5-881EAD1D8DAC}" type="slidenum">
              <a:rPr lang="en-US" sz="1200" smtClean="0"/>
              <a:pPr>
                <a:defRPr/>
              </a:pPr>
              <a:t>32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34D3B7C-5D50-4873-9B1D-C71A883F99A6}" type="slidenum">
              <a:rPr lang="en-US" sz="1200" smtClean="0"/>
              <a:pPr>
                <a:defRPr/>
              </a:pPr>
              <a:t>33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23BCF68-D3C3-42A4-A25B-5E3CD88A8CB2}" type="slidenum">
              <a:rPr lang="en-US" sz="1200" smtClean="0"/>
              <a:pPr>
                <a:defRPr/>
              </a:pPr>
              <a:t>34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3BA4BC3-1223-4330-90AE-C0BABEED6173}" type="slidenum">
              <a:rPr lang="en-US" sz="1200" smtClean="0"/>
              <a:pPr>
                <a:defRPr/>
              </a:pPr>
              <a:t>35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D32F2ED-15E5-418A-AC6C-9F4F6418633E}" type="slidenum">
              <a:rPr lang="en-US" sz="1200" smtClean="0"/>
              <a:pPr>
                <a:defRPr/>
              </a:pPr>
              <a:t>36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9F658C5-9E08-44BD-9B2D-2E349B64E988}" type="slidenum">
              <a:rPr lang="en-US" sz="1200" smtClean="0"/>
              <a:pPr>
                <a:defRPr/>
              </a:pPr>
              <a:t>37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259A77C-30B1-4255-B583-BE5A79985E56}" type="slidenum">
              <a:rPr lang="en-US" sz="1200" smtClean="0"/>
              <a:pPr>
                <a:defRPr/>
              </a:pPr>
              <a:t>38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3D7A24C-6A8A-4FC5-8BC1-2137AA9363F8}" type="slidenum">
              <a:rPr lang="en-US" sz="1200" smtClean="0"/>
              <a:pPr>
                <a:defRPr/>
              </a:pPr>
              <a:t>39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C454EDB-C056-4EB7-8B4C-4E579065CB3B}" type="slidenum">
              <a:rPr lang="en-US" sz="1200" smtClean="0"/>
              <a:pPr>
                <a:defRPr/>
              </a:pPr>
              <a:t>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90B45FF-873F-4A9C-9AEC-09CCCE7F8DB2}" type="slidenum">
              <a:rPr lang="en-US" sz="1200" smtClean="0"/>
              <a:pPr>
                <a:defRPr/>
              </a:pPr>
              <a:t>40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CAE2C73-CEA6-42AF-96B8-CE8969DC6042}" type="slidenum">
              <a:rPr lang="en-US" sz="1200" smtClean="0"/>
              <a:pPr>
                <a:defRPr/>
              </a:pPr>
              <a:t>41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05BCAD6-6545-4370-BE5D-1E481543E685}" type="slidenum">
              <a:rPr lang="en-US" sz="1200" smtClean="0"/>
              <a:pPr>
                <a:defRPr/>
              </a:pPr>
              <a:t>42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CDB81A6-F741-4931-A3FC-CDC77CC3EE55}" type="slidenum">
              <a:rPr lang="en-US" sz="1200" smtClean="0"/>
              <a:pPr>
                <a:defRPr/>
              </a:pPr>
              <a:t>43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5E2604B-2C8D-43E4-912E-36C38F710F5F}" type="slidenum">
              <a:rPr lang="en-US" sz="1200" smtClean="0"/>
              <a:pPr>
                <a:defRPr/>
              </a:pPr>
              <a:t>44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2FE9143-A5FA-4D02-8E51-EBAFB83AA1EE}" type="slidenum">
              <a:rPr lang="en-US" sz="1200" smtClean="0"/>
              <a:pPr>
                <a:defRPr/>
              </a:pPr>
              <a:t>45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BA56AE1-054F-4C39-9475-6990D3292C10}" type="slidenum">
              <a:rPr lang="en-US" sz="1200" smtClean="0"/>
              <a:pPr>
                <a:defRPr/>
              </a:pPr>
              <a:t>46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BA56AE1-054F-4C39-9475-6990D3292C10}" type="slidenum">
              <a:rPr lang="en-US" sz="1200" smtClean="0"/>
              <a:pPr>
                <a:defRPr/>
              </a:pPr>
              <a:t>47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7147115-E93B-42AB-98F5-007DFA8F66B2}" type="slidenum">
              <a:rPr lang="en-US" sz="1200" smtClean="0"/>
              <a:pPr>
                <a:defRPr/>
              </a:pPr>
              <a:t>48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DC4496A-00C7-4A6E-A30F-6F9449D8D0CC}" type="slidenum">
              <a:rPr lang="en-US" sz="1200" smtClean="0"/>
              <a:pPr>
                <a:defRPr/>
              </a:pPr>
              <a:t>49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D187404-80ED-4B72-80E0-E64584CE7D76}" type="slidenum">
              <a:rPr lang="en-US" sz="1200" smtClean="0"/>
              <a:pPr>
                <a:defRPr/>
              </a:pPr>
              <a:t>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9D14BFD-588E-4B14-9A43-F517696F311A}" type="slidenum">
              <a:rPr lang="en-US" sz="1200" smtClean="0"/>
              <a:pPr>
                <a:defRPr/>
              </a:pPr>
              <a:t>50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20CC1A7-2052-4B67-81D8-6A0C871ADEA4}" type="slidenum">
              <a:rPr lang="en-US" sz="1200" smtClean="0"/>
              <a:pPr>
                <a:defRPr/>
              </a:pPr>
              <a:t>51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8E2F071-3B2F-4D7C-89C7-A7EEA054212D}" type="slidenum">
              <a:rPr lang="en-US" sz="1200" smtClean="0"/>
              <a:pPr>
                <a:defRPr/>
              </a:pPr>
              <a:t>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DABFE3B-114F-4BF9-9346-567F91933B48}" type="slidenum">
              <a:rPr lang="en-US" sz="1200" smtClean="0"/>
              <a:pPr>
                <a:defRPr/>
              </a:pPr>
              <a:t>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35A87D6-77F2-4683-9A0E-6ABCCB631D38}" type="slidenum">
              <a:rPr lang="en-US" sz="1200" smtClean="0"/>
              <a:pPr>
                <a:defRPr/>
              </a:pPr>
              <a:t>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3DB79A5-27E8-4759-A848-8FDD5D3F0F73}" type="slidenum">
              <a:rPr lang="en-US" sz="1200" smtClean="0"/>
              <a:pPr>
                <a:defRPr/>
              </a:pPr>
              <a:t>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smtClean="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D6832"/>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19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a:t>© 2014 Pearson Education, Inc.</a:t>
            </a:r>
          </a:p>
        </p:txBody>
      </p:sp>
      <p:sp>
        <p:nvSpPr>
          <p:cNvPr id="4121" name="Text Box 25"/>
          <p:cNvSpPr txBox="1">
            <a:spLocks noChangeArrowheads="1"/>
          </p:cNvSpPr>
          <p:nvPr userDrawn="1"/>
        </p:nvSpPr>
        <p:spPr bwMode="auto">
          <a:xfrm>
            <a:off x="88900" y="635000"/>
            <a:ext cx="8905875"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pPr>
            <a:r>
              <a:rPr lang="en-US" sz="3200" b="1" dirty="0" smtClean="0"/>
              <a:t>Pearson</a:t>
            </a:r>
            <a:r>
              <a:rPr lang="en-US" sz="3200" b="1" baseline="0" dirty="0" smtClean="0"/>
              <a:t> </a:t>
            </a:r>
            <a:r>
              <a:rPr lang="en-US" sz="3200" b="1" dirty="0" smtClean="0"/>
              <a:t>Physics </a:t>
            </a:r>
          </a:p>
        </p:txBody>
      </p:sp>
      <p:pic>
        <p:nvPicPr>
          <p:cNvPr id="11" name="Picture 10"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462" cy="5056632"/>
          </a:xfrm>
          <a:prstGeom prst="rect">
            <a:avLst/>
          </a:prstGeom>
          <a:noFill/>
          <a:ln>
            <a:solidFill>
              <a:srgbClr val="3D6832"/>
            </a:solidFill>
          </a:ln>
          <a:effectLst>
            <a:outerShdw blurRad="63500" dist="35921"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3D6832"/>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p:txBody>
          <a:bodyPr/>
          <a:lstStyle/>
          <a:p>
            <a:r>
              <a:rPr lang="en-US" smtClean="0"/>
              <a:t>Electric Charges </a:t>
            </a:r>
            <a:br>
              <a:rPr lang="en-US" smtClean="0"/>
            </a:br>
            <a:r>
              <a:rPr lang="en-US" smtClean="0"/>
              <a:t>and Forces</a:t>
            </a:r>
            <a:endParaRPr lang="en-US" dirty="0"/>
          </a:p>
        </p:txBody>
      </p:sp>
      <p:sp>
        <p:nvSpPr>
          <p:cNvPr id="5" name="Rectangle 17"/>
          <p:cNvSpPr>
            <a:spLocks noGrp="1" noChangeArrowheads="1"/>
          </p:cNvSpPr>
          <p:nvPr>
            <p:ph type="ftr" sz="quarter" idx="3"/>
          </p:nvPr>
        </p:nvSpPr>
        <p:spPr/>
        <p:txBody>
          <a:bodyPr/>
          <a:lstStyle/>
          <a:p>
            <a:r>
              <a:rPr lang="en-GB" smtClean="0"/>
              <a:t>© 2014 Pearson Education, Inc.</a:t>
            </a:r>
            <a:endParaRPr lang="en-GB"/>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dirty="0" smtClean="0"/>
              <a:t>Since electrons have a negative charge, the charge on an electron is –</a:t>
            </a:r>
            <a:r>
              <a:rPr lang="en-US" i="1" dirty="0" smtClean="0"/>
              <a:t>e</a:t>
            </a:r>
            <a:r>
              <a:rPr lang="en-US" dirty="0" smtClean="0"/>
              <a:t>. This is one of the defining properties of the electron. The other defining property of the electron is its mass, </a:t>
            </a:r>
            <a:r>
              <a:rPr lang="en-US" i="1" dirty="0" smtClean="0"/>
              <a:t>m</a:t>
            </a:r>
            <a:r>
              <a:rPr lang="en-US" baseline="-25000" dirty="0" smtClean="0"/>
              <a:t>e</a:t>
            </a:r>
            <a:r>
              <a:rPr lang="en-US" dirty="0" smtClean="0"/>
              <a:t>:</a:t>
            </a:r>
          </a:p>
          <a:p>
            <a:pPr marL="0" indent="0">
              <a:buNone/>
            </a:pPr>
            <a:r>
              <a:rPr lang="en-US" dirty="0" smtClean="0"/>
              <a:t> 			</a:t>
            </a:r>
            <a:r>
              <a:rPr lang="en-US" i="1" dirty="0" smtClean="0"/>
              <a:t>m</a:t>
            </a:r>
            <a:r>
              <a:rPr lang="en-US" baseline="-25000" dirty="0" smtClean="0"/>
              <a:t>e</a:t>
            </a:r>
            <a:r>
              <a:rPr lang="en-US" dirty="0" smtClean="0"/>
              <a:t> = 9.11 x 10</a:t>
            </a:r>
            <a:r>
              <a:rPr lang="en-US" baseline="30000" dirty="0" smtClean="0"/>
              <a:t>−31</a:t>
            </a:r>
            <a:r>
              <a:rPr lang="en-US" dirty="0" smtClean="0"/>
              <a:t> kg</a:t>
            </a:r>
          </a:p>
          <a:p>
            <a:r>
              <a:rPr lang="en-US" dirty="0" smtClean="0"/>
              <a:t>In contrast, the charge on a proton—one of the main constituents of the nucleus—is exactly +</a:t>
            </a:r>
            <a:r>
              <a:rPr lang="en-US" i="1" dirty="0" smtClean="0"/>
              <a:t>e</a:t>
            </a:r>
            <a:r>
              <a:rPr lang="en-US" dirty="0" smtClean="0"/>
              <a:t>. Therefore, the total charge on atoms, which have an equal number of electrons and protons, is precisely zero.</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0345665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dirty="0" smtClean="0"/>
              <a:t>The mass of the proton, which is about 2000 times larger than the mass of an electron, is</a:t>
            </a:r>
            <a:br>
              <a:rPr lang="en-US" dirty="0" smtClean="0"/>
            </a:br>
            <a:r>
              <a:rPr lang="en-US" dirty="0" smtClean="0"/>
              <a:t>		</a:t>
            </a:r>
            <a:r>
              <a:rPr lang="en-US" i="1" dirty="0" err="1" smtClean="0"/>
              <a:t>m</a:t>
            </a:r>
            <a:r>
              <a:rPr lang="en-US" baseline="-25000" dirty="0" err="1" smtClean="0"/>
              <a:t>p</a:t>
            </a:r>
            <a:r>
              <a:rPr lang="en-US" dirty="0" smtClean="0"/>
              <a:t> = 1.673 x 10</a:t>
            </a:r>
            <a:r>
              <a:rPr lang="en-US" baseline="30000" dirty="0" smtClean="0"/>
              <a:t>−27</a:t>
            </a:r>
            <a:r>
              <a:rPr lang="en-US" dirty="0" smtClean="0"/>
              <a:t> kg</a:t>
            </a:r>
          </a:p>
          <a:p>
            <a:r>
              <a:rPr lang="en-US" dirty="0" smtClean="0"/>
              <a:t>The neutron is the other main constituent of the nucleus. As its name implies, the neutron has zero charge. Its mass is slightly larger than that of a proton:</a:t>
            </a:r>
            <a:br>
              <a:rPr lang="en-US" dirty="0" smtClean="0"/>
            </a:br>
            <a:r>
              <a:rPr lang="en-US" dirty="0" smtClean="0"/>
              <a:t>		</a:t>
            </a:r>
            <a:r>
              <a:rPr lang="en-US" i="1" dirty="0" err="1" smtClean="0"/>
              <a:t>m</a:t>
            </a:r>
            <a:r>
              <a:rPr lang="en-US" baseline="-25000" dirty="0" err="1" smtClean="0"/>
              <a:t>n</a:t>
            </a:r>
            <a:r>
              <a:rPr lang="en-US" dirty="0" smtClean="0"/>
              <a:t> = 1.675 x 10</a:t>
            </a:r>
            <a:r>
              <a:rPr lang="en-US" baseline="30000" dirty="0" smtClean="0"/>
              <a:t>−27</a:t>
            </a:r>
            <a:r>
              <a:rPr lang="en-US" dirty="0" smtClean="0"/>
              <a:t> kg</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4187239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dirty="0" smtClean="0"/>
              <a:t>Since electrons always have the charge –</a:t>
            </a:r>
            <a:r>
              <a:rPr lang="en-US" i="1" dirty="0" smtClean="0"/>
              <a:t>e</a:t>
            </a:r>
            <a:r>
              <a:rPr lang="en-US" dirty="0" smtClean="0"/>
              <a:t> and protons always have the charge +</a:t>
            </a:r>
            <a:r>
              <a:rPr lang="en-US" i="1" dirty="0" smtClean="0"/>
              <a:t>e</a:t>
            </a:r>
            <a:r>
              <a:rPr lang="en-US" dirty="0" smtClean="0"/>
              <a:t>, it follows that all objects must have a total charge that is an integer multiple of </a:t>
            </a:r>
            <a:r>
              <a:rPr lang="en-US" i="1" dirty="0" smtClean="0"/>
              <a:t>e</a:t>
            </a:r>
            <a:r>
              <a:rPr lang="en-US" dirty="0" smtClean="0"/>
              <a:t>. </a:t>
            </a:r>
          </a:p>
          <a:p>
            <a:r>
              <a:rPr lang="en-US" dirty="0" smtClean="0"/>
              <a:t>The fact that electric charge comes in integer multiples of </a:t>
            </a:r>
            <a:r>
              <a:rPr lang="en-US" i="1" dirty="0" smtClean="0"/>
              <a:t>e</a:t>
            </a:r>
            <a:r>
              <a:rPr lang="en-US" dirty="0" smtClean="0"/>
              <a:t> is referred to as charge quantization.</a:t>
            </a:r>
          </a:p>
          <a:p>
            <a:r>
              <a:rPr lang="en-US" dirty="0" smtClean="0"/>
              <a:t>Charge quantization is key to understanding the behavior of atoms and molecules, for the addition or removal of even a single electron is a significant event for an atom or molecule.</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1186971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dirty="0" smtClean="0"/>
              <a:t>A coulomb is a large amount of charge. Since the charge on an electron has a magnitude of only 1.6 x 10</a:t>
            </a:r>
            <a:r>
              <a:rPr lang="en-US" baseline="30000" dirty="0" smtClean="0"/>
              <a:t>−19 </a:t>
            </a:r>
            <a:r>
              <a:rPr lang="en-US" dirty="0" smtClean="0"/>
              <a:t>C, it follows that the number of electrons in a coulomb is</a:t>
            </a:r>
          </a:p>
          <a:p>
            <a:pPr marL="0" indent="0">
              <a:buNone/>
            </a:pPr>
            <a:r>
              <a:rPr lang="en-US" dirty="0"/>
              <a:t>	</a:t>
            </a:r>
            <a:r>
              <a:rPr lang="en-US" dirty="0" smtClean="0"/>
              <a:t>1 C/1.6 x 10</a:t>
            </a:r>
            <a:r>
              <a:rPr lang="en-US" baseline="30000" dirty="0" smtClean="0"/>
              <a:t>−19</a:t>
            </a:r>
            <a:r>
              <a:rPr lang="en-US" dirty="0" smtClean="0"/>
              <a:t> C = 6.25 x 10</a:t>
            </a:r>
            <a:r>
              <a:rPr lang="en-US" baseline="30000" dirty="0" smtClean="0"/>
              <a:t>18</a:t>
            </a:r>
            <a:r>
              <a:rPr lang="en-US" dirty="0" smtClean="0"/>
              <a:t> electrons</a:t>
            </a:r>
          </a:p>
          <a:p>
            <a:pPr marL="0" indent="0">
              <a:buNone/>
            </a:pPr>
            <a:endParaRPr lang="en-US" dirty="0" smtClean="0"/>
          </a:p>
          <a:p>
            <a:r>
              <a:rPr lang="en-US" dirty="0" smtClean="0"/>
              <a:t>A lightning bolt can deliver 20–30 coulombs of charge. A more common unit of charge is the </a:t>
            </a:r>
            <a:r>
              <a:rPr lang="en-US" dirty="0" err="1" smtClean="0"/>
              <a:t>microcoulomb</a:t>
            </a:r>
            <a:r>
              <a:rPr lang="en-US" dirty="0" smtClean="0"/>
              <a:t>, µC, where 1 µC = 10</a:t>
            </a:r>
            <a:r>
              <a:rPr lang="en-US" baseline="30000" dirty="0" smtClean="0"/>
              <a:t>−6</a:t>
            </a:r>
            <a:r>
              <a:rPr lang="en-US" dirty="0" smtClean="0"/>
              <a:t> C.</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5978143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9_04_Figur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3473163" y="2152692"/>
            <a:ext cx="2197674" cy="3291840"/>
          </a:xfrm>
          <a:prstGeom prst="rect">
            <a:avLst/>
          </a:prstGeom>
        </p:spPr>
      </p:pic>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a:xfrm>
            <a:off x="365125" y="1141413"/>
            <a:ext cx="8514710" cy="5106987"/>
          </a:xfrm>
        </p:spPr>
        <p:txBody>
          <a:bodyPr/>
          <a:lstStyle/>
          <a:p>
            <a:r>
              <a:rPr lang="en-US" sz="2000" dirty="0" smtClean="0"/>
              <a:t>As we have seen, electric charge can be transferred between objects simply by rubbing fur across an piece of amber. This transfer of charge is illustrated in the figure below.</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a:p>
            <a:endParaRPr lang="en-US" sz="2000" dirty="0" smtClean="0"/>
          </a:p>
          <a:p>
            <a:endParaRPr lang="en-US" sz="2000" dirty="0"/>
          </a:p>
          <a:p>
            <a:r>
              <a:rPr lang="en-US" sz="2000" dirty="0" smtClean="0"/>
              <a:t>Before charging, the fur and amber are both neutral. During the rubbing process some electrons are transferred from the fur to the amber, giving the amber a negative charge.</a:t>
            </a:r>
            <a:endParaRPr lang="en-US" sz="2000"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0131621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dirty="0" smtClean="0"/>
              <a:t>At the same time the fur acquires a positive charge. </a:t>
            </a:r>
          </a:p>
          <a:p>
            <a:r>
              <a:rPr lang="en-US" dirty="0" smtClean="0"/>
              <a:t>At no time during the process is charge ever created or destroyed. This is an example of one of the fundamental conservation laws of physics:</a:t>
            </a:r>
          </a:p>
          <a:p>
            <a:pPr marL="0" indent="0">
              <a:buNone/>
            </a:pPr>
            <a:r>
              <a:rPr lang="en-US" dirty="0"/>
              <a:t>	</a:t>
            </a:r>
            <a:r>
              <a:rPr lang="en-US" b="1" dirty="0" smtClean="0"/>
              <a:t>Electric charge is conserved. This means</a:t>
            </a:r>
            <a:br>
              <a:rPr lang="en-US" b="1" dirty="0" smtClean="0"/>
            </a:br>
            <a:r>
              <a:rPr lang="en-US" b="1" dirty="0" smtClean="0"/>
              <a:t>	that the total electric charge in the 	universe is constant.</a:t>
            </a:r>
          </a:p>
          <a:p>
            <a:r>
              <a:rPr lang="en-US" dirty="0" smtClean="0"/>
              <a:t>It should be noted that when charge is transferred from one object to another, it is generally due to movement of electrons.</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9951011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a:xfrm>
            <a:off x="365124" y="1141413"/>
            <a:ext cx="8340215" cy="5106987"/>
          </a:xfrm>
        </p:spPr>
        <p:txBody>
          <a:bodyPr/>
          <a:lstStyle/>
          <a:p>
            <a:r>
              <a:rPr lang="en-US" dirty="0" smtClean="0"/>
              <a:t>In a typical solid the nuclei of the atoms are fixed in position. The outer electrons of these atoms, however, are weakly bound and easily separated. </a:t>
            </a:r>
          </a:p>
          <a:p>
            <a:r>
              <a:rPr lang="en-US" dirty="0" smtClean="0"/>
              <a:t>As a piece of fur rubs across amber, for example, some of the electrons that were originally a part of the atoms in the fur are separated from those atoms and deposited onto atoms in the amber.</a:t>
            </a:r>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6756679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dirty="0" smtClean="0"/>
              <a:t>An atom that gains or loses electrons is called an ion. More specifically, atoms that lose electrons become positive ions, and atoms that gain electrons become negative ions. This transfer process is referred to as charging by separation.</a:t>
            </a:r>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9946862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dirty="0" smtClean="0"/>
              <a:t>When two materials are rubbed together, the magnitude and sign of the charge each material acquires depend on how strongly that material holds onto its electrons.</a:t>
            </a:r>
          </a:p>
          <a:p>
            <a:r>
              <a:rPr lang="en-US" dirty="0" smtClean="0"/>
              <a:t>For example, if silk is rubbed against glass, the silk acquires a negative charge. If silk is rubbed against amber, however, the silk becomes positively charged.</a:t>
            </a:r>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5678189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a:xfrm>
            <a:off x="365125" y="1141413"/>
            <a:ext cx="8282050" cy="5106987"/>
          </a:xfrm>
        </p:spPr>
        <p:txBody>
          <a:bodyPr/>
          <a:lstStyle/>
          <a:p>
            <a:r>
              <a:rPr lang="en-US" dirty="0" smtClean="0"/>
              <a:t>Transferring charge by rubbing objects together is a type of charging by separation known as </a:t>
            </a:r>
            <a:r>
              <a:rPr lang="en-US" dirty="0" err="1" smtClean="0"/>
              <a:t>triboelectric</a:t>
            </a:r>
            <a:r>
              <a:rPr lang="en-US" dirty="0" smtClean="0"/>
              <a:t> charging.</a:t>
            </a:r>
          </a:p>
          <a:p>
            <a:r>
              <a:rPr lang="en-US" dirty="0" smtClean="0"/>
              <a:t>This type of charging can be understood by referring to the following table. The larger the number of plus signs associated with a material in the table, the more readily it gives up electrons and becomes positively charged. Similarly, the larger the number of minus signs associated with a material, the more readily it acquires electrons and becomes negatively charged.</a:t>
            </a:r>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6648506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Chapter Contents</a:t>
            </a:r>
            <a:endParaRPr lang="en-US" dirty="0"/>
          </a:p>
        </p:txBody>
      </p:sp>
      <p:sp>
        <p:nvSpPr>
          <p:cNvPr id="1030" name="Rectangle 6"/>
          <p:cNvSpPr>
            <a:spLocks noGrp="1" noChangeArrowheads="1"/>
          </p:cNvSpPr>
          <p:nvPr>
            <p:ph type="body" idx="1"/>
          </p:nvPr>
        </p:nvSpPr>
        <p:spPr/>
        <p:txBody>
          <a:bodyPr/>
          <a:lstStyle/>
          <a:p>
            <a:r>
              <a:rPr lang="en-US" dirty="0" smtClean="0"/>
              <a:t>Electric Charge</a:t>
            </a:r>
          </a:p>
          <a:p>
            <a:r>
              <a:rPr lang="en-US" dirty="0" smtClean="0"/>
              <a:t>Electric Force</a:t>
            </a:r>
          </a:p>
          <a:p>
            <a:r>
              <a:rPr lang="en-US" dirty="0" smtClean="0"/>
              <a:t>Combining Electric Forces</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2840861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a:xfrm>
            <a:off x="365125" y="1141413"/>
            <a:ext cx="4162040" cy="5106987"/>
          </a:xfrm>
        </p:spPr>
        <p:txBody>
          <a:bodyPr/>
          <a:lstStyle/>
          <a:p>
            <a:r>
              <a:rPr lang="en-US" dirty="0" smtClean="0"/>
              <a:t>In general, when two materials in the table are rubbed together, the one higher in the list becomes positively charged and the one lower in the list becomes negatively charged.</a:t>
            </a:r>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pic>
        <p:nvPicPr>
          <p:cNvPr id="17" name="Picture 16" descr="19_01_Tabl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4944594" y="675419"/>
            <a:ext cx="3857105" cy="5860473"/>
          </a:xfrm>
          <a:prstGeom prst="rect">
            <a:avLst/>
          </a:prstGeom>
        </p:spPr>
      </p:pic>
    </p:spTree>
    <p:extLst>
      <p:ext uri="{BB962C8B-B14F-4D97-AF65-F5344CB8AC3E}">
        <p14:creationId xmlns:p14="http://schemas.microsoft.com/office/powerpoint/2010/main" val="37552719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dirty="0" smtClean="0"/>
              <a:t>Charge separation occurs not only when one object is rubbed against another, but also when objects collide. For example, collisions of crystals of ice in a rain cloud cause charge separation that can results in bolts of lightning that bring the charges together.</a:t>
            </a:r>
          </a:p>
          <a:p>
            <a:r>
              <a:rPr lang="en-US" dirty="0" smtClean="0"/>
              <a:t>The rotating blades of a helicopter become charged due to the collisions between the blades and dust particles in the air.</a:t>
            </a:r>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7347526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sz="2400" dirty="0" smtClean="0"/>
              <a:t>The charged blades give off sparks that are visible at night (see figure below).</a:t>
            </a:r>
          </a:p>
          <a:p>
            <a:endParaRPr lang="en-US" sz="2400" dirty="0"/>
          </a:p>
          <a:p>
            <a:endParaRPr lang="en-US" sz="2400" dirty="0" smtClean="0"/>
          </a:p>
          <a:p>
            <a:endParaRPr lang="en-US" sz="2400" dirty="0" smtClean="0"/>
          </a:p>
          <a:p>
            <a:endParaRPr lang="en-US" sz="2400" dirty="0" smtClean="0"/>
          </a:p>
          <a:p>
            <a:endParaRPr lang="en-US" sz="2400" dirty="0"/>
          </a:p>
          <a:p>
            <a:endParaRPr lang="en-US" sz="2400" dirty="0"/>
          </a:p>
          <a:p>
            <a:endParaRPr lang="en-US" sz="2400" dirty="0" smtClean="0"/>
          </a:p>
          <a:p>
            <a:r>
              <a:rPr lang="en-US" sz="2400" dirty="0" smtClean="0"/>
              <a:t>Similarly, particles in the rings of Saturn are constantly undergoing collisions and becoming charged. The </a:t>
            </a:r>
            <a:r>
              <a:rPr lang="en-US" sz="2400" i="1" dirty="0" smtClean="0"/>
              <a:t>Voyager</a:t>
            </a:r>
            <a:r>
              <a:rPr lang="en-US" sz="2400" dirty="0" smtClean="0"/>
              <a:t> spacecraft recorded electric discharges, similar to lightning bolts on Earth.</a:t>
            </a:r>
            <a:endParaRPr lang="en-US" sz="2400"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pic>
        <p:nvPicPr>
          <p:cNvPr id="17" name="Picture 16" descr="19_05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047" y="2042769"/>
            <a:ext cx="4413906" cy="2953033"/>
          </a:xfrm>
          <a:prstGeom prst="rect">
            <a:avLst/>
          </a:prstGeom>
        </p:spPr>
      </p:pic>
    </p:spTree>
    <p:extLst>
      <p:ext uri="{BB962C8B-B14F-4D97-AF65-F5344CB8AC3E}">
        <p14:creationId xmlns:p14="http://schemas.microsoft.com/office/powerpoint/2010/main" val="37256522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9_06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587" y="3102355"/>
            <a:ext cx="5340827" cy="3315780"/>
          </a:xfrm>
          <a:prstGeom prst="rect">
            <a:avLst/>
          </a:prstGeom>
        </p:spPr>
      </p:pic>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dirty="0" smtClean="0"/>
              <a:t>In addition, the faint radial lines, or spokes, that extend across the rings of Saturn (see figure below) are the result of electric forces between charged particles.</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7821104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sz="2400" dirty="0" smtClean="0"/>
              <a:t>We know that charges of opposite sign attract. It is also possible, however, for a charged rod to attract small objects that have zero total charge. The mechanism responsible for this attraction is called polarization.</a:t>
            </a:r>
          </a:p>
          <a:p>
            <a:r>
              <a:rPr lang="en-US" sz="2400" dirty="0" smtClean="0"/>
              <a:t>To see how polarization works, consider the figure below.</a:t>
            </a:r>
            <a:endParaRPr lang="en-US" sz="2400"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pic>
        <p:nvPicPr>
          <p:cNvPr id="17" name="Picture 16" descr="19_07_Figur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2514636" y="3264974"/>
            <a:ext cx="3075032" cy="3308086"/>
          </a:xfrm>
          <a:prstGeom prst="rect">
            <a:avLst/>
          </a:prstGeom>
        </p:spPr>
      </p:pic>
    </p:spTree>
    <p:extLst>
      <p:ext uri="{BB962C8B-B14F-4D97-AF65-F5344CB8AC3E}">
        <p14:creationId xmlns:p14="http://schemas.microsoft.com/office/powerpoint/2010/main" val="898018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dirty="0" smtClean="0"/>
              <a:t>When a positively charged rod is brought close to a neutral object, the atoms at the surface of the object distort, producing excess negative charge on the surface. The induced charge is referred to as a polarization charge.</a:t>
            </a:r>
          </a:p>
          <a:p>
            <a:r>
              <a:rPr lang="en-US" dirty="0" smtClean="0"/>
              <a:t>Because the polarization charge is opposite that on the rod, there is an attractive force between the rod and the object.</a:t>
            </a:r>
          </a:p>
          <a:p>
            <a:r>
              <a:rPr lang="en-US" dirty="0" smtClean="0"/>
              <a:t>Of course, the same conclusion is reached if we consider a negative rod held near a neutral object.</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5452825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dirty="0" smtClean="0"/>
              <a:t>It is for this reason that both charged amber and charged glass attract neutral objects—even though their charges are opposite.</a:t>
            </a:r>
          </a:p>
          <a:p>
            <a:r>
              <a:rPr lang="en-US" dirty="0" smtClean="0"/>
              <a:t>As the figure below indicates, a negatively charged balloon can attract a stream of water, even though the water molecules are electrically neutral.</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pic>
        <p:nvPicPr>
          <p:cNvPr id="17" name="Picture 16" descr="19_08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573" y="3938643"/>
            <a:ext cx="2768855" cy="2812805"/>
          </a:xfrm>
          <a:prstGeom prst="rect">
            <a:avLst/>
          </a:prstGeom>
        </p:spPr>
      </p:pic>
    </p:spTree>
    <p:extLst>
      <p:ext uri="{BB962C8B-B14F-4D97-AF65-F5344CB8AC3E}">
        <p14:creationId xmlns:p14="http://schemas.microsoft.com/office/powerpoint/2010/main" val="1531282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dirty="0" smtClean="0"/>
              <a:t>When one end of an amber rod is rubbed with fur, the rubbed portion becomes charged, and the other end remains neutral. The charge does not move from one end to the other.</a:t>
            </a:r>
          </a:p>
          <a:p>
            <a:r>
              <a:rPr lang="en-US" dirty="0" smtClean="0"/>
              <a:t>Materials like amber, in which charges are not free to move, are called insulators. Most insulators are nonmetallic substances, and most are also good thermal insulators.</a:t>
            </a:r>
          </a:p>
          <a:p>
            <a:r>
              <a:rPr lang="en-US" dirty="0" smtClean="0"/>
              <a:t>In contrast, a conductor is a material that allows charges to move freely from one location to another. Most metals are good conductors.</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0698381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9_09_Figur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3040997" y="2051966"/>
            <a:ext cx="3062007" cy="4754879"/>
          </a:xfrm>
          <a:prstGeom prst="rect">
            <a:avLst/>
          </a:prstGeom>
        </p:spPr>
      </p:pic>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dirty="0" smtClean="0"/>
              <a:t>The figure below provides examples of insulators and conductors.</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5563713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dirty="0" smtClean="0"/>
              <a:t>When an uncharged metal sphere is touched by a charged rod, some charge is transferred at the point of contact [figure (a)]. Because like charges repel and because charges move freely through a conductor, the transferred charge quickly spreads out and covers the entire surface of the sphere [figure (b)].</a:t>
            </a:r>
          </a:p>
          <a:p>
            <a:r>
              <a:rPr lang="en-US" dirty="0" smtClean="0"/>
              <a:t>The insulating base prevents charge from flowing from the sphere into the ground.</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3511596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a:xfrm>
            <a:off x="365124" y="1141413"/>
            <a:ext cx="8385175" cy="5106987"/>
          </a:xfrm>
        </p:spPr>
        <p:txBody>
          <a:bodyPr/>
          <a:lstStyle/>
          <a:p>
            <a:r>
              <a:rPr lang="en-US" dirty="0" smtClean="0"/>
              <a:t>Matter is made of electric charges, and electric charges exert forces on one another.</a:t>
            </a:r>
          </a:p>
          <a:p>
            <a:r>
              <a:rPr lang="en-US" dirty="0" smtClean="0"/>
              <a:t>The effects of electric charge have been known since at least 600 </a:t>
            </a:r>
            <a:r>
              <a:rPr lang="en-US" sz="2000" dirty="0" smtClean="0"/>
              <a:t>B</a:t>
            </a:r>
            <a:r>
              <a:rPr lang="en-US" dirty="0" smtClean="0"/>
              <a:t>.</a:t>
            </a:r>
            <a:r>
              <a:rPr lang="en-US" sz="2000" dirty="0" smtClean="0"/>
              <a:t>C</a:t>
            </a:r>
            <a:r>
              <a:rPr lang="en-US" dirty="0" smtClean="0"/>
              <a:t>. </a:t>
            </a:r>
          </a:p>
          <a:p>
            <a:r>
              <a:rPr lang="en-US" dirty="0" smtClean="0"/>
              <a:t>The Greeks noticed that when rubbed with animal fur, amber—a solid, translucent material formed from the fossilized resin of extinct trees—attracts small, lightweight objects.</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34381968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a:xfrm>
            <a:off x="365124" y="1141413"/>
            <a:ext cx="8318599" cy="5106987"/>
          </a:xfrm>
        </p:spPr>
        <p:txBody>
          <a:bodyPr/>
          <a:lstStyle/>
          <a:p>
            <a:r>
              <a:rPr lang="en-US" dirty="0" smtClean="0"/>
              <a:t>On a microscopic level, the difference between conductors and insulators is that the atoms in conductors allow one or more of their outermost electrons to become detached. These detached electrons, often referred to as conduction electrons, can move freely throughout the conductor.</a:t>
            </a:r>
          </a:p>
          <a:p>
            <a:r>
              <a:rPr lang="en-US" dirty="0" smtClean="0"/>
              <a:t>Insulators, in contrast, have very few, if any, free electrons. In an insulator the electrons are bound to their atoms and cannot move from place to place within the material.</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44140289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sz="2400" dirty="0" smtClean="0"/>
              <a:t>Since the flow of electric charge can be dangerous to people, insulating gloves like those shown in the figure below are important to the safety of electrical </a:t>
            </a:r>
            <a:r>
              <a:rPr lang="en-US" sz="2400" dirty="0" smtClean="0"/>
              <a:t>workers.</a:t>
            </a:r>
            <a:endParaRPr lang="en-US" sz="2400" dirty="0" smtClean="0"/>
          </a:p>
          <a:p>
            <a:endParaRPr lang="en-US" sz="2400" dirty="0" smtClean="0"/>
          </a:p>
          <a:p>
            <a:endParaRPr lang="en-US" sz="2400" dirty="0"/>
          </a:p>
          <a:p>
            <a:endParaRPr lang="en-US" sz="2400" dirty="0" smtClean="0"/>
          </a:p>
          <a:p>
            <a:endParaRPr lang="en-US" sz="2400" dirty="0"/>
          </a:p>
          <a:p>
            <a:endParaRPr lang="en-US" sz="2400" dirty="0"/>
          </a:p>
          <a:p>
            <a:endParaRPr lang="en-US" sz="2400" dirty="0" smtClean="0"/>
          </a:p>
          <a:p>
            <a:endParaRPr lang="en-US" sz="2400" dirty="0" smtClean="0"/>
          </a:p>
          <a:p>
            <a:r>
              <a:rPr lang="en-US" sz="2400" dirty="0" smtClean="0"/>
              <a:t>Materials that have properties intermediate between those of a good conductor and those of a good insulator are referred to as semiconductors.</a:t>
            </a:r>
            <a:endParaRPr lang="en-US" sz="2400"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pic>
        <p:nvPicPr>
          <p:cNvPr id="17" name="Picture 16" descr="19_10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047" y="2425877"/>
            <a:ext cx="4413906" cy="2962417"/>
          </a:xfrm>
          <a:prstGeom prst="rect">
            <a:avLst/>
          </a:prstGeom>
        </p:spPr>
      </p:pic>
    </p:spTree>
    <p:extLst>
      <p:ext uri="{BB962C8B-B14F-4D97-AF65-F5344CB8AC3E}">
        <p14:creationId xmlns:p14="http://schemas.microsoft.com/office/powerpoint/2010/main" val="229530149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Force</a:t>
            </a:r>
            <a:endParaRPr lang="en-US" dirty="0"/>
          </a:p>
        </p:txBody>
      </p:sp>
      <p:sp>
        <p:nvSpPr>
          <p:cNvPr id="1030" name="Rectangle 6"/>
          <p:cNvSpPr>
            <a:spLocks noGrp="1" noChangeArrowheads="1"/>
          </p:cNvSpPr>
          <p:nvPr>
            <p:ph type="body" idx="1"/>
          </p:nvPr>
        </p:nvSpPr>
        <p:spPr>
          <a:xfrm>
            <a:off x="365125" y="1141413"/>
            <a:ext cx="8301438" cy="5106987"/>
          </a:xfrm>
        </p:spPr>
        <p:txBody>
          <a:bodyPr/>
          <a:lstStyle/>
          <a:p>
            <a:r>
              <a:rPr lang="en-US" dirty="0" smtClean="0"/>
              <a:t>Not only do opposite charges attract and like charges repel, but the strength of the attraction or repulsion depends on the magnitude of the charges.</a:t>
            </a:r>
          </a:p>
          <a:p>
            <a:r>
              <a:rPr lang="en-US" dirty="0" smtClean="0"/>
              <a:t>The force between electric charges, which we refer to as the electric or electrostatic force, also depends on the separation between the charges.</a:t>
            </a:r>
          </a:p>
          <a:p>
            <a:r>
              <a:rPr lang="en-US" dirty="0" smtClean="0"/>
              <a:t>Consider two electric charges </a:t>
            </a:r>
            <a:r>
              <a:rPr lang="en-US" i="1" dirty="0" smtClean="0"/>
              <a:t>q</a:t>
            </a:r>
            <a:r>
              <a:rPr lang="en-US" baseline="-25000" dirty="0" smtClean="0"/>
              <a:t>1</a:t>
            </a:r>
            <a:r>
              <a:rPr lang="en-US" dirty="0" smtClean="0"/>
              <a:t> and </a:t>
            </a:r>
            <a:r>
              <a:rPr lang="en-US" i="1" dirty="0" smtClean="0"/>
              <a:t>q</a:t>
            </a:r>
            <a:r>
              <a:rPr lang="en-US" baseline="-25000" dirty="0" smtClean="0"/>
              <a:t>2</a:t>
            </a:r>
            <a:r>
              <a:rPr lang="en-US" dirty="0" smtClean="0"/>
              <a:t>. What Coulomb discovered is that if you double charge </a:t>
            </a:r>
            <a:r>
              <a:rPr lang="en-US" i="1" dirty="0" smtClean="0"/>
              <a:t>q</a:t>
            </a:r>
            <a:r>
              <a:rPr lang="en-US" baseline="-25000" dirty="0" smtClean="0"/>
              <a:t>1</a:t>
            </a:r>
            <a:r>
              <a:rPr lang="en-US" dirty="0" smtClean="0"/>
              <a:t>, the force doubles. If you double charge </a:t>
            </a:r>
            <a:r>
              <a:rPr lang="en-US" i="1" dirty="0" smtClean="0"/>
              <a:t>q</a:t>
            </a:r>
            <a:r>
              <a:rPr lang="en-US" baseline="-25000" dirty="0" smtClean="0"/>
              <a:t>2</a:t>
            </a:r>
            <a:r>
              <a:rPr lang="en-US" dirty="0" smtClean="0"/>
              <a:t>, the force again doubles.</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80807862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Force</a:t>
            </a:r>
            <a:endParaRPr lang="en-US" dirty="0"/>
          </a:p>
        </p:txBody>
      </p:sp>
      <p:sp>
        <p:nvSpPr>
          <p:cNvPr id="1030" name="Rectangle 6"/>
          <p:cNvSpPr>
            <a:spLocks noGrp="1" noChangeArrowheads="1"/>
          </p:cNvSpPr>
          <p:nvPr>
            <p:ph type="body" idx="1"/>
          </p:nvPr>
        </p:nvSpPr>
        <p:spPr>
          <a:xfrm>
            <a:off x="365124" y="1141413"/>
            <a:ext cx="8398381" cy="5106987"/>
          </a:xfrm>
        </p:spPr>
        <p:txBody>
          <a:bodyPr/>
          <a:lstStyle/>
          <a:p>
            <a:r>
              <a:rPr lang="en-US" dirty="0" smtClean="0"/>
              <a:t>Thus, the electrostatic force depends on the product of the magnitudes of the charges. That is,</a:t>
            </a:r>
          </a:p>
          <a:p>
            <a:pPr marL="0" indent="0">
              <a:buNone/>
            </a:pPr>
            <a:r>
              <a:rPr lang="en-US" dirty="0"/>
              <a:t>	</a:t>
            </a:r>
            <a:r>
              <a:rPr lang="en-US" dirty="0" smtClean="0"/>
              <a:t>	 </a:t>
            </a:r>
            <a:r>
              <a:rPr lang="en-US" i="1" dirty="0" smtClean="0"/>
              <a:t>F</a:t>
            </a:r>
            <a:r>
              <a:rPr lang="en-US" dirty="0" smtClean="0"/>
              <a:t> depends on |</a:t>
            </a:r>
            <a:r>
              <a:rPr lang="en-US" i="1" dirty="0" smtClean="0"/>
              <a:t>q</a:t>
            </a:r>
            <a:r>
              <a:rPr lang="en-US" baseline="-25000" dirty="0" smtClean="0"/>
              <a:t>1</a:t>
            </a:r>
            <a:r>
              <a:rPr lang="en-US" dirty="0" smtClean="0"/>
              <a:t>||</a:t>
            </a:r>
            <a:r>
              <a:rPr lang="en-US" i="1" dirty="0" smtClean="0"/>
              <a:t>q</a:t>
            </a:r>
            <a:r>
              <a:rPr lang="en-US" baseline="-25000" dirty="0" smtClean="0"/>
              <a:t>2</a:t>
            </a:r>
            <a:r>
              <a:rPr lang="en-US" dirty="0" smtClean="0"/>
              <a:t>|</a:t>
            </a:r>
          </a:p>
          <a:p>
            <a:r>
              <a:rPr lang="en-US" dirty="0" smtClean="0"/>
              <a:t>Thus, doubling either charge doubles the force.</a:t>
            </a:r>
          </a:p>
          <a:p>
            <a:r>
              <a:rPr lang="en-US" dirty="0" smtClean="0"/>
              <a:t>Coulomb also discovered that the electric force becomes weaker as the charges are moved farther apart. In fact, he found that if you double the separation between the charges, the force drops off by a factor of 4. Thus, the electrostatic force depends on the inverse square of the distance between the charges.</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76321596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Grp="1" noChangeArrowheads="1"/>
          </p:cNvSpPr>
          <p:nvPr>
            <p:ph type="body" idx="1"/>
          </p:nvPr>
        </p:nvSpPr>
        <p:spPr>
          <a:xfrm>
            <a:off x="365125" y="1141413"/>
            <a:ext cx="8229600" cy="5441491"/>
          </a:xfrm>
        </p:spPr>
        <p:txBody>
          <a:bodyPr/>
          <a:lstStyle/>
          <a:p>
            <a:r>
              <a:rPr lang="en-US" sz="2400" dirty="0" smtClean="0"/>
              <a:t>Coulomb combined these observations into a law. Coulomb</a:t>
            </a:r>
            <a:r>
              <a:rPr lang="fr-FR" sz="2400" dirty="0" smtClean="0"/>
              <a:t>'</a:t>
            </a:r>
            <a:r>
              <a:rPr lang="en-US" sz="2400" dirty="0" smtClean="0"/>
              <a:t>s law relates the strength of the electrostatic force between point charges to the magnitude of the charges and the distance between them:</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In this equation, the constant </a:t>
            </a:r>
            <a:r>
              <a:rPr lang="en-US" sz="2400" i="1" dirty="0" smtClean="0"/>
              <a:t>k</a:t>
            </a:r>
            <a:r>
              <a:rPr lang="en-US" sz="2400" dirty="0" smtClean="0"/>
              <a:t> has the following value:</a:t>
            </a:r>
            <a:br>
              <a:rPr lang="en-US" sz="2400" dirty="0" smtClean="0"/>
            </a:br>
            <a:r>
              <a:rPr lang="en-US" sz="2400" i="1" dirty="0" smtClean="0"/>
              <a:t>k</a:t>
            </a:r>
            <a:r>
              <a:rPr lang="en-US" sz="2400" dirty="0" smtClean="0"/>
              <a:t> </a:t>
            </a:r>
            <a:r>
              <a:rPr lang="en-US" sz="2400" dirty="0"/>
              <a:t>= 8.99 </a:t>
            </a:r>
            <a:r>
              <a:rPr lang="en-US" sz="2400" dirty="0" smtClean="0"/>
              <a:t>x 10</a:t>
            </a:r>
            <a:r>
              <a:rPr lang="en-US" sz="2400" baseline="30000" dirty="0" smtClean="0"/>
              <a:t>9</a:t>
            </a:r>
            <a:r>
              <a:rPr lang="en-US" sz="2400" dirty="0" smtClean="0"/>
              <a:t> N·m</a:t>
            </a:r>
            <a:r>
              <a:rPr lang="en-US" sz="2400" baseline="30000" dirty="0" smtClean="0"/>
              <a:t>2</a:t>
            </a:r>
            <a:r>
              <a:rPr lang="en-US" sz="2400" dirty="0" smtClean="0"/>
              <a:t>/C</a:t>
            </a:r>
            <a:r>
              <a:rPr lang="en-US" sz="2400" baseline="30000" dirty="0" smtClean="0"/>
              <a:t>2</a:t>
            </a:r>
            <a:r>
              <a:rPr lang="en-US" sz="2400" dirty="0" smtClean="0"/>
              <a:t>.</a:t>
            </a:r>
            <a:endParaRPr lang="en-US" sz="2400" dirty="0"/>
          </a:p>
        </p:txBody>
      </p:sp>
      <p:pic>
        <p:nvPicPr>
          <p:cNvPr id="2" name="Picture 1" descr="Coulomb’s Law for the Magnitude of the Electrostatic Force between Point Charges.jpg"/>
          <p:cNvPicPr>
            <a:picLocks noChangeAspect="1"/>
          </p:cNvPicPr>
          <p:nvPr/>
        </p:nvPicPr>
        <p:blipFill rotWithShape="1">
          <a:blip r:embed="rId3">
            <a:extLst>
              <a:ext uri="{28A0092B-C50C-407E-A947-70E740481C1C}">
                <a14:useLocalDpi xmlns:a14="http://schemas.microsoft.com/office/drawing/2010/main" val="0"/>
              </a:ext>
            </a:extLst>
          </a:blip>
          <a:srcRect b="4803"/>
          <a:stretch/>
        </p:blipFill>
        <p:spPr>
          <a:xfrm>
            <a:off x="1340800" y="2827307"/>
            <a:ext cx="6462401" cy="2768619"/>
          </a:xfrm>
          <a:prstGeom prst="rect">
            <a:avLst/>
          </a:prstGeom>
        </p:spPr>
      </p:pic>
      <p:sp>
        <p:nvSpPr>
          <p:cNvPr id="1029" name="Rectangle 5"/>
          <p:cNvSpPr>
            <a:spLocks noGrp="1" noChangeArrowheads="1"/>
          </p:cNvSpPr>
          <p:nvPr>
            <p:ph type="title"/>
          </p:nvPr>
        </p:nvSpPr>
        <p:spPr/>
        <p:txBody>
          <a:bodyPr/>
          <a:lstStyle/>
          <a:p>
            <a:r>
              <a:rPr lang="en-US" smtClean="0"/>
              <a:t>Electric Force</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87727384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Force</a:t>
            </a:r>
            <a:endParaRPr lang="en-US" dirty="0"/>
          </a:p>
        </p:txBody>
      </p:sp>
      <p:sp>
        <p:nvSpPr>
          <p:cNvPr id="1030" name="Rectangle 6"/>
          <p:cNvSpPr>
            <a:spLocks noGrp="1" noChangeArrowheads="1"/>
          </p:cNvSpPr>
          <p:nvPr>
            <p:ph type="body" idx="1"/>
          </p:nvPr>
        </p:nvSpPr>
        <p:spPr>
          <a:xfrm>
            <a:off x="365124" y="1141413"/>
            <a:ext cx="8349909" cy="5106987"/>
          </a:xfrm>
        </p:spPr>
        <p:txBody>
          <a:bodyPr/>
          <a:lstStyle/>
          <a:p>
            <a:r>
              <a:rPr lang="en-US" sz="2400" dirty="0" smtClean="0"/>
              <a:t>Summarizing: The magnitude of the electric force is given by Coulomb</a:t>
            </a:r>
            <a:r>
              <a:rPr lang="fr-FR" sz="2400" dirty="0" smtClean="0"/>
              <a:t>'</a:t>
            </a:r>
            <a:r>
              <a:rPr lang="en-US" sz="2400" dirty="0" smtClean="0"/>
              <a:t>s law. The electric force acts along the line connecting the two charges. In addition, we know that like charges repel and opposite charges attract.</a:t>
            </a:r>
          </a:p>
          <a:p>
            <a:r>
              <a:rPr lang="en-US" sz="2400" dirty="0" smtClean="0"/>
              <a:t>These properties are illustrated in the figure below, where force vectors are shown for pairs of charges of various signs.</a:t>
            </a:r>
            <a:endParaRPr lang="en-US" sz="2400"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pic>
        <p:nvPicPr>
          <p:cNvPr id="17" name="Picture 16" descr="19_11_Figur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2848261" y="3597784"/>
            <a:ext cx="3648633" cy="3007351"/>
          </a:xfrm>
          <a:prstGeom prst="rect">
            <a:avLst/>
          </a:prstGeom>
        </p:spPr>
      </p:pic>
    </p:spTree>
    <p:extLst>
      <p:ext uri="{BB962C8B-B14F-4D97-AF65-F5344CB8AC3E}">
        <p14:creationId xmlns:p14="http://schemas.microsoft.com/office/powerpoint/2010/main" val="69997526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Force</a:t>
            </a:r>
            <a:endParaRPr lang="en-US" dirty="0"/>
          </a:p>
        </p:txBody>
      </p:sp>
      <p:sp>
        <p:nvSpPr>
          <p:cNvPr id="1030" name="Rectangle 6"/>
          <p:cNvSpPr>
            <a:spLocks noGrp="1" noChangeArrowheads="1"/>
          </p:cNvSpPr>
          <p:nvPr>
            <p:ph type="body" idx="1"/>
          </p:nvPr>
        </p:nvSpPr>
        <p:spPr/>
        <p:txBody>
          <a:bodyPr/>
          <a:lstStyle/>
          <a:p>
            <a:r>
              <a:rPr lang="en-US" dirty="0" smtClean="0"/>
              <a:t>Newton</a:t>
            </a:r>
            <a:r>
              <a:rPr lang="fr-FR" dirty="0" smtClean="0"/>
              <a:t>'</a:t>
            </a:r>
            <a:r>
              <a:rPr lang="en-US" dirty="0" smtClean="0"/>
              <a:t>s third law applies to each of the cases shown in the preceding figure. For example, the force exerted on charge 1 by charge 2 is always equal in magnitude and opposite in direction to the force exerted on charge 2 by charge 1.</a:t>
            </a:r>
          </a:p>
          <a:p>
            <a:r>
              <a:rPr lang="en-US" dirty="0" smtClean="0"/>
              <a:t>The following figure illustrates the "opposites attract, likes repel" rule in a dramatic way. </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85346966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Force</a:t>
            </a:r>
            <a:endParaRPr lang="en-US" dirty="0"/>
          </a:p>
        </p:txBody>
      </p:sp>
      <p:sp>
        <p:nvSpPr>
          <p:cNvPr id="1030" name="Rectangle 6"/>
          <p:cNvSpPr>
            <a:spLocks noGrp="1" noChangeArrowheads="1"/>
          </p:cNvSpPr>
          <p:nvPr>
            <p:ph type="body" idx="1"/>
          </p:nvPr>
        </p:nvSpPr>
        <p:spPr/>
        <p:txBody>
          <a:bodyPr/>
          <a:lstStyle/>
          <a:p>
            <a:r>
              <a:rPr lang="en-US" dirty="0" smtClean="0"/>
              <a:t>The Van de </a:t>
            </a:r>
            <a:r>
              <a:rPr lang="en-US" dirty="0" err="1" smtClean="0"/>
              <a:t>Graaff</a:t>
            </a:r>
            <a:r>
              <a:rPr lang="en-US" dirty="0" smtClean="0"/>
              <a:t> generator charges the student</a:t>
            </a:r>
            <a:r>
              <a:rPr lang="fr-FR" dirty="0" smtClean="0"/>
              <a:t>'</a:t>
            </a:r>
            <a:r>
              <a:rPr lang="en-US" dirty="0" smtClean="0"/>
              <a:t>s hair, giving each strand of hair the same charge. The like charges repel, creating the ultimate bad hair day.</a:t>
            </a:r>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pic>
        <p:nvPicPr>
          <p:cNvPr id="17" name="Picture 16" descr="19_12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228" y="2939899"/>
            <a:ext cx="2477544" cy="3743845"/>
          </a:xfrm>
          <a:prstGeom prst="rect">
            <a:avLst/>
          </a:prstGeom>
        </p:spPr>
      </p:pic>
    </p:spTree>
    <p:extLst>
      <p:ext uri="{BB962C8B-B14F-4D97-AF65-F5344CB8AC3E}">
        <p14:creationId xmlns:p14="http://schemas.microsoft.com/office/powerpoint/2010/main" val="353005960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Force</a:t>
            </a:r>
            <a:endParaRPr lang="en-US" dirty="0"/>
          </a:p>
        </p:txBody>
      </p:sp>
      <p:sp>
        <p:nvSpPr>
          <p:cNvPr id="1030" name="Rectangle 6"/>
          <p:cNvSpPr>
            <a:spLocks noGrp="1" noChangeArrowheads="1"/>
          </p:cNvSpPr>
          <p:nvPr>
            <p:ph type="body" idx="1"/>
          </p:nvPr>
        </p:nvSpPr>
        <p:spPr/>
        <p:txBody>
          <a:bodyPr/>
          <a:lstStyle/>
          <a:p>
            <a:r>
              <a:rPr lang="en-US" dirty="0" smtClean="0"/>
              <a:t>It</a:t>
            </a:r>
            <a:r>
              <a:rPr lang="fr-FR" dirty="0" smtClean="0"/>
              <a:t>'</a:t>
            </a:r>
            <a:r>
              <a:rPr lang="en-US" dirty="0" smtClean="0"/>
              <a:t>s interesting to compare Coulomb</a:t>
            </a:r>
            <a:r>
              <a:rPr lang="fr-FR" dirty="0" smtClean="0"/>
              <a:t>'</a:t>
            </a:r>
            <a:r>
              <a:rPr lang="en-US" dirty="0" smtClean="0"/>
              <a:t>s law for the electric force and Newton</a:t>
            </a:r>
            <a:r>
              <a:rPr lang="fr-FR" dirty="0" smtClean="0"/>
              <a:t>'</a:t>
            </a:r>
            <a:r>
              <a:rPr lang="en-US" dirty="0" smtClean="0"/>
              <a:t>s law for the force of gravity. The equations are as follows:</a:t>
            </a:r>
          </a:p>
          <a:p>
            <a:pPr marL="457200" lvl="1" indent="0">
              <a:buNone/>
            </a:pPr>
            <a:r>
              <a:rPr lang="en-US" dirty="0" smtClean="0"/>
              <a:t>	Coulomb</a:t>
            </a:r>
            <a:r>
              <a:rPr lang="fr-FR" dirty="0" smtClean="0"/>
              <a:t>'</a:t>
            </a:r>
            <a:r>
              <a:rPr lang="en-US" dirty="0" smtClean="0"/>
              <a:t>s </a:t>
            </a:r>
            <a:r>
              <a:rPr lang="en-US" dirty="0" smtClean="0"/>
              <a:t>law 		</a:t>
            </a:r>
            <a:r>
              <a:rPr lang="en-US" i="1" dirty="0" smtClean="0"/>
              <a:t>F</a:t>
            </a:r>
            <a:r>
              <a:rPr lang="en-US" dirty="0" smtClean="0"/>
              <a:t> = </a:t>
            </a:r>
            <a:r>
              <a:rPr lang="en-US" i="1" dirty="0" smtClean="0"/>
              <a:t>k</a:t>
            </a:r>
            <a:r>
              <a:rPr lang="en-US" dirty="0" smtClean="0"/>
              <a:t>|</a:t>
            </a:r>
            <a:r>
              <a:rPr lang="en-US" i="1" dirty="0" smtClean="0"/>
              <a:t>q</a:t>
            </a:r>
            <a:r>
              <a:rPr lang="en-US" baseline="-25000" dirty="0" smtClean="0"/>
              <a:t>1</a:t>
            </a:r>
            <a:r>
              <a:rPr lang="en-US" dirty="0" smtClean="0"/>
              <a:t>||</a:t>
            </a:r>
            <a:r>
              <a:rPr lang="en-US" i="1" dirty="0" smtClean="0"/>
              <a:t>q</a:t>
            </a:r>
            <a:r>
              <a:rPr lang="en-US" baseline="-25000" dirty="0" smtClean="0"/>
              <a:t>2</a:t>
            </a:r>
            <a:r>
              <a:rPr lang="en-US" dirty="0" smtClean="0"/>
              <a:t>|/</a:t>
            </a:r>
            <a:r>
              <a:rPr lang="en-US" i="1" dirty="0" smtClean="0"/>
              <a:t>r</a:t>
            </a:r>
            <a:r>
              <a:rPr lang="en-US" baseline="30000" dirty="0" smtClean="0"/>
              <a:t>2</a:t>
            </a:r>
          </a:p>
          <a:p>
            <a:pPr marL="457200" lvl="1" indent="0">
              <a:buNone/>
            </a:pPr>
            <a:r>
              <a:rPr lang="en-US" dirty="0" smtClean="0"/>
              <a:t> Newton</a:t>
            </a:r>
            <a:r>
              <a:rPr lang="fr-FR" dirty="0" smtClean="0"/>
              <a:t>'</a:t>
            </a:r>
            <a:r>
              <a:rPr lang="en-US" dirty="0" smtClean="0"/>
              <a:t>s </a:t>
            </a:r>
            <a:r>
              <a:rPr lang="en-US" dirty="0" smtClean="0"/>
              <a:t>law of gravity	</a:t>
            </a:r>
            <a:r>
              <a:rPr lang="en-US" i="1" dirty="0" smtClean="0"/>
              <a:t>F</a:t>
            </a:r>
            <a:r>
              <a:rPr lang="en-US" dirty="0" smtClean="0"/>
              <a:t> = </a:t>
            </a:r>
            <a:r>
              <a:rPr lang="en-US" i="1" dirty="0" smtClean="0"/>
              <a:t>km</a:t>
            </a:r>
            <a:r>
              <a:rPr lang="en-US" baseline="-25000" dirty="0" smtClean="0"/>
              <a:t>1</a:t>
            </a:r>
            <a:r>
              <a:rPr lang="en-US" i="1" dirty="0" smtClean="0"/>
              <a:t>m</a:t>
            </a:r>
            <a:r>
              <a:rPr lang="en-US" baseline="-25000" dirty="0" smtClean="0"/>
              <a:t>2</a:t>
            </a:r>
            <a:r>
              <a:rPr lang="en-US" dirty="0" smtClean="0"/>
              <a:t>/</a:t>
            </a:r>
            <a:r>
              <a:rPr lang="en-US" i="1" dirty="0" smtClean="0"/>
              <a:t>r</a:t>
            </a:r>
            <a:r>
              <a:rPr lang="en-US" baseline="30000" dirty="0" smtClean="0"/>
              <a:t>2</a:t>
            </a:r>
          </a:p>
          <a:p>
            <a:r>
              <a:rPr lang="en-US" dirty="0" smtClean="0"/>
              <a:t>In each case the force decreases as the square of the distance between the objects. In addition, each force depends on the product of two magnitudes of a physical quantity. For electric force the physical quantity is the charge; for gravity it is the mass.</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85546735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Force</a:t>
            </a:r>
            <a:endParaRPr lang="en-US" dirty="0"/>
          </a:p>
        </p:txBody>
      </p:sp>
      <p:sp>
        <p:nvSpPr>
          <p:cNvPr id="1030" name="Rectangle 6"/>
          <p:cNvSpPr>
            <a:spLocks noGrp="1" noChangeArrowheads="1"/>
          </p:cNvSpPr>
          <p:nvPr>
            <p:ph type="body" idx="1"/>
          </p:nvPr>
        </p:nvSpPr>
        <p:spPr/>
        <p:txBody>
          <a:bodyPr/>
          <a:lstStyle/>
          <a:p>
            <a:r>
              <a:rPr lang="en-US" dirty="0" smtClean="0"/>
              <a:t>Because the electric force can be attractive or repulsive, the total electric force between neutral objects, such as the Earth and Moon, is essentially zero. Basically, the attractive and repulsive forces cancel one another out.</a:t>
            </a:r>
          </a:p>
          <a:p>
            <a:r>
              <a:rPr lang="en-US" dirty="0" smtClean="0"/>
              <a:t>This is not the case with gravity, however. Gravity is always attractive, exerting a larger total force on larger astronomical bodies. Thus, the total gravitational force between the Earth and the Moon is not zero.</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3675776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a:xfrm>
            <a:off x="365125" y="1141413"/>
            <a:ext cx="8229600" cy="5444444"/>
          </a:xfrm>
        </p:spPr>
        <p:txBody>
          <a:bodyPr/>
          <a:lstStyle/>
          <a:p>
            <a:r>
              <a:rPr lang="en-US" sz="2400" dirty="0" smtClean="0"/>
              <a:t>The figure below shows the charging process as well as the effect a charged amber rod has on scraps of paper.</a:t>
            </a:r>
          </a:p>
          <a:p>
            <a:endParaRPr lang="en-US" dirty="0"/>
          </a:p>
          <a:p>
            <a:endParaRPr lang="en-US" dirty="0" smtClean="0"/>
          </a:p>
          <a:p>
            <a:endParaRPr lang="en-US" dirty="0"/>
          </a:p>
          <a:p>
            <a:endParaRPr lang="en-US" dirty="0" smtClean="0"/>
          </a:p>
          <a:p>
            <a:endParaRPr lang="en-US" dirty="0" smtClean="0"/>
          </a:p>
          <a:p>
            <a:endParaRPr lang="en-US" sz="2400" dirty="0" smtClean="0"/>
          </a:p>
          <a:p>
            <a:endParaRPr lang="en-US" sz="2400" dirty="0"/>
          </a:p>
          <a:p>
            <a:r>
              <a:rPr lang="en-US" sz="2400" dirty="0" smtClean="0"/>
              <a:t>Electric charge comes in two distinct types. This may be demonstrated with two charged amber rods and a charged glass rod.</a:t>
            </a:r>
            <a:endParaRPr lang="en-US" sz="2400"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pic>
        <p:nvPicPr>
          <p:cNvPr id="19" name="Picture 18" descr="19_01_Figur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3036980" y="2076477"/>
            <a:ext cx="2418107" cy="3308086"/>
          </a:xfrm>
          <a:prstGeom prst="rect">
            <a:avLst/>
          </a:prstGeom>
        </p:spPr>
      </p:pic>
    </p:spTree>
    <p:extLst>
      <p:ext uri="{BB962C8B-B14F-4D97-AF65-F5344CB8AC3E}">
        <p14:creationId xmlns:p14="http://schemas.microsoft.com/office/powerpoint/2010/main" val="127552344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9_13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198" y="3027950"/>
            <a:ext cx="4855297" cy="3623408"/>
          </a:xfrm>
          <a:prstGeom prst="rect">
            <a:avLst/>
          </a:prstGeom>
        </p:spPr>
      </p:pic>
      <p:sp>
        <p:nvSpPr>
          <p:cNvPr id="1029" name="Rectangle 5"/>
          <p:cNvSpPr>
            <a:spLocks noGrp="1" noChangeArrowheads="1"/>
          </p:cNvSpPr>
          <p:nvPr>
            <p:ph type="title"/>
          </p:nvPr>
        </p:nvSpPr>
        <p:spPr/>
        <p:txBody>
          <a:bodyPr/>
          <a:lstStyle/>
          <a:p>
            <a:r>
              <a:rPr lang="en-US" smtClean="0"/>
              <a:t>Electric Force</a:t>
            </a:r>
            <a:endParaRPr lang="en-US" dirty="0"/>
          </a:p>
        </p:txBody>
      </p:sp>
      <p:sp>
        <p:nvSpPr>
          <p:cNvPr id="1030" name="Rectangle 6"/>
          <p:cNvSpPr>
            <a:spLocks noGrp="1" noChangeArrowheads="1"/>
          </p:cNvSpPr>
          <p:nvPr>
            <p:ph type="body" idx="1"/>
          </p:nvPr>
        </p:nvSpPr>
        <p:spPr>
          <a:xfrm>
            <a:off x="365123" y="1141413"/>
            <a:ext cx="8579305" cy="5106987"/>
          </a:xfrm>
        </p:spPr>
        <p:txBody>
          <a:bodyPr/>
          <a:lstStyle/>
          <a:p>
            <a:r>
              <a:rPr lang="en-US" sz="2400" dirty="0" smtClean="0"/>
              <a:t>Gravity is also behind the formation of black holes—objects whose gravity is so strong that not even light can escape from them. If a star or other object comes too close to a black hole, it will be pulled into the hole, as illustrated in the figure below.</a:t>
            </a:r>
            <a:endParaRPr lang="en-US" sz="2400"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2699317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Force</a:t>
            </a:r>
            <a:endParaRPr lang="en-US" dirty="0"/>
          </a:p>
        </p:txBody>
      </p:sp>
      <p:sp>
        <p:nvSpPr>
          <p:cNvPr id="1030" name="Rectangle 6"/>
          <p:cNvSpPr>
            <a:spLocks noGrp="1" noChangeArrowheads="1"/>
          </p:cNvSpPr>
          <p:nvPr>
            <p:ph type="body" idx="1"/>
          </p:nvPr>
        </p:nvSpPr>
        <p:spPr/>
        <p:txBody>
          <a:bodyPr/>
          <a:lstStyle/>
          <a:p>
            <a:r>
              <a:rPr lang="en-US" dirty="0" smtClean="0"/>
              <a:t>The electric force rules at the atomic level, where gravity plays essentially no role. To see why, let</a:t>
            </a:r>
            <a:r>
              <a:rPr lang="fr-FR" dirty="0" smtClean="0"/>
              <a:t>'</a:t>
            </a:r>
            <a:r>
              <a:rPr lang="en-US" dirty="0" smtClean="0"/>
              <a:t>s compare the electric and gravitational forces between a proton and an electron in a hydrogen atom.</a:t>
            </a:r>
          </a:p>
          <a:p>
            <a:r>
              <a:rPr lang="en-US" dirty="0" smtClean="0"/>
              <a:t>Using Newton</a:t>
            </a:r>
            <a:r>
              <a:rPr lang="fr-FR" dirty="0" smtClean="0"/>
              <a:t>'</a:t>
            </a:r>
            <a:r>
              <a:rPr lang="en-US" dirty="0" smtClean="0"/>
              <a:t>s law of gravity, the gravitational force between the proton and electron can be shown to be 3.36 x 10</a:t>
            </a:r>
            <a:r>
              <a:rPr lang="en-US" baseline="30000" dirty="0" smtClean="0"/>
              <a:t>−47</a:t>
            </a:r>
            <a:r>
              <a:rPr lang="en-US" dirty="0" smtClean="0"/>
              <a:t> N.</a:t>
            </a:r>
          </a:p>
          <a:p>
            <a:r>
              <a:rPr lang="en-US" dirty="0" smtClean="0"/>
              <a:t>Using Coulomb</a:t>
            </a:r>
            <a:r>
              <a:rPr lang="fr-FR" dirty="0" smtClean="0"/>
              <a:t>'</a:t>
            </a:r>
            <a:r>
              <a:rPr lang="en-US" dirty="0" smtClean="0"/>
              <a:t>s law, the electric force is found to equal 8.22 x 10</a:t>
            </a:r>
            <a:r>
              <a:rPr lang="en-US" baseline="30000" dirty="0" smtClean="0"/>
              <a:t>−8</a:t>
            </a:r>
            <a:r>
              <a:rPr lang="en-US" dirty="0" smtClean="0"/>
              <a:t> N.</a:t>
            </a:r>
          </a:p>
          <a:p>
            <a:r>
              <a:rPr lang="en-US" dirty="0" smtClean="0"/>
              <a:t>Taking the ratio of these two forces, we find that the electric force is 2.26 x 10</a:t>
            </a:r>
            <a:r>
              <a:rPr lang="en-US" baseline="30000" dirty="0" smtClean="0"/>
              <a:t>39</a:t>
            </a:r>
            <a:r>
              <a:rPr lang="en-US" dirty="0" smtClean="0"/>
              <a:t> times greater!</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1194225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9_Pg688_UnFigure.jpg"/>
          <p:cNvPicPr>
            <a:picLocks noChangeAspect="1"/>
          </p:cNvPicPr>
          <p:nvPr/>
        </p:nvPicPr>
        <p:blipFill rotWithShape="1">
          <a:blip r:embed="rId3">
            <a:extLst>
              <a:ext uri="{28A0092B-C50C-407E-A947-70E740481C1C}">
                <a14:useLocalDpi xmlns:a14="http://schemas.microsoft.com/office/drawing/2010/main" val="0"/>
              </a:ext>
            </a:extLst>
          </a:blip>
          <a:srcRect b="3318"/>
          <a:stretch/>
        </p:blipFill>
        <p:spPr>
          <a:xfrm>
            <a:off x="1017680" y="2224087"/>
            <a:ext cx="7108641" cy="4330175"/>
          </a:xfrm>
          <a:prstGeom prst="rect">
            <a:avLst/>
          </a:prstGeom>
        </p:spPr>
      </p:pic>
      <p:sp>
        <p:nvSpPr>
          <p:cNvPr id="1029" name="Rectangle 5"/>
          <p:cNvSpPr>
            <a:spLocks noGrp="1" noChangeArrowheads="1"/>
          </p:cNvSpPr>
          <p:nvPr>
            <p:ph type="title"/>
          </p:nvPr>
        </p:nvSpPr>
        <p:spPr/>
        <p:txBody>
          <a:bodyPr/>
          <a:lstStyle/>
          <a:p>
            <a:r>
              <a:rPr lang="en-US" smtClean="0"/>
              <a:t>Electric Force</a:t>
            </a:r>
            <a:endParaRPr lang="en-US" dirty="0"/>
          </a:p>
        </p:txBody>
      </p:sp>
      <p:sp>
        <p:nvSpPr>
          <p:cNvPr id="1030" name="Rectangle 6"/>
          <p:cNvSpPr>
            <a:spLocks noGrp="1" noChangeArrowheads="1"/>
          </p:cNvSpPr>
          <p:nvPr>
            <p:ph type="body" idx="1"/>
          </p:nvPr>
        </p:nvSpPr>
        <p:spPr/>
        <p:txBody>
          <a:bodyPr/>
          <a:lstStyle/>
          <a:p>
            <a:r>
              <a:rPr lang="en-US" dirty="0" smtClean="0"/>
              <a:t>Another indication of the strength of the electric force is given in the following Quick Example.</a:t>
            </a:r>
            <a:endParaRPr lang="en-US" dirty="0">
              <a:solidFill>
                <a:srgbClr val="FF0000"/>
              </a:solidFill>
            </a:endParaRPr>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56049787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Combining Electric Forces</a:t>
            </a:r>
            <a:endParaRPr lang="en-US" dirty="0"/>
          </a:p>
        </p:txBody>
      </p:sp>
      <p:sp>
        <p:nvSpPr>
          <p:cNvPr id="1030" name="Rectangle 6"/>
          <p:cNvSpPr>
            <a:spLocks noGrp="1" noChangeArrowheads="1"/>
          </p:cNvSpPr>
          <p:nvPr>
            <p:ph type="body" idx="1"/>
          </p:nvPr>
        </p:nvSpPr>
        <p:spPr/>
        <p:txBody>
          <a:bodyPr/>
          <a:lstStyle/>
          <a:p>
            <a:r>
              <a:rPr lang="en-US" dirty="0" smtClean="0"/>
              <a:t>The electric force, like all forces, is a vector quantity.</a:t>
            </a:r>
          </a:p>
          <a:p>
            <a:r>
              <a:rPr lang="en-US" dirty="0" smtClean="0"/>
              <a:t>When a charge experiences forces due to two or more other charges, the total force on it is the vector sum of the individual forces.</a:t>
            </a:r>
          </a:p>
          <a:p>
            <a:r>
              <a:rPr lang="en-US" dirty="0" smtClean="0"/>
              <a:t>Thus, the total force acting on a given charge is the sum of the individual forces between just two charges at a time, with the force between each pair of charges given by Coulomb</a:t>
            </a:r>
            <a:r>
              <a:rPr lang="fr-FR" dirty="0" smtClean="0"/>
              <a:t>'</a:t>
            </a:r>
            <a:r>
              <a:rPr lang="en-US" dirty="0" smtClean="0"/>
              <a:t>s law.</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99583228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19_14_Figure.jpg"/>
          <p:cNvPicPr>
            <a:picLocks noChangeAspect="1"/>
          </p:cNvPicPr>
          <p:nvPr/>
        </p:nvPicPr>
        <p:blipFill rotWithShape="1">
          <a:blip r:embed="rId3">
            <a:extLst>
              <a:ext uri="{28A0092B-C50C-407E-A947-70E740481C1C}">
                <a14:useLocalDpi xmlns:a14="http://schemas.microsoft.com/office/drawing/2010/main" val="0"/>
              </a:ext>
            </a:extLst>
          </a:blip>
          <a:srcRect b="7662"/>
          <a:stretch/>
        </p:blipFill>
        <p:spPr>
          <a:xfrm>
            <a:off x="395536" y="2352658"/>
            <a:ext cx="8352928" cy="2104512"/>
          </a:xfrm>
          <a:prstGeom prst="rect">
            <a:avLst/>
          </a:prstGeom>
        </p:spPr>
      </p:pic>
      <p:sp>
        <p:nvSpPr>
          <p:cNvPr id="1029" name="Rectangle 5"/>
          <p:cNvSpPr>
            <a:spLocks noGrp="1" noChangeArrowheads="1"/>
          </p:cNvSpPr>
          <p:nvPr>
            <p:ph type="title"/>
          </p:nvPr>
        </p:nvSpPr>
        <p:spPr/>
        <p:txBody>
          <a:bodyPr/>
          <a:lstStyle/>
          <a:p>
            <a:r>
              <a:rPr lang="en-US" smtClean="0"/>
              <a:t>Combining Electric Forces</a:t>
            </a:r>
            <a:endParaRPr lang="en-US" dirty="0"/>
          </a:p>
        </p:txBody>
      </p:sp>
      <p:sp>
        <p:nvSpPr>
          <p:cNvPr id="1030" name="Rectangle 6"/>
          <p:cNvSpPr>
            <a:spLocks noGrp="1" noChangeArrowheads="1"/>
          </p:cNvSpPr>
          <p:nvPr>
            <p:ph type="body" idx="1"/>
          </p:nvPr>
        </p:nvSpPr>
        <p:spPr/>
        <p:txBody>
          <a:bodyPr/>
          <a:lstStyle/>
          <a:p>
            <a:r>
              <a:rPr lang="en-US" dirty="0" smtClean="0"/>
              <a:t>As an example of combining electric forces, consider the system shown in the figure below.</a:t>
            </a:r>
          </a:p>
          <a:p>
            <a:endParaRPr lang="en-US" dirty="0"/>
          </a:p>
          <a:p>
            <a:endParaRPr lang="en-US" dirty="0" smtClean="0"/>
          </a:p>
          <a:p>
            <a:endParaRPr lang="en-US" dirty="0" smtClean="0"/>
          </a:p>
          <a:p>
            <a:endParaRPr lang="en-US" dirty="0"/>
          </a:p>
          <a:p>
            <a:pPr marL="0" indent="0">
              <a:buNone/>
            </a:pPr>
            <a:endParaRPr lang="en-US" dirty="0" smtClean="0"/>
          </a:p>
          <a:p>
            <a:r>
              <a:rPr lang="en-US" dirty="0" smtClean="0"/>
              <a:t>In this case the total force on charge 1, </a:t>
            </a:r>
            <a:r>
              <a:rPr lang="en-US" b="1" dirty="0" smtClean="0"/>
              <a:t>F</a:t>
            </a:r>
            <a:r>
              <a:rPr lang="en-US" dirty="0" smtClean="0"/>
              <a:t>1, is the vector sum of the forces due to charge 2 and charge 3:</a:t>
            </a:r>
            <a:br>
              <a:rPr lang="en-US" dirty="0" smtClean="0"/>
            </a:br>
            <a:r>
              <a:rPr lang="en-US" dirty="0" smtClean="0"/>
              <a:t>			</a:t>
            </a:r>
            <a:r>
              <a:rPr lang="en-US" b="1" dirty="0" smtClean="0"/>
              <a:t>F</a:t>
            </a:r>
            <a:r>
              <a:rPr lang="en-US" baseline="-25000" dirty="0" smtClean="0"/>
              <a:t>1</a:t>
            </a:r>
            <a:r>
              <a:rPr lang="en-US" dirty="0" smtClean="0"/>
              <a:t> = </a:t>
            </a:r>
            <a:r>
              <a:rPr lang="en-US" b="1" dirty="0" smtClean="0"/>
              <a:t>F</a:t>
            </a:r>
            <a:r>
              <a:rPr lang="en-US" baseline="-25000" dirty="0" smtClean="0"/>
              <a:t>12</a:t>
            </a:r>
            <a:r>
              <a:rPr lang="en-US" dirty="0" smtClean="0"/>
              <a:t> + </a:t>
            </a:r>
            <a:r>
              <a:rPr lang="en-US" b="1" dirty="0" smtClean="0"/>
              <a:t>F</a:t>
            </a:r>
            <a:r>
              <a:rPr lang="en-US" baseline="-25000" dirty="0" smtClean="0"/>
              <a:t>13</a:t>
            </a:r>
            <a:endParaRPr lang="en-US" baseline="-25000" dirty="0"/>
          </a:p>
        </p:txBody>
      </p:sp>
      <p:cxnSp>
        <p:nvCxnSpPr>
          <p:cNvPr id="3" name="Straight Arrow Connector 2"/>
          <p:cNvCxnSpPr/>
          <p:nvPr/>
        </p:nvCxnSpPr>
        <p:spPr bwMode="auto">
          <a:xfrm>
            <a:off x="7004204" y="4676455"/>
            <a:ext cx="27463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Arrow Connector 6"/>
          <p:cNvCxnSpPr/>
          <p:nvPr/>
        </p:nvCxnSpPr>
        <p:spPr bwMode="auto">
          <a:xfrm>
            <a:off x="3236014" y="5953441"/>
            <a:ext cx="27463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Arrow Connector 7"/>
          <p:cNvCxnSpPr/>
          <p:nvPr/>
        </p:nvCxnSpPr>
        <p:spPr bwMode="auto">
          <a:xfrm>
            <a:off x="3983095" y="5953441"/>
            <a:ext cx="27305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Arrow Connector 8"/>
          <p:cNvCxnSpPr/>
          <p:nvPr/>
        </p:nvCxnSpPr>
        <p:spPr bwMode="auto">
          <a:xfrm>
            <a:off x="4863221" y="5953441"/>
            <a:ext cx="27463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Footer Placeholder 19"/>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27635656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Combining Electric Forces</a:t>
            </a:r>
            <a:endParaRPr lang="en-US" dirty="0"/>
          </a:p>
        </p:txBody>
      </p:sp>
      <p:sp>
        <p:nvSpPr>
          <p:cNvPr id="1030" name="Rectangle 6"/>
          <p:cNvSpPr>
            <a:spLocks noGrp="1" noChangeArrowheads="1"/>
          </p:cNvSpPr>
          <p:nvPr>
            <p:ph type="body" idx="1"/>
          </p:nvPr>
        </p:nvSpPr>
        <p:spPr/>
        <p:txBody>
          <a:bodyPr/>
          <a:lstStyle/>
          <a:p>
            <a:r>
              <a:rPr lang="en-US" dirty="0" smtClean="0"/>
              <a:t>Thus, the electric forces combine by vector addition to give the total force. This addition process is referred to as the superposition of forces.</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3097824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9_Pg691_UnFigure1.jpg"/>
          <p:cNvPicPr>
            <a:picLocks noChangeAspect="1"/>
          </p:cNvPicPr>
          <p:nvPr/>
        </p:nvPicPr>
        <p:blipFill rotWithShape="1">
          <a:blip r:embed="rId3">
            <a:extLst>
              <a:ext uri="{28A0092B-C50C-407E-A947-70E740481C1C}">
                <a14:useLocalDpi xmlns:a14="http://schemas.microsoft.com/office/drawing/2010/main" val="0"/>
              </a:ext>
            </a:extLst>
          </a:blip>
          <a:srcRect b="3611"/>
          <a:stretch/>
        </p:blipFill>
        <p:spPr>
          <a:xfrm>
            <a:off x="662248" y="2139218"/>
            <a:ext cx="7819505" cy="4364182"/>
          </a:xfrm>
          <a:prstGeom prst="rect">
            <a:avLst/>
          </a:prstGeom>
        </p:spPr>
      </p:pic>
      <p:sp>
        <p:nvSpPr>
          <p:cNvPr id="1029" name="Rectangle 5"/>
          <p:cNvSpPr>
            <a:spLocks noGrp="1" noChangeArrowheads="1"/>
          </p:cNvSpPr>
          <p:nvPr>
            <p:ph type="title"/>
          </p:nvPr>
        </p:nvSpPr>
        <p:spPr/>
        <p:txBody>
          <a:bodyPr/>
          <a:lstStyle/>
          <a:p>
            <a:r>
              <a:rPr lang="en-US" smtClean="0"/>
              <a:t>Combining Electric Forces</a:t>
            </a:r>
            <a:endParaRPr lang="en-US" dirty="0"/>
          </a:p>
        </p:txBody>
      </p:sp>
      <p:sp>
        <p:nvSpPr>
          <p:cNvPr id="1030" name="Rectangle 6"/>
          <p:cNvSpPr>
            <a:spLocks noGrp="1" noChangeArrowheads="1"/>
          </p:cNvSpPr>
          <p:nvPr>
            <p:ph type="body" idx="1"/>
          </p:nvPr>
        </p:nvSpPr>
        <p:spPr/>
        <p:txBody>
          <a:bodyPr/>
          <a:lstStyle/>
          <a:p>
            <a:r>
              <a:rPr lang="en-US" dirty="0" smtClean="0"/>
              <a:t>In the following Guided Example, we apply superposition to three charges in a line.</a:t>
            </a:r>
            <a:endParaRPr lang="en-US" dirty="0">
              <a:solidFill>
                <a:srgbClr val="FF0000"/>
              </a:solidFill>
            </a:endParaRPr>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17971731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Combining Electric Forces</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pic>
        <p:nvPicPr>
          <p:cNvPr id="7" name="Picture 6" descr="19_Pg691_UnFigure2.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878378" y="664001"/>
            <a:ext cx="7387244" cy="5860473"/>
          </a:xfrm>
          <a:prstGeom prst="rect">
            <a:avLst/>
          </a:prstGeom>
        </p:spPr>
      </p:pic>
    </p:spTree>
    <p:extLst>
      <p:ext uri="{BB962C8B-B14F-4D97-AF65-F5344CB8AC3E}">
        <p14:creationId xmlns:p14="http://schemas.microsoft.com/office/powerpoint/2010/main" val="349397702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Combining Electric Forces</a:t>
            </a:r>
            <a:endParaRPr lang="en-US" dirty="0"/>
          </a:p>
        </p:txBody>
      </p:sp>
      <p:sp>
        <p:nvSpPr>
          <p:cNvPr id="1030" name="Rectangle 6"/>
          <p:cNvSpPr>
            <a:spLocks noGrp="1" noChangeArrowheads="1"/>
          </p:cNvSpPr>
          <p:nvPr>
            <p:ph type="body" idx="1"/>
          </p:nvPr>
        </p:nvSpPr>
        <p:spPr/>
        <p:txBody>
          <a:bodyPr/>
          <a:lstStyle/>
          <a:p>
            <a:r>
              <a:rPr lang="en-US" dirty="0" smtClean="0"/>
              <a:t>When the individual forces do not act along a straight line, we start by drawing arrows representing the individual force vectors. The sum of these vectors gives the total force.</a:t>
            </a:r>
          </a:p>
          <a:p>
            <a:r>
              <a:rPr lang="en-US" dirty="0" smtClean="0"/>
              <a:t>The sum can be found using components or graphically by placing the individual force vectors head to tail, head to tail, and so on.</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0561887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Combining Electric Forces</a:t>
            </a:r>
            <a:endParaRPr lang="en-US" dirty="0"/>
          </a:p>
        </p:txBody>
      </p:sp>
      <p:sp>
        <p:nvSpPr>
          <p:cNvPr id="1030" name="Rectangle 6"/>
          <p:cNvSpPr>
            <a:spLocks noGrp="1" noChangeArrowheads="1"/>
          </p:cNvSpPr>
          <p:nvPr>
            <p:ph type="body" idx="1"/>
          </p:nvPr>
        </p:nvSpPr>
        <p:spPr/>
        <p:txBody>
          <a:bodyPr/>
          <a:lstStyle/>
          <a:p>
            <a:r>
              <a:rPr lang="en-US" sz="2400" dirty="0" smtClean="0"/>
              <a:t>Although Coulomb</a:t>
            </a:r>
            <a:r>
              <a:rPr lang="fr-FR" sz="2400" dirty="0" smtClean="0"/>
              <a:t>'</a:t>
            </a:r>
            <a:r>
              <a:rPr lang="en-US" sz="2400" dirty="0" smtClean="0"/>
              <a:t>s law is stated for point charges, it can be applied to spherical charge distributions as well.</a:t>
            </a:r>
          </a:p>
          <a:p>
            <a:r>
              <a:rPr lang="en-US" sz="2400" dirty="0" smtClean="0"/>
              <a:t>For example, suppose a sphere has a charge </a:t>
            </a:r>
            <a:r>
              <a:rPr lang="en-US" sz="2400" i="1" dirty="0" smtClean="0"/>
              <a:t>Q</a:t>
            </a:r>
            <a:r>
              <a:rPr lang="en-US" sz="2400" dirty="0" smtClean="0"/>
              <a:t> spread evenly over its surface. If a point charge </a:t>
            </a:r>
            <a:r>
              <a:rPr lang="en-US" sz="2400" i="1" dirty="0" smtClean="0"/>
              <a:t>q</a:t>
            </a:r>
            <a:r>
              <a:rPr lang="en-US" sz="2400" dirty="0" smtClean="0"/>
              <a:t> is outside the sphere, a distance </a:t>
            </a:r>
            <a:r>
              <a:rPr lang="en-US" sz="2400" i="1" dirty="0" smtClean="0"/>
              <a:t>r</a:t>
            </a:r>
            <a:r>
              <a:rPr lang="en-US" sz="2400" dirty="0" smtClean="0"/>
              <a:t> from its center, then the force between the point charge and the sphere is simply</a:t>
            </a:r>
          </a:p>
          <a:p>
            <a:pPr marL="0" indent="0">
              <a:buNone/>
            </a:pPr>
            <a:r>
              <a:rPr lang="en-US" sz="2400" dirty="0"/>
              <a:t>	</a:t>
            </a:r>
            <a:r>
              <a:rPr lang="en-US" sz="2400" dirty="0" smtClean="0"/>
              <a:t>		</a:t>
            </a:r>
            <a:r>
              <a:rPr lang="en-US" sz="2400" i="1" dirty="0" smtClean="0"/>
              <a:t>F</a:t>
            </a:r>
            <a:r>
              <a:rPr lang="en-US" sz="2400" dirty="0" smtClean="0"/>
              <a:t> = </a:t>
            </a:r>
            <a:r>
              <a:rPr lang="en-US" sz="2400" i="1" dirty="0" err="1" smtClean="0"/>
              <a:t>k</a:t>
            </a:r>
            <a:r>
              <a:rPr lang="en-US" sz="2400" dirty="0" err="1" smtClean="0"/>
              <a:t>|</a:t>
            </a:r>
            <a:r>
              <a:rPr lang="en-US" sz="2400" i="1" dirty="0" err="1" smtClean="0"/>
              <a:t>q</a:t>
            </a:r>
            <a:r>
              <a:rPr lang="en-US" sz="2400" dirty="0" smtClean="0"/>
              <a:t>||</a:t>
            </a:r>
            <a:r>
              <a:rPr lang="en-US" sz="2400" i="1" dirty="0" smtClean="0"/>
              <a:t>Q</a:t>
            </a:r>
            <a:r>
              <a:rPr lang="en-US" sz="2400" dirty="0" smtClean="0"/>
              <a:t>|/</a:t>
            </a:r>
            <a:r>
              <a:rPr lang="en-US" sz="2400" i="1" dirty="0" smtClean="0"/>
              <a:t>r</a:t>
            </a:r>
            <a:r>
              <a:rPr lang="en-US" sz="2400" baseline="30000" dirty="0" smtClean="0"/>
              <a:t>2</a:t>
            </a:r>
          </a:p>
          <a:p>
            <a:r>
              <a:rPr lang="en-US" sz="2400" dirty="0" smtClean="0"/>
              <a:t>Thus, for charges outside a sphere, a spherical charge distribution behaves as if all the charge were concentrated at its center. Charges inside the sphere experience zero force.</a:t>
            </a:r>
            <a:endParaRPr lang="en-US" sz="2400"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9604917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9_02_FigureA.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3498398" y="3054108"/>
            <a:ext cx="2147205" cy="3638893"/>
          </a:xfrm>
          <a:prstGeom prst="rect">
            <a:avLst/>
          </a:prstGeom>
        </p:spPr>
      </p:pic>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dirty="0" smtClean="0"/>
              <a:t>In the figure below, a charged amber rod is suspended from a string. When another charged amber rod is brought near the suspended rod, it rotates away, indicating a repulsive force.</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77151733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Combining Electric Forces</a:t>
            </a:r>
            <a:endParaRPr lang="en-US" dirty="0"/>
          </a:p>
        </p:txBody>
      </p:sp>
      <p:sp>
        <p:nvSpPr>
          <p:cNvPr id="1030" name="Rectangle 6"/>
          <p:cNvSpPr>
            <a:spLocks noGrp="1" noChangeArrowheads="1"/>
          </p:cNvSpPr>
          <p:nvPr>
            <p:ph type="body" idx="1"/>
          </p:nvPr>
        </p:nvSpPr>
        <p:spPr>
          <a:xfrm>
            <a:off x="365125" y="1141413"/>
            <a:ext cx="8533946" cy="5106987"/>
          </a:xfrm>
        </p:spPr>
        <p:txBody>
          <a:bodyPr/>
          <a:lstStyle/>
          <a:p>
            <a:r>
              <a:rPr lang="en-US" dirty="0" smtClean="0"/>
              <a:t>When a charge </a:t>
            </a:r>
            <a:r>
              <a:rPr lang="en-US" i="1" dirty="0" smtClean="0"/>
              <a:t>Q</a:t>
            </a:r>
            <a:r>
              <a:rPr lang="en-US" dirty="0" smtClean="0"/>
              <a:t> is spread evenly over the surface of a sphere, it is convenient to specify the amount of charge per unit area on the sphere. The charge per area is referred to as the surface charge density, </a:t>
            </a:r>
            <a:r>
              <a:rPr lang="el-GR" i="1" dirty="0" smtClean="0"/>
              <a:t>σ</a:t>
            </a:r>
            <a:r>
              <a:rPr lang="en-US" dirty="0" smtClean="0"/>
              <a:t>.</a:t>
            </a:r>
          </a:p>
          <a:p>
            <a:r>
              <a:rPr lang="en-US" dirty="0" smtClean="0"/>
              <a:t>The surface charge density is defined by the following equation:</a:t>
            </a:r>
            <a:br>
              <a:rPr lang="en-US" dirty="0" smtClean="0"/>
            </a:br>
            <a:r>
              <a:rPr lang="en-US" dirty="0" smtClean="0"/>
              <a:t>				</a:t>
            </a:r>
            <a:r>
              <a:rPr lang="el-GR" i="1" dirty="0" smtClean="0"/>
              <a:t>σ</a:t>
            </a:r>
            <a:r>
              <a:rPr lang="en-US" i="1" dirty="0" smtClean="0"/>
              <a:t> </a:t>
            </a:r>
            <a:r>
              <a:rPr lang="en-US" dirty="0" smtClean="0"/>
              <a:t>= </a:t>
            </a:r>
            <a:r>
              <a:rPr lang="en-US" i="1" dirty="0" smtClean="0"/>
              <a:t>Q</a:t>
            </a:r>
            <a:r>
              <a:rPr lang="en-US" dirty="0" smtClean="0"/>
              <a:t>/</a:t>
            </a:r>
            <a:r>
              <a:rPr lang="en-US" i="1" dirty="0" smtClean="0"/>
              <a:t>A</a:t>
            </a:r>
          </a:p>
          <a:p>
            <a:r>
              <a:rPr lang="en-US" dirty="0" smtClean="0"/>
              <a:t>It follows that if a sphere has an area </a:t>
            </a:r>
            <a:r>
              <a:rPr lang="en-US" i="1" dirty="0" smtClean="0"/>
              <a:t>A</a:t>
            </a:r>
            <a:r>
              <a:rPr lang="en-US" dirty="0" smtClean="0"/>
              <a:t> and a surface charge density </a:t>
            </a:r>
            <a:r>
              <a:rPr lang="el-GR" i="1" dirty="0" smtClean="0"/>
              <a:t>σ</a:t>
            </a:r>
            <a:r>
              <a:rPr lang="en-US" dirty="0" smtClean="0"/>
              <a:t>, its total charge is</a:t>
            </a:r>
            <a:br>
              <a:rPr lang="en-US" dirty="0" smtClean="0"/>
            </a:br>
            <a:r>
              <a:rPr lang="en-US" dirty="0" smtClean="0"/>
              <a:t>				</a:t>
            </a:r>
            <a:r>
              <a:rPr lang="en-US" i="1" dirty="0" smtClean="0"/>
              <a:t>Q</a:t>
            </a:r>
            <a:r>
              <a:rPr lang="en-US" dirty="0" smtClean="0"/>
              <a:t> = </a:t>
            </a:r>
            <a:r>
              <a:rPr lang="el-GR" i="1" dirty="0" smtClean="0"/>
              <a:t>σ</a:t>
            </a:r>
            <a:r>
              <a:rPr lang="en-US" i="1" dirty="0" smtClean="0"/>
              <a:t>A</a:t>
            </a:r>
          </a:p>
          <a:p>
            <a:r>
              <a:rPr lang="en-US" dirty="0" smtClean="0"/>
              <a:t>The dimensions of </a:t>
            </a:r>
            <a:r>
              <a:rPr lang="el-GR" i="1" dirty="0" smtClean="0"/>
              <a:t>σ</a:t>
            </a:r>
            <a:r>
              <a:rPr lang="en-US" dirty="0" smtClean="0"/>
              <a:t> are charge per area, or C/m</a:t>
            </a:r>
            <a:r>
              <a:rPr lang="en-US" baseline="30000" dirty="0" smtClean="0"/>
              <a:t>2</a:t>
            </a:r>
            <a:r>
              <a:rPr lang="en-US" dirty="0" smtClean="0"/>
              <a:t>.</a:t>
            </a:r>
            <a:endParaRPr lang="en-US" dirty="0"/>
          </a:p>
        </p:txBody>
      </p:sp>
      <p:sp>
        <p:nvSpPr>
          <p:cNvPr id="16" name="Footer Placeholder 15"/>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90031253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Combining Electric Forces</a:t>
            </a:r>
            <a:endParaRPr lang="en-US" dirty="0"/>
          </a:p>
        </p:txBody>
      </p:sp>
      <p:sp>
        <p:nvSpPr>
          <p:cNvPr id="1030" name="Rectangle 6"/>
          <p:cNvSpPr>
            <a:spLocks noGrp="1" noChangeArrowheads="1"/>
          </p:cNvSpPr>
          <p:nvPr>
            <p:ph type="body" idx="1"/>
          </p:nvPr>
        </p:nvSpPr>
        <p:spPr/>
        <p:txBody>
          <a:bodyPr/>
          <a:lstStyle/>
          <a:p>
            <a:r>
              <a:rPr lang="en-US" dirty="0" smtClean="0"/>
              <a:t>The following example examines the force on a point charge exerted by a spherical charge distribution.</a:t>
            </a:r>
            <a:endParaRPr lang="en-US" dirty="0">
              <a:solidFill>
                <a:srgbClr val="FF0000"/>
              </a:solidFill>
            </a:endParaRPr>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pic>
        <p:nvPicPr>
          <p:cNvPr id="17" name="Picture 16" descr="19_Pg693_UnFigure.jpg"/>
          <p:cNvPicPr>
            <a:picLocks noChangeAspect="1"/>
          </p:cNvPicPr>
          <p:nvPr/>
        </p:nvPicPr>
        <p:blipFill rotWithShape="1">
          <a:blip r:embed="rId3">
            <a:extLst>
              <a:ext uri="{28A0092B-C50C-407E-A947-70E740481C1C}">
                <a14:useLocalDpi xmlns:a14="http://schemas.microsoft.com/office/drawing/2010/main" val="0"/>
              </a:ext>
            </a:extLst>
          </a:blip>
          <a:srcRect b="2907"/>
          <a:stretch/>
        </p:blipFill>
        <p:spPr>
          <a:xfrm>
            <a:off x="1691680" y="2462151"/>
            <a:ext cx="5760640" cy="4158192"/>
          </a:xfrm>
          <a:prstGeom prst="rect">
            <a:avLst/>
          </a:prstGeom>
        </p:spPr>
      </p:pic>
    </p:spTree>
    <p:extLst>
      <p:ext uri="{BB962C8B-B14F-4D97-AF65-F5344CB8AC3E}">
        <p14:creationId xmlns:p14="http://schemas.microsoft.com/office/powerpoint/2010/main" val="9423477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9_02_FigureB.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3567208" y="3041023"/>
            <a:ext cx="2067748" cy="3308085"/>
          </a:xfrm>
          <a:prstGeom prst="rect">
            <a:avLst/>
          </a:prstGeom>
        </p:spPr>
      </p:pic>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dirty="0" smtClean="0"/>
              <a:t>As the figure below indicates, when a charged glass rod is brought close to the suspended amber rod, the amber rod rotates toward the glass, indicating an attractive force.</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8418951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dirty="0" smtClean="0"/>
              <a:t>It follows that the charges on the amber and glass must be different. These different types of charge are opposites, as in the familiar expression "opposites attract."</a:t>
            </a:r>
          </a:p>
          <a:p>
            <a:r>
              <a:rPr lang="en-US" dirty="0" smtClean="0"/>
              <a:t>We know today that the two types of electric charge found on amber and glass are the only types of electric charge that exist.</a:t>
            </a:r>
          </a:p>
          <a:p>
            <a:r>
              <a:rPr lang="en-US" dirty="0" smtClean="0"/>
              <a:t>In 1747, Benjamin Franklin (1706–1790) proposed that the charge on glass be called positive (+) and the charge on amber be called negative (−).</a:t>
            </a:r>
            <a:endParaRPr lang="en-US"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7426777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p:txBody>
          <a:bodyPr/>
          <a:lstStyle/>
          <a:p>
            <a:r>
              <a:rPr lang="en-US" dirty="0" smtClean="0"/>
              <a:t>Atoms are electrically neutral. Each atom contains a small, dense nucleus with a positive charge that is surrounded by a "cloud" of electrons with an equal negative charge. </a:t>
            </a:r>
          </a:p>
          <a:p>
            <a:r>
              <a:rPr lang="en-US" dirty="0" smtClean="0"/>
              <a:t>Two types of particles are found in the nucleus: one is positively charged and the other is electrically neutral.</a:t>
            </a:r>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7149561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Charge</a:t>
            </a:r>
            <a:endParaRPr lang="en-US" dirty="0"/>
          </a:p>
        </p:txBody>
      </p:sp>
      <p:sp>
        <p:nvSpPr>
          <p:cNvPr id="1030" name="Rectangle 6"/>
          <p:cNvSpPr>
            <a:spLocks noGrp="1" noChangeArrowheads="1"/>
          </p:cNvSpPr>
          <p:nvPr>
            <p:ph type="body" idx="1"/>
          </p:nvPr>
        </p:nvSpPr>
        <p:spPr>
          <a:xfrm>
            <a:off x="365125" y="1141413"/>
            <a:ext cx="8229600" cy="5417230"/>
          </a:xfrm>
        </p:spPr>
        <p:txBody>
          <a:bodyPr/>
          <a:lstStyle/>
          <a:p>
            <a:r>
              <a:rPr lang="en-US" sz="2400" dirty="0" smtClean="0"/>
              <a:t>Simplified representations of an atom are shown in the following figure.</a:t>
            </a:r>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 All electrons have exactly the same charge. The charge on an electron is defined to have a magnitude </a:t>
            </a:r>
            <a:r>
              <a:rPr lang="en-US" sz="2400" i="1" dirty="0" smtClean="0"/>
              <a:t>e</a:t>
            </a:r>
            <a:r>
              <a:rPr lang="en-US" sz="2400" dirty="0" smtClean="0"/>
              <a:t> equal to 1.6 x 10</a:t>
            </a:r>
            <a:r>
              <a:rPr lang="en-US" sz="2400" baseline="30000" dirty="0" smtClean="0"/>
              <a:t>−19</a:t>
            </a:r>
            <a:r>
              <a:rPr lang="en-US" sz="2400" dirty="0" smtClean="0"/>
              <a:t> C, where C stands for coulomb, the SI unit of charge.</a:t>
            </a:r>
            <a:endParaRPr lang="en-US" sz="2400" dirty="0"/>
          </a:p>
        </p:txBody>
      </p:sp>
      <p:sp>
        <p:nvSpPr>
          <p:cNvPr id="16" name="Footer Placeholder 15"/>
          <p:cNvSpPr>
            <a:spLocks noGrp="1"/>
          </p:cNvSpPr>
          <p:nvPr>
            <p:ph type="ftr" sz="quarter" idx="10"/>
          </p:nvPr>
        </p:nvSpPr>
        <p:spPr/>
        <p:txBody>
          <a:bodyPr/>
          <a:lstStyle/>
          <a:p>
            <a:r>
              <a:rPr lang="en-GB" smtClean="0"/>
              <a:t>© 2014 Pearson Education, Inc.</a:t>
            </a:r>
            <a:endParaRPr lang="en-GB"/>
          </a:p>
        </p:txBody>
      </p:sp>
      <p:pic>
        <p:nvPicPr>
          <p:cNvPr id="17" name="Picture 16" descr="19_03_Figure.jpg"/>
          <p:cNvPicPr>
            <a:picLocks noChangeAspect="1"/>
          </p:cNvPicPr>
          <p:nvPr/>
        </p:nvPicPr>
        <p:blipFill rotWithShape="1">
          <a:blip r:embed="rId3">
            <a:extLst>
              <a:ext uri="{28A0092B-C50C-407E-A947-70E740481C1C}">
                <a14:useLocalDpi xmlns:a14="http://schemas.microsoft.com/office/drawing/2010/main" val="0"/>
              </a:ext>
            </a:extLst>
          </a:blip>
          <a:srcRect b="3497"/>
          <a:stretch/>
        </p:blipFill>
        <p:spPr>
          <a:xfrm>
            <a:off x="2144352" y="2047797"/>
            <a:ext cx="4855297" cy="2895630"/>
          </a:xfrm>
          <a:prstGeom prst="rect">
            <a:avLst/>
          </a:prstGeom>
        </p:spPr>
      </p:pic>
    </p:spTree>
    <p:extLst>
      <p:ext uri="{BB962C8B-B14F-4D97-AF65-F5344CB8AC3E}">
        <p14:creationId xmlns:p14="http://schemas.microsoft.com/office/powerpoint/2010/main" val="15882918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877</TotalTime>
  <Words>3082</Words>
  <Application>Microsoft Macintosh PowerPoint</Application>
  <PresentationFormat>On-screen Show (4:3)</PresentationFormat>
  <Paragraphs>311</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HA5Lect_template</vt:lpstr>
      <vt:lpstr>Electric Charges  and Forces</vt:lpstr>
      <vt:lpstr>Chapter Contents</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Charge</vt:lpstr>
      <vt:lpstr>Electric Force</vt:lpstr>
      <vt:lpstr>Electric Force</vt:lpstr>
      <vt:lpstr>Electric Force</vt:lpstr>
      <vt:lpstr>Electric Force</vt:lpstr>
      <vt:lpstr>Electric Force</vt:lpstr>
      <vt:lpstr>Electric Force</vt:lpstr>
      <vt:lpstr>Electric Force</vt:lpstr>
      <vt:lpstr>Electric Force</vt:lpstr>
      <vt:lpstr>Electric Force</vt:lpstr>
      <vt:lpstr>Electric Force</vt:lpstr>
      <vt:lpstr>Electric Force</vt:lpstr>
      <vt:lpstr>Combining Electric Forces</vt:lpstr>
      <vt:lpstr>Combining Electric Forces</vt:lpstr>
      <vt:lpstr>Combining Electric Forces</vt:lpstr>
      <vt:lpstr>Combining Electric Forces</vt:lpstr>
      <vt:lpstr>Combining Electric Forces</vt:lpstr>
      <vt:lpstr>Combining Electric Forces</vt:lpstr>
      <vt:lpstr>Combining Electric Forces</vt:lpstr>
      <vt:lpstr>Combining Electric Forces</vt:lpstr>
      <vt:lpstr>Combining Electric Forces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100</cp:revision>
  <cp:lastPrinted>2013-09-17T01:37:19Z</cp:lastPrinted>
  <dcterms:created xsi:type="dcterms:W3CDTF">2007-09-26T05:29:17Z</dcterms:created>
  <dcterms:modified xsi:type="dcterms:W3CDTF">2013-09-17T11:31:50Z</dcterms:modified>
</cp:coreProperties>
</file>