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80"/>
  </p:notesMasterIdLst>
  <p:handoutMasterIdLst>
    <p:handoutMasterId r:id="rId81"/>
  </p:handoutMasterIdLst>
  <p:sldIdLst>
    <p:sldId id="259" r:id="rId2"/>
    <p:sldId id="260" r:id="rId3"/>
    <p:sldId id="261" r:id="rId4"/>
    <p:sldId id="262" r:id="rId5"/>
    <p:sldId id="263" r:id="rId6"/>
    <p:sldId id="264" r:id="rId7"/>
    <p:sldId id="265" r:id="rId8"/>
    <p:sldId id="266" r:id="rId9"/>
    <p:sldId id="333" r:id="rId10"/>
    <p:sldId id="267" r:id="rId11"/>
    <p:sldId id="268" r:id="rId12"/>
    <p:sldId id="269" r:id="rId13"/>
    <p:sldId id="270" r:id="rId14"/>
    <p:sldId id="271" r:id="rId15"/>
    <p:sldId id="272" r:id="rId16"/>
    <p:sldId id="325"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326" r:id="rId33"/>
    <p:sldId id="288" r:id="rId34"/>
    <p:sldId id="289" r:id="rId35"/>
    <p:sldId id="290" r:id="rId36"/>
    <p:sldId id="327" r:id="rId37"/>
    <p:sldId id="291" r:id="rId38"/>
    <p:sldId id="334" r:id="rId39"/>
    <p:sldId id="292" r:id="rId40"/>
    <p:sldId id="293" r:id="rId41"/>
    <p:sldId id="294" r:id="rId42"/>
    <p:sldId id="335" r:id="rId43"/>
    <p:sldId id="295" r:id="rId44"/>
    <p:sldId id="296" r:id="rId45"/>
    <p:sldId id="297" r:id="rId46"/>
    <p:sldId id="298" r:id="rId47"/>
    <p:sldId id="299" r:id="rId48"/>
    <p:sldId id="300" r:id="rId49"/>
    <p:sldId id="336" r:id="rId50"/>
    <p:sldId id="301" r:id="rId51"/>
    <p:sldId id="302" r:id="rId52"/>
    <p:sldId id="328" r:id="rId53"/>
    <p:sldId id="303" r:id="rId54"/>
    <p:sldId id="304" r:id="rId55"/>
    <p:sldId id="305" r:id="rId56"/>
    <p:sldId id="306" r:id="rId57"/>
    <p:sldId id="307" r:id="rId58"/>
    <p:sldId id="308" r:id="rId59"/>
    <p:sldId id="309" r:id="rId60"/>
    <p:sldId id="329" r:id="rId61"/>
    <p:sldId id="310" r:id="rId62"/>
    <p:sldId id="311" r:id="rId63"/>
    <p:sldId id="312" r:id="rId64"/>
    <p:sldId id="313" r:id="rId65"/>
    <p:sldId id="314" r:id="rId66"/>
    <p:sldId id="330" r:id="rId67"/>
    <p:sldId id="315" r:id="rId68"/>
    <p:sldId id="316" r:id="rId69"/>
    <p:sldId id="317" r:id="rId70"/>
    <p:sldId id="331" r:id="rId71"/>
    <p:sldId id="318" r:id="rId72"/>
    <p:sldId id="319" r:id="rId73"/>
    <p:sldId id="320" r:id="rId74"/>
    <p:sldId id="332" r:id="rId75"/>
    <p:sldId id="321" r:id="rId76"/>
    <p:sldId id="322" r:id="rId77"/>
    <p:sldId id="323" r:id="rId78"/>
    <p:sldId id="324" r:id="rId7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6832"/>
    <a:srgbClr val="46B701"/>
    <a:srgbClr val="79B701"/>
    <a:srgbClr val="BE2A40"/>
    <a:srgbClr val="8E8C24"/>
    <a:srgbClr val="37368A"/>
    <a:srgbClr val="BE58A1"/>
    <a:srgbClr val="E96115"/>
    <a:srgbClr val="0B570C"/>
    <a:srgbClr val="F0009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26" autoAdjust="0"/>
    <p:restoredTop sz="99885" autoAdjust="0"/>
  </p:normalViewPr>
  <p:slideViewPr>
    <p:cSldViewPr snapToGrid="0">
      <p:cViewPr varScale="1">
        <p:scale>
          <a:sx n="138" d="100"/>
          <a:sy n="138" d="100"/>
        </p:scale>
        <p:origin x="-120" y="-160"/>
      </p:cViewPr>
      <p:guideLst>
        <p:guide orient="horz" pos="2160"/>
        <p:guide orient="horz" pos="4032"/>
        <p:guide pos="28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notesMaster" Target="notesMasters/notesMaster1.xml"/><Relationship Id="rId81" Type="http://schemas.openxmlformats.org/officeDocument/2006/relationships/handoutMaster" Target="handoutMasters/handoutMaster1.xml"/><Relationship Id="rId82" Type="http://schemas.openxmlformats.org/officeDocument/2006/relationships/printerSettings" Target="printerSettings/printerSettings1.bin"/><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4E195BE-4E77-BA41-9B81-AA7371583520}" type="datetimeFigureOut">
              <a:rPr lang="en-US" smtClean="0"/>
              <a:t>9/7/13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C1F40B-D7FE-4844-9F96-65D7E7913CD2}" type="slidenum">
              <a:rPr lang="en-US" smtClean="0"/>
              <a:t>‹#›</a:t>
            </a:fld>
            <a:endParaRPr lang="en-US"/>
          </a:p>
        </p:txBody>
      </p:sp>
    </p:spTree>
    <p:extLst>
      <p:ext uri="{BB962C8B-B14F-4D97-AF65-F5344CB8AC3E}">
        <p14:creationId xmlns:p14="http://schemas.microsoft.com/office/powerpoint/2010/main" val="35828434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69116663-B372-3E48-9F73-B21AA219DBD6}" type="slidenum">
              <a:rPr lang="en-US"/>
              <a:pPr/>
              <a:t>‹#›</a:t>
            </a:fld>
            <a:endParaRPr lang="en-US"/>
          </a:p>
        </p:txBody>
      </p:sp>
    </p:spTree>
    <p:extLst>
      <p:ext uri="{BB962C8B-B14F-4D97-AF65-F5344CB8AC3E}">
        <p14:creationId xmlns:p14="http://schemas.microsoft.com/office/powerpoint/2010/main" val="3496497741"/>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9D050108-0DED-45EC-BD60-A3E667FFC0EA}" type="slidenum">
              <a:rPr lang="en-US" sz="1200" smtClean="0"/>
              <a:pPr>
                <a:defRPr/>
              </a:pPr>
              <a:t>1</a:t>
            </a:fld>
            <a:endParaRPr lang="en-US" sz="1200" dirty="0" smtClean="0"/>
          </a:p>
        </p:txBody>
      </p:sp>
      <p:sp>
        <p:nvSpPr>
          <p:cNvPr id="142338" name="Rectangle 2"/>
          <p:cNvSpPr>
            <a:spLocks noGrp="1" noRot="1" noChangeAspect="1" noChangeArrowheads="1" noTextEdit="1"/>
          </p:cNvSpPr>
          <p:nvPr>
            <p:ph type="sldImg"/>
          </p:nvPr>
        </p:nvSpPr>
        <p:spPr>
          <a:ln/>
          <a:extLst/>
        </p:spPr>
      </p:sp>
      <p:sp>
        <p:nvSpPr>
          <p:cNvPr id="142339"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46275751-A04D-438F-866D-27F75634198A}" type="slidenum">
              <a:rPr lang="en-US" sz="1200" smtClean="0"/>
              <a:pPr>
                <a:defRPr/>
              </a:pPr>
              <a:t>10</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87B8CB16-ADEB-4DF8-8729-E2A0BD4C82F8}" type="slidenum">
              <a:rPr lang="en-US" sz="1200" smtClean="0"/>
              <a:pPr>
                <a:defRPr/>
              </a:pPr>
              <a:t>11</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5912F7F2-CF98-45B3-9BD0-6AD1776D1856}" type="slidenum">
              <a:rPr lang="en-US" sz="1200" smtClean="0"/>
              <a:pPr>
                <a:defRPr/>
              </a:pPr>
              <a:t>12</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7E8F5A90-B1CE-4C5F-8356-8D440FB688F7}" type="slidenum">
              <a:rPr lang="en-US" sz="1200" smtClean="0"/>
              <a:pPr>
                <a:defRPr/>
              </a:pPr>
              <a:t>13</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CC05E1C8-DEED-42B8-A78F-304495643E0F}" type="slidenum">
              <a:rPr lang="en-US" sz="1200" smtClean="0"/>
              <a:pPr>
                <a:defRPr/>
              </a:pPr>
              <a:t>14</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08BA59A5-3961-44A1-AF04-9A379FE7E587}" type="slidenum">
              <a:rPr lang="en-US" sz="1200" smtClean="0"/>
              <a:pPr>
                <a:defRPr/>
              </a:pPr>
              <a:t>15</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08BA59A5-3961-44A1-AF04-9A379FE7E587}" type="slidenum">
              <a:rPr lang="en-US" sz="1200" smtClean="0"/>
              <a:pPr>
                <a:defRPr/>
              </a:pPr>
              <a:t>16</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9ED948FE-453B-4910-A314-6368AAC303B4}" type="slidenum">
              <a:rPr lang="en-US" sz="1200" smtClean="0"/>
              <a:pPr>
                <a:defRPr/>
              </a:pPr>
              <a:t>17</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EEB33E77-1836-4E2A-B293-95BD3507EC11}" type="slidenum">
              <a:rPr lang="en-US" sz="1200" smtClean="0"/>
              <a:pPr>
                <a:defRPr/>
              </a:pPr>
              <a:t>18</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BC51D338-2DF4-429D-AF31-E001EADA6F8F}" type="slidenum">
              <a:rPr lang="en-US" sz="1200" smtClean="0"/>
              <a:pPr>
                <a:defRPr/>
              </a:pPr>
              <a:t>19</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7C9346D1-7AA0-4EAC-BC83-31B368013177}" type="slidenum">
              <a:rPr lang="en-US" sz="1200" smtClean="0"/>
              <a:pPr>
                <a:defRPr/>
              </a:pPr>
              <a:t>2</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6B595556-9401-42A1-86FC-3D3BC5DC5B68}" type="slidenum">
              <a:rPr lang="en-US" sz="1200" smtClean="0"/>
              <a:pPr>
                <a:defRPr/>
              </a:pPr>
              <a:t>20</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90DE949F-7D28-4B52-B254-7223CC8EEB99}" type="slidenum">
              <a:rPr lang="en-US" sz="1200" smtClean="0"/>
              <a:pPr>
                <a:defRPr/>
              </a:pPr>
              <a:t>21</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C417D8AC-3D53-4AAD-9A4C-BCD6AD7043EF}" type="slidenum">
              <a:rPr lang="en-US" sz="1200" smtClean="0"/>
              <a:pPr>
                <a:defRPr/>
              </a:pPr>
              <a:t>22</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0A6EE072-8E5F-4D37-A5AE-CBF88C2FE8EC}" type="slidenum">
              <a:rPr lang="en-US" sz="1200" smtClean="0"/>
              <a:pPr>
                <a:defRPr/>
              </a:pPr>
              <a:t>23</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C668F579-C779-414A-BACB-9C572D312F72}" type="slidenum">
              <a:rPr lang="en-US" sz="1200" smtClean="0"/>
              <a:pPr>
                <a:defRPr/>
              </a:pPr>
              <a:t>24</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B3E2CE0D-D3F8-48C3-8B3E-EE157AF684B1}" type="slidenum">
              <a:rPr lang="en-US" sz="1200" smtClean="0"/>
              <a:pPr>
                <a:defRPr/>
              </a:pPr>
              <a:t>25</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A83BBDFD-62F3-413C-828D-E7557F1FF823}" type="slidenum">
              <a:rPr lang="en-US" sz="1200" smtClean="0"/>
              <a:pPr>
                <a:defRPr/>
              </a:pPr>
              <a:t>26</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7F23C207-8FDC-4B45-B93C-F286F51F45B6}" type="slidenum">
              <a:rPr lang="en-US" sz="1200" smtClean="0"/>
              <a:pPr>
                <a:defRPr/>
              </a:pPr>
              <a:t>27</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66302D33-A7F5-4173-A00D-C625C6526063}" type="slidenum">
              <a:rPr lang="en-US" sz="1200" smtClean="0"/>
              <a:pPr>
                <a:defRPr/>
              </a:pPr>
              <a:t>28</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E4031E58-9C0F-42F7-8C06-F69D810F6CC7}" type="slidenum">
              <a:rPr lang="en-US" sz="1200" smtClean="0"/>
              <a:pPr>
                <a:defRPr/>
              </a:pPr>
              <a:t>29</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E4FE51BF-B416-4970-80C9-7F09D47DB516}" type="slidenum">
              <a:rPr lang="en-US" sz="1200" smtClean="0"/>
              <a:pPr>
                <a:defRPr/>
              </a:pPr>
              <a:t>3</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3B23DC8A-ECC8-46D6-A1AF-5D8C0DB3B865}" type="slidenum">
              <a:rPr lang="en-US" sz="1200" smtClean="0"/>
              <a:pPr>
                <a:defRPr/>
              </a:pPr>
              <a:t>30</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D17672D4-8C8B-4380-8B40-A84ADBC551DC}" type="slidenum">
              <a:rPr lang="en-US" sz="1200" smtClean="0"/>
              <a:pPr>
                <a:defRPr/>
              </a:pPr>
              <a:t>31</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D17672D4-8C8B-4380-8B40-A84ADBC551DC}" type="slidenum">
              <a:rPr lang="en-US" sz="1200" smtClean="0"/>
              <a:pPr>
                <a:defRPr/>
              </a:pPr>
              <a:t>32</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AE2484F8-8F3A-4F6E-ACC5-550D31A28DD3}" type="slidenum">
              <a:rPr lang="en-US" sz="1200" smtClean="0"/>
              <a:pPr>
                <a:defRPr/>
              </a:pPr>
              <a:t>33</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C8705D4D-8C27-4A1B-8528-0541644E63CF}" type="slidenum">
              <a:rPr lang="en-US" sz="1200" smtClean="0"/>
              <a:pPr>
                <a:defRPr/>
              </a:pPr>
              <a:t>34</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C25DF461-5EC2-4CDD-886D-C72EB9778449}" type="slidenum">
              <a:rPr lang="en-US" sz="1200" smtClean="0"/>
              <a:pPr>
                <a:defRPr/>
              </a:pPr>
              <a:t>35</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C25DF461-5EC2-4CDD-886D-C72EB9778449}" type="slidenum">
              <a:rPr lang="en-US" sz="1200" smtClean="0"/>
              <a:pPr>
                <a:defRPr/>
              </a:pPr>
              <a:t>36</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D89EA8AE-850C-4BF5-80E1-415F9020F3C2}" type="slidenum">
              <a:rPr lang="en-US" sz="1200" smtClean="0"/>
              <a:pPr>
                <a:defRPr/>
              </a:pPr>
              <a:t>37</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D89EA8AE-850C-4BF5-80E1-415F9020F3C2}" type="slidenum">
              <a:rPr lang="en-US" sz="1200" smtClean="0"/>
              <a:pPr>
                <a:defRPr/>
              </a:pPr>
              <a:t>38</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81066CEF-6C23-4894-AB1F-586248BF66C5}" type="slidenum">
              <a:rPr lang="en-US" sz="1200" smtClean="0"/>
              <a:pPr>
                <a:defRPr/>
              </a:pPr>
              <a:t>39</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0FD9564C-3231-4315-B4CC-2EDBEB121020}" type="slidenum">
              <a:rPr lang="en-US" sz="1200" smtClean="0"/>
              <a:pPr>
                <a:defRPr/>
              </a:pPr>
              <a:t>4</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09C6CC3E-7FFC-4FC4-84C5-12774C85B90C}" type="slidenum">
              <a:rPr lang="en-US" sz="1200" smtClean="0"/>
              <a:pPr>
                <a:defRPr/>
              </a:pPr>
              <a:t>40</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E1E1CAD1-6DD9-4EAA-9572-9B3839259A3D}" type="slidenum">
              <a:rPr lang="en-US" sz="1200" smtClean="0"/>
              <a:pPr>
                <a:defRPr/>
              </a:pPr>
              <a:t>41</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E1E1CAD1-6DD9-4EAA-9572-9B3839259A3D}" type="slidenum">
              <a:rPr lang="en-US" sz="1200" smtClean="0"/>
              <a:pPr>
                <a:defRPr/>
              </a:pPr>
              <a:t>42</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3D10A744-0707-4BD3-993C-BD4C80AABCD9}" type="slidenum">
              <a:rPr lang="en-US" sz="1200" smtClean="0"/>
              <a:pPr>
                <a:defRPr/>
              </a:pPr>
              <a:t>43</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B12E10DE-F187-44F5-94BD-CB7944F7FB0D}" type="slidenum">
              <a:rPr lang="en-US" sz="1200" smtClean="0"/>
              <a:pPr>
                <a:defRPr/>
              </a:pPr>
              <a:t>44</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96D2CD3A-D331-439B-A3D2-0CDEDCE4FC7F}" type="slidenum">
              <a:rPr lang="en-US" sz="1200" smtClean="0"/>
              <a:pPr>
                <a:defRPr/>
              </a:pPr>
              <a:t>45</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3D778CC8-A395-41AF-A8E4-7F1DC03C1CE7}" type="slidenum">
              <a:rPr lang="en-US" sz="1200" smtClean="0"/>
              <a:pPr>
                <a:defRPr/>
              </a:pPr>
              <a:t>46</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B7F0C04B-AB5A-4B77-96FF-CD9A4CE4825E}" type="slidenum">
              <a:rPr lang="en-US" sz="1200" smtClean="0"/>
              <a:pPr>
                <a:defRPr/>
              </a:pPr>
              <a:t>47</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AD44D362-5DD6-4836-B698-D696D95ADA66}" type="slidenum">
              <a:rPr lang="en-US" sz="1200" smtClean="0"/>
              <a:pPr>
                <a:defRPr/>
              </a:pPr>
              <a:t>48</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AD44D362-5DD6-4836-B698-D696D95ADA66}" type="slidenum">
              <a:rPr lang="en-US" sz="1200" smtClean="0"/>
              <a:pPr>
                <a:defRPr/>
              </a:pPr>
              <a:t>49</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252F0C17-265C-4E36-A89B-7FA650CABA45}" type="slidenum">
              <a:rPr lang="en-US" sz="1200" smtClean="0"/>
              <a:pPr>
                <a:defRPr/>
              </a:pPr>
              <a:t>5</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E11C86E8-25A2-4509-B007-5B39A35737FE}" type="slidenum">
              <a:rPr lang="en-US" sz="1200" smtClean="0"/>
              <a:pPr>
                <a:defRPr/>
              </a:pPr>
              <a:t>50</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A04151D2-428B-40BD-9400-EB5F57A7AFBD}" type="slidenum">
              <a:rPr lang="en-US" sz="1200" smtClean="0"/>
              <a:pPr>
                <a:defRPr/>
              </a:pPr>
              <a:t>51</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A04151D2-428B-40BD-9400-EB5F57A7AFBD}" type="slidenum">
              <a:rPr lang="en-US" sz="1200" smtClean="0"/>
              <a:pPr>
                <a:defRPr/>
              </a:pPr>
              <a:t>52</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676235DD-BD7F-4679-96F6-7D9F34E8D7B2}" type="slidenum">
              <a:rPr lang="en-US" sz="1200" smtClean="0"/>
              <a:pPr>
                <a:defRPr/>
              </a:pPr>
              <a:t>53</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92D37D12-3E7F-4268-9681-8799DF62A3E4}" type="slidenum">
              <a:rPr lang="en-US" sz="1200" smtClean="0"/>
              <a:pPr>
                <a:defRPr/>
              </a:pPr>
              <a:t>54</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72A82800-EB3F-4DC4-9E90-6288E40A4581}" type="slidenum">
              <a:rPr lang="en-US" sz="1200" smtClean="0"/>
              <a:pPr>
                <a:defRPr/>
              </a:pPr>
              <a:t>55</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E7681C41-196B-46CF-BC85-18F144511352}" type="slidenum">
              <a:rPr lang="en-US" sz="1200" smtClean="0"/>
              <a:pPr>
                <a:defRPr/>
              </a:pPr>
              <a:t>56</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D3E8AFC5-3BBF-411D-908E-0FAA69D67532}" type="slidenum">
              <a:rPr lang="en-US" sz="1200" smtClean="0"/>
              <a:pPr>
                <a:defRPr/>
              </a:pPr>
              <a:t>57</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DA7C64F2-7C2E-4BCE-92BB-16FC14A8F2B5}" type="slidenum">
              <a:rPr lang="en-US" sz="1200" smtClean="0"/>
              <a:pPr>
                <a:defRPr/>
              </a:pPr>
              <a:t>58</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F151A0FD-9797-4906-AC19-853FC4A571FC}" type="slidenum">
              <a:rPr lang="en-US" sz="1200" smtClean="0"/>
              <a:pPr>
                <a:defRPr/>
              </a:pPr>
              <a:t>59</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1AAD556F-0DD0-40D4-964B-30E4B4D4E149}" type="slidenum">
              <a:rPr lang="en-US" sz="1200" smtClean="0"/>
              <a:pPr>
                <a:defRPr/>
              </a:pPr>
              <a:t>6</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F151A0FD-9797-4906-AC19-853FC4A571FC}" type="slidenum">
              <a:rPr lang="en-US" sz="1200" smtClean="0"/>
              <a:pPr>
                <a:defRPr/>
              </a:pPr>
              <a:t>60</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5C7564E0-3CBD-48A9-820E-71B06DE77B60}" type="slidenum">
              <a:rPr lang="en-US" sz="1200" smtClean="0"/>
              <a:pPr>
                <a:defRPr/>
              </a:pPr>
              <a:t>61</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98C613D1-DD02-4AAD-8AD8-EFB6003C5C47}" type="slidenum">
              <a:rPr lang="en-US" sz="1200" smtClean="0"/>
              <a:pPr>
                <a:defRPr/>
              </a:pPr>
              <a:t>62</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AE3C5663-2798-4803-AEDD-F8FDEB93F81F}" type="slidenum">
              <a:rPr lang="en-US" sz="1200" smtClean="0"/>
              <a:pPr>
                <a:defRPr/>
              </a:pPr>
              <a:t>63</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8FE99DF7-74CC-4C76-AF2A-AA1B2E902EBF}" type="slidenum">
              <a:rPr lang="en-US" sz="1200" smtClean="0"/>
              <a:pPr>
                <a:defRPr/>
              </a:pPr>
              <a:t>64</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D639A898-422F-4E94-BA14-C92F19DA4A70}" type="slidenum">
              <a:rPr lang="en-US" sz="1200" smtClean="0"/>
              <a:pPr>
                <a:defRPr/>
              </a:pPr>
              <a:t>65</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D639A898-422F-4E94-BA14-C92F19DA4A70}" type="slidenum">
              <a:rPr lang="en-US" sz="1200" smtClean="0"/>
              <a:pPr>
                <a:defRPr/>
              </a:pPr>
              <a:t>66</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696817F3-47AC-4B35-92C7-F345A1C17C83}" type="slidenum">
              <a:rPr lang="en-US" sz="1200" smtClean="0"/>
              <a:pPr>
                <a:defRPr/>
              </a:pPr>
              <a:t>67</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4B37CB70-1E83-4F22-B12C-49E0B28CB094}" type="slidenum">
              <a:rPr lang="en-US" sz="1200" smtClean="0"/>
              <a:pPr>
                <a:defRPr/>
              </a:pPr>
              <a:t>68</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3C9C0883-158B-4F57-A353-84040DBEBCED}" type="slidenum">
              <a:rPr lang="en-US" sz="1200" smtClean="0"/>
              <a:pPr>
                <a:defRPr/>
              </a:pPr>
              <a:t>69</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43E4D18E-02AA-4CE0-BAF6-3181C5982379}" type="slidenum">
              <a:rPr lang="en-US" sz="1200" smtClean="0"/>
              <a:pPr>
                <a:defRPr/>
              </a:pPr>
              <a:t>7</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3C9C0883-158B-4F57-A353-84040DBEBCED}" type="slidenum">
              <a:rPr lang="en-US" sz="1200" smtClean="0"/>
              <a:pPr>
                <a:defRPr/>
              </a:pPr>
              <a:t>70</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8CB31E63-408D-4274-B01A-3323D4B391EF}" type="slidenum">
              <a:rPr lang="en-US" sz="1200" smtClean="0"/>
              <a:pPr>
                <a:defRPr/>
              </a:pPr>
              <a:t>71</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78883D71-3651-4EA6-9087-0127E3F37339}" type="slidenum">
              <a:rPr lang="en-US" sz="1200" smtClean="0"/>
              <a:pPr>
                <a:defRPr/>
              </a:pPr>
              <a:t>72</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CCD22275-1889-49C1-BF9C-E948FEAB53EF}" type="slidenum">
              <a:rPr lang="en-US" sz="1200" smtClean="0"/>
              <a:pPr>
                <a:defRPr/>
              </a:pPr>
              <a:t>73</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CCD22275-1889-49C1-BF9C-E948FEAB53EF}" type="slidenum">
              <a:rPr lang="en-US" sz="1200" smtClean="0"/>
              <a:pPr>
                <a:defRPr/>
              </a:pPr>
              <a:t>74</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6F8BFEC6-B353-4B54-9102-989D5746D67B}" type="slidenum">
              <a:rPr lang="en-US" sz="1200" smtClean="0"/>
              <a:pPr>
                <a:defRPr/>
              </a:pPr>
              <a:t>75</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E46F21AB-1117-4B09-9CD6-B243790760B9}" type="slidenum">
              <a:rPr lang="en-US" sz="1200" smtClean="0"/>
              <a:pPr>
                <a:defRPr/>
              </a:pPr>
              <a:t>76</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BB7F46EA-1368-498B-B4F4-7A3D6E78F11D}" type="slidenum">
              <a:rPr lang="en-US" sz="1200" smtClean="0"/>
              <a:pPr>
                <a:defRPr/>
              </a:pPr>
              <a:t>77</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3E334D38-DA9A-4220-A176-31EEAED640E8}" type="slidenum">
              <a:rPr lang="en-US" sz="1200" smtClean="0"/>
              <a:pPr>
                <a:defRPr/>
              </a:pPr>
              <a:t>78</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F6D3B742-D4E7-4163-AA31-9D093C0A1123}" type="slidenum">
              <a:rPr lang="en-US" sz="1200" smtClean="0"/>
              <a:pPr>
                <a:defRPr/>
              </a:pPr>
              <a:t>8</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F6D3B742-D4E7-4163-AA31-9D093C0A1123}" type="slidenum">
              <a:rPr lang="en-US" sz="1200" smtClean="0"/>
              <a:pPr>
                <a:defRPr/>
              </a:pPr>
              <a:t>9</a:t>
            </a:fld>
            <a:endParaRPr lang="en-US" sz="1200" dirty="0" smtClean="0"/>
          </a:p>
        </p:txBody>
      </p:sp>
      <p:sp>
        <p:nvSpPr>
          <p:cNvPr id="7170" name="Rectangle 2"/>
          <p:cNvSpPr>
            <a:spLocks noGrp="1" noRot="1" noChangeAspect="1" noChangeArrowheads="1" noTextEdit="1"/>
          </p:cNvSpPr>
          <p:nvPr>
            <p:ph type="sldImg"/>
          </p:nvPr>
        </p:nvSpPr>
        <p:spPr>
          <a:ln/>
          <a:extLst/>
        </p:spPr>
      </p:sp>
      <p:sp>
        <p:nvSpPr>
          <p:cNvPr id="7171" name="Rectangle 3"/>
          <p:cNvSpPr>
            <a:spLocks noGrp="1" noChangeArrowheads="1"/>
          </p:cNvSpPr>
          <p:nvPr>
            <p:ph type="body" idx="1"/>
          </p:nvPr>
        </p:nvSpPr>
        <p:spPr/>
        <p:txBody>
          <a:bodyPr/>
          <a:lstStyle/>
          <a:p>
            <a:pPr eaLnBrk="1" hangingPunct="1">
              <a:defRPr/>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65125" y="3124200"/>
            <a:ext cx="6569075" cy="579438"/>
          </a:xfrm>
          <a:extLst>
            <a:ext uri="{909E8E84-426E-40dd-AFC4-6F175D3DCCD1}">
              <a14:hiddenFill xmlns:a14="http://schemas.microsoft.com/office/drawing/2010/main">
                <a:solidFill>
                  <a:schemeClr val="accent1"/>
                </a:solidFill>
              </a14:hiddenFill>
            </a:ext>
          </a:extLst>
        </p:spPr>
        <p:txBody>
          <a:bodyPr lIns="91440"/>
          <a:lstStyle>
            <a:lvl1pPr>
              <a:defRPr>
                <a:solidFill>
                  <a:schemeClr val="tx1"/>
                </a:solidFill>
              </a:defRPr>
            </a:lvl1pPr>
          </a:lstStyle>
          <a:p>
            <a:pPr lvl="0"/>
            <a:r>
              <a:rPr lang="en-US" noProof="0" smtClean="0"/>
              <a:t>Click to edit Master title style</a:t>
            </a:r>
          </a:p>
        </p:txBody>
      </p:sp>
      <p:sp>
        <p:nvSpPr>
          <p:cNvPr id="4099" name="Rectangle 3"/>
          <p:cNvSpPr>
            <a:spLocks noGrp="1" noChangeArrowheads="1"/>
          </p:cNvSpPr>
          <p:nvPr>
            <p:ph type="subTitle" idx="1"/>
          </p:nvPr>
        </p:nvSpPr>
        <p:spPr>
          <a:xfrm>
            <a:off x="365125" y="4860925"/>
            <a:ext cx="6569075" cy="396875"/>
          </a:xfrm>
        </p:spPr>
        <p:txBody>
          <a:bodyPr>
            <a:spAutoFit/>
          </a:bodyPr>
          <a:lstStyle>
            <a:lvl1pPr marL="0" indent="0">
              <a:buFontTx/>
              <a:buNone/>
              <a:defRPr sz="2000"/>
            </a:lvl1pPr>
          </a:lstStyle>
          <a:p>
            <a:pPr lvl="0"/>
            <a:r>
              <a:rPr lang="en-US" noProof="0" smtClean="0"/>
              <a:t>Click to edit Master subtitle style</a:t>
            </a:r>
          </a:p>
        </p:txBody>
      </p:sp>
      <p:sp>
        <p:nvSpPr>
          <p:cNvPr id="4101" name="Rectangle 5"/>
          <p:cNvSpPr>
            <a:spLocks noChangeArrowheads="1"/>
          </p:cNvSpPr>
          <p:nvPr/>
        </p:nvSpPr>
        <p:spPr bwMode="auto">
          <a:xfrm>
            <a:off x="-6350" y="0"/>
            <a:ext cx="9162288" cy="609600"/>
          </a:xfrm>
          <a:prstGeom prst="rect">
            <a:avLst/>
          </a:prstGeom>
          <a:solidFill>
            <a:srgbClr val="3D6832"/>
          </a:solidFill>
          <a:ln>
            <a:noFill/>
          </a:ln>
          <a:effectLst/>
          <a:extLst/>
        </p:spPr>
        <p:txBody>
          <a:bodyPr wrap="none" anchor="ctr"/>
          <a:lstStyle/>
          <a:p>
            <a:pPr algn="ctr"/>
            <a:endParaRPr lang="en-US">
              <a:solidFill>
                <a:schemeClr val="accent1"/>
              </a:solidFill>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800" dirty="0">
                <a:solidFill>
                  <a:schemeClr val="bg1"/>
                </a:solidFill>
              </a:rPr>
              <a:t>Chapter </a:t>
            </a:r>
            <a:r>
              <a:rPr lang="en-US" sz="2800" dirty="0" smtClean="0">
                <a:solidFill>
                  <a:schemeClr val="bg1"/>
                </a:solidFill>
              </a:rPr>
              <a:t>18 </a:t>
            </a:r>
            <a:r>
              <a:rPr lang="en-US" sz="2800" dirty="0">
                <a:solidFill>
                  <a:schemeClr val="bg1"/>
                </a:solidFill>
              </a:rPr>
              <a:t>Lecture</a:t>
            </a:r>
          </a:p>
        </p:txBody>
      </p:sp>
      <p:sp>
        <p:nvSpPr>
          <p:cNvPr id="4113" name="Rectangle 17"/>
          <p:cNvSpPr>
            <a:spLocks noGrp="1" noChangeArrowheads="1"/>
          </p:cNvSpPr>
          <p:nvPr>
            <p:ph type="ftr" sz="quarter" idx="3"/>
          </p:nvPr>
        </p:nvSpPr>
        <p:spPr/>
        <p:txBody>
          <a:bodyPr/>
          <a:lstStyle>
            <a:lvl1pPr>
              <a:defRPr/>
            </a:lvl1pPr>
          </a:lstStyle>
          <a:p>
            <a:r>
              <a:rPr lang="en-GB"/>
              <a:t>© 2014 Pearson Education, Inc.</a:t>
            </a:r>
          </a:p>
        </p:txBody>
      </p:sp>
      <p:sp>
        <p:nvSpPr>
          <p:cNvPr id="4121" name="Text Box 25"/>
          <p:cNvSpPr txBox="1">
            <a:spLocks noChangeArrowheads="1"/>
          </p:cNvSpPr>
          <p:nvPr userDrawn="1"/>
        </p:nvSpPr>
        <p:spPr bwMode="auto">
          <a:xfrm>
            <a:off x="88900" y="635000"/>
            <a:ext cx="8905875"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lnSpc>
                <a:spcPct val="100000"/>
              </a:lnSpc>
            </a:pPr>
            <a:r>
              <a:rPr lang="en-US" sz="3200" b="1" dirty="0" smtClean="0"/>
              <a:t>Pearson</a:t>
            </a:r>
            <a:r>
              <a:rPr lang="en-US" sz="3200" b="1" baseline="0" dirty="0" smtClean="0"/>
              <a:t> </a:t>
            </a:r>
            <a:r>
              <a:rPr lang="en-US" sz="3200" b="1" dirty="0" smtClean="0"/>
              <a:t>Physics </a:t>
            </a:r>
          </a:p>
        </p:txBody>
      </p:sp>
      <p:pic>
        <p:nvPicPr>
          <p:cNvPr id="11" name="Picture 10" descr="WALK1156_01_cvrmech.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45100" y="1574800"/>
            <a:ext cx="3765462" cy="5056632"/>
          </a:xfrm>
          <a:prstGeom prst="rect">
            <a:avLst/>
          </a:prstGeom>
          <a:noFill/>
          <a:ln>
            <a:solidFill>
              <a:srgbClr val="3D6832"/>
            </a:solidFill>
          </a:ln>
          <a:effectLst>
            <a:outerShdw blurRad="63500" dist="35921" dir="2700000" algn="ctr" rotWithShape="0">
              <a:srgbClr val="000000">
                <a:alpha val="74998"/>
              </a:srgbClr>
            </a:outerShdw>
          </a:effectLst>
        </p:spPr>
      </p:pic>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D683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3D6832"/>
              </a:buClr>
              <a:defRPr/>
            </a:lvl1pPr>
            <a:lvl2pPr>
              <a:buClr>
                <a:srgbClr val="3D6832"/>
              </a:buClr>
              <a:defRPr/>
            </a:lvl2pPr>
            <a:lvl3pPr>
              <a:buClr>
                <a:srgbClr val="3D6832"/>
              </a:buClr>
              <a:defRPr/>
            </a:lvl3pPr>
            <a:lvl4pPr>
              <a:buClr>
                <a:srgbClr val="3D6832"/>
              </a:buClr>
              <a:defRPr/>
            </a:lvl4pPr>
            <a:lvl5pPr>
              <a:buClr>
                <a:srgbClr val="3D68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a:t>© 2014 Pearson Education, Inc.</a:t>
            </a:r>
          </a:p>
        </p:txBody>
      </p:sp>
    </p:spTree>
    <p:extLst>
      <p:ext uri="{BB962C8B-B14F-4D97-AF65-F5344CB8AC3E}">
        <p14:creationId xmlns:p14="http://schemas.microsoft.com/office/powerpoint/2010/main" val="3070372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56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GB"/>
              <a:t>© 2014 Pearson Education, Inc.</a:t>
            </a:r>
          </a:p>
        </p:txBody>
      </p:sp>
    </p:spTree>
    <p:extLst>
      <p:ext uri="{BB962C8B-B14F-4D97-AF65-F5344CB8AC3E}">
        <p14:creationId xmlns:p14="http://schemas.microsoft.com/office/powerpoint/2010/main" val="15719076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0" y="0"/>
            <a:ext cx="9144000" cy="579438"/>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57200" tIns="45720" rIns="91440" bIns="45720" numCol="1" anchor="t" anchorCtr="0" compatLnSpc="1">
            <a:prstTxWarp prst="textNoShape">
              <a:avLst/>
            </a:prstTxWarp>
            <a:spAutoFit/>
          </a:bodyPr>
          <a:lstStyle/>
          <a:p>
            <a:pPr lvl="0"/>
            <a:r>
              <a:rPr lang="en-US" dirty="0"/>
              <a:t>Click to edit Master title style</a:t>
            </a:r>
          </a:p>
        </p:txBody>
      </p:sp>
      <p:sp>
        <p:nvSpPr>
          <p:cNvPr id="3076" name="Rectangle 4"/>
          <p:cNvSpPr>
            <a:spLocks noGrp="1" noChangeArrowheads="1"/>
          </p:cNvSpPr>
          <p:nvPr>
            <p:ph type="body" idx="1"/>
          </p:nvPr>
        </p:nvSpPr>
        <p:spPr bwMode="auto">
          <a:xfrm>
            <a:off x="365125" y="1141413"/>
            <a:ext cx="8229600" cy="510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1" name="Rectangle 19"/>
          <p:cNvSpPr>
            <a:spLocks noGrp="1" noChangeArrowheads="1"/>
          </p:cNvSpPr>
          <p:nvPr>
            <p:ph type="ftr" sz="quarter" idx="3"/>
          </p:nvPr>
        </p:nvSpPr>
        <p:spPr bwMode="gray">
          <a:xfrm>
            <a:off x="87313" y="6613525"/>
            <a:ext cx="5399087"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eaLnBrk="1" hangingPunct="1">
              <a:defRPr sz="900">
                <a:cs typeface="+mj-cs"/>
              </a:defRPr>
            </a:lvl1pPr>
          </a:lstStyle>
          <a:p>
            <a:r>
              <a:rPr lang="en-GB"/>
              <a:t>© 2014 Pearson Education, Inc.</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Lst>
  <p:hf sldNum="0" hdr="0" dt="0"/>
  <p:txStyles>
    <p:titleStyle>
      <a:lvl1pPr algn="l" rtl="0" fontAlgn="base">
        <a:spcBef>
          <a:spcPct val="50000"/>
        </a:spcBef>
        <a:spcAft>
          <a:spcPct val="0"/>
        </a:spcAft>
        <a:defRPr sz="3200" b="1">
          <a:solidFill>
            <a:srgbClr val="3D6832"/>
          </a:solidFill>
          <a:latin typeface="+mj-lt"/>
          <a:ea typeface="+mj-ea"/>
          <a:cs typeface="+mj-cs"/>
        </a:defRPr>
      </a:lvl1pPr>
      <a:lvl2pPr algn="l" rtl="0" fontAlgn="base">
        <a:spcBef>
          <a:spcPct val="50000"/>
        </a:spcBef>
        <a:spcAft>
          <a:spcPct val="0"/>
        </a:spcAft>
        <a:defRPr sz="3200" b="1">
          <a:solidFill>
            <a:srgbClr val="BE58A1"/>
          </a:solidFill>
          <a:latin typeface="Arial" charset="0"/>
          <a:ea typeface="ＭＳ Ｐゴシック" charset="0"/>
          <a:cs typeface="Arial" charset="0"/>
        </a:defRPr>
      </a:lvl2pPr>
      <a:lvl3pPr algn="l" rtl="0" fontAlgn="base">
        <a:spcBef>
          <a:spcPct val="50000"/>
        </a:spcBef>
        <a:spcAft>
          <a:spcPct val="0"/>
        </a:spcAft>
        <a:defRPr sz="3200" b="1">
          <a:solidFill>
            <a:srgbClr val="BE58A1"/>
          </a:solidFill>
          <a:latin typeface="Arial" charset="0"/>
          <a:ea typeface="ＭＳ Ｐゴシック" charset="0"/>
          <a:cs typeface="Arial" charset="0"/>
        </a:defRPr>
      </a:lvl3pPr>
      <a:lvl4pPr algn="l" rtl="0" fontAlgn="base">
        <a:spcBef>
          <a:spcPct val="50000"/>
        </a:spcBef>
        <a:spcAft>
          <a:spcPct val="0"/>
        </a:spcAft>
        <a:defRPr sz="3200" b="1">
          <a:solidFill>
            <a:srgbClr val="BE58A1"/>
          </a:solidFill>
          <a:latin typeface="Arial" charset="0"/>
          <a:ea typeface="ＭＳ Ｐゴシック" charset="0"/>
          <a:cs typeface="Arial" charset="0"/>
        </a:defRPr>
      </a:lvl4pPr>
      <a:lvl5pPr algn="l" rtl="0" fontAlgn="base">
        <a:spcBef>
          <a:spcPct val="50000"/>
        </a:spcBef>
        <a:spcAft>
          <a:spcPct val="0"/>
        </a:spcAft>
        <a:defRPr sz="3200" b="1">
          <a:solidFill>
            <a:srgbClr val="BE58A1"/>
          </a:solidFill>
          <a:latin typeface="Arial" charset="0"/>
          <a:ea typeface="ＭＳ Ｐゴシック" charset="0"/>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342900" indent="-342900" algn="l" rtl="0" fontAlgn="base">
        <a:spcBef>
          <a:spcPct val="20000"/>
        </a:spcBef>
        <a:spcAft>
          <a:spcPct val="0"/>
        </a:spcAft>
        <a:buClr>
          <a:srgbClr val="3D6832"/>
        </a:buClr>
        <a:buChar char="•"/>
        <a:defRPr sz="2800">
          <a:solidFill>
            <a:schemeClr val="tx1"/>
          </a:solidFill>
          <a:latin typeface="+mn-lt"/>
          <a:ea typeface="+mn-ea"/>
          <a:cs typeface="+mn-cs"/>
        </a:defRPr>
      </a:lvl1pPr>
      <a:lvl2pPr marL="742950" indent="-285750" algn="l" rtl="0" fontAlgn="base">
        <a:spcBef>
          <a:spcPct val="20000"/>
        </a:spcBef>
        <a:spcAft>
          <a:spcPct val="0"/>
        </a:spcAft>
        <a:buClr>
          <a:srgbClr val="3D6832"/>
        </a:buClr>
        <a:buChar char="–"/>
        <a:defRPr sz="2800">
          <a:solidFill>
            <a:schemeClr val="tx1"/>
          </a:solidFill>
          <a:latin typeface="+mn-lt"/>
          <a:ea typeface="+mn-ea"/>
        </a:defRPr>
      </a:lvl2pPr>
      <a:lvl3pPr marL="1143000" indent="-228600" algn="l" rtl="0" fontAlgn="base">
        <a:spcBef>
          <a:spcPct val="20000"/>
        </a:spcBef>
        <a:spcAft>
          <a:spcPct val="0"/>
        </a:spcAft>
        <a:buClr>
          <a:srgbClr val="3D6832"/>
        </a:buClr>
        <a:buChar char="•"/>
        <a:defRPr sz="2400">
          <a:solidFill>
            <a:schemeClr val="tx1"/>
          </a:solidFill>
          <a:latin typeface="+mn-lt"/>
          <a:ea typeface="+mn-ea"/>
        </a:defRPr>
      </a:lvl3pPr>
      <a:lvl4pPr marL="1600200" indent="-228600" algn="l" rtl="0" fontAlgn="base">
        <a:spcBef>
          <a:spcPct val="20000"/>
        </a:spcBef>
        <a:spcAft>
          <a:spcPct val="0"/>
        </a:spcAft>
        <a:buClr>
          <a:srgbClr val="3D6832"/>
        </a:buClr>
        <a:buChar char="–"/>
        <a:defRPr sz="2000">
          <a:solidFill>
            <a:schemeClr val="tx1"/>
          </a:solidFill>
          <a:latin typeface="+mn-lt"/>
          <a:ea typeface="+mn-ea"/>
        </a:defRPr>
      </a:lvl4pPr>
      <a:lvl5pPr marL="2057400" indent="-228600" algn="l" rtl="0" fontAlgn="base">
        <a:spcBef>
          <a:spcPct val="20000"/>
        </a:spcBef>
        <a:spcAft>
          <a:spcPct val="0"/>
        </a:spcAft>
        <a:buClr>
          <a:srgbClr val="3D6832"/>
        </a:buClr>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3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3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3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3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39.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40.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4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42.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4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4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45.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4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47.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48.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49.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50.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5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1" name="Rectangle 13"/>
          <p:cNvSpPr>
            <a:spLocks noChangeArrowheads="1"/>
          </p:cNvSpPr>
          <p:nvPr/>
        </p:nvSpPr>
        <p:spPr bwMode="auto">
          <a:xfrm>
            <a:off x="5394325" y="8731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endParaRPr lang="en-US" dirty="0">
              <a:ea typeface="ＭＳ Ｐゴシック" charset="0"/>
            </a:endParaRPr>
          </a:p>
        </p:txBody>
      </p:sp>
      <p:sp>
        <p:nvSpPr>
          <p:cNvPr id="2091" name="Rectangle 43"/>
          <p:cNvSpPr>
            <a:spLocks noGrp="1" noChangeArrowheads="1"/>
          </p:cNvSpPr>
          <p:nvPr>
            <p:ph type="ctrTitle"/>
          </p:nvPr>
        </p:nvSpPr>
        <p:spPr>
          <a:xfrm>
            <a:off x="365125" y="3124200"/>
            <a:ext cx="3902075" cy="1077913"/>
          </a:xfrm>
        </p:spPr>
        <p:txBody>
          <a:bodyPr/>
          <a:lstStyle/>
          <a:p>
            <a:pPr eaLnBrk="1" hangingPunct="1">
              <a:defRPr/>
            </a:pPr>
            <a:r>
              <a:rPr lang="en-US" dirty="0" smtClean="0"/>
              <a:t>Interference and</a:t>
            </a:r>
            <a:br>
              <a:rPr lang="en-US" dirty="0" smtClean="0"/>
            </a:br>
            <a:r>
              <a:rPr lang="en-US" dirty="0" smtClean="0"/>
              <a:t>Diffraction</a:t>
            </a:r>
            <a:endParaRPr lang="en-US" dirty="0"/>
          </a:p>
        </p:txBody>
      </p:sp>
      <p:sp>
        <p:nvSpPr>
          <p:cNvPr id="2" name="Footer Placeholder 1"/>
          <p:cNvSpPr>
            <a:spLocks noGrp="1"/>
          </p:cNvSpPr>
          <p:nvPr>
            <p:ph type="ftr" sz="quarter" idx="3"/>
          </p:nvPr>
        </p:nvSpPr>
        <p:spPr/>
        <p:txBody>
          <a:bodyPr/>
          <a:lstStyle/>
          <a:p>
            <a:r>
              <a:rPr lang="en-GB" smtClean="0"/>
              <a:t>© 2014 Pearson Education, Inc.</a:t>
            </a:r>
            <a:endParaRPr lang="en-GB"/>
          </a:p>
        </p:txBody>
      </p:sp>
      <p:sp>
        <p:nvSpPr>
          <p:cNvPr id="5" name="Subtitle 1"/>
          <p:cNvSpPr txBox="1">
            <a:spLocks/>
          </p:cNvSpPr>
          <p:nvPr/>
        </p:nvSpPr>
        <p:spPr bwMode="auto">
          <a:xfrm>
            <a:off x="365126" y="4860925"/>
            <a:ext cx="329973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fontAlgn="base">
              <a:spcBef>
                <a:spcPct val="20000"/>
              </a:spcBef>
              <a:spcAft>
                <a:spcPct val="0"/>
              </a:spcAft>
              <a:buClr>
                <a:srgbClr val="3D6832"/>
              </a:buClr>
              <a:buFontTx/>
              <a:buNone/>
              <a:defRPr sz="2000">
                <a:solidFill>
                  <a:schemeClr val="tx1"/>
                </a:solidFill>
                <a:latin typeface="+mn-lt"/>
                <a:ea typeface="+mn-ea"/>
                <a:cs typeface="+mn-cs"/>
              </a:defRPr>
            </a:lvl1pPr>
            <a:lvl2pPr marL="742950" indent="-285750" algn="l" rtl="0" fontAlgn="base">
              <a:spcBef>
                <a:spcPct val="20000"/>
              </a:spcBef>
              <a:spcAft>
                <a:spcPct val="0"/>
              </a:spcAft>
              <a:buClr>
                <a:srgbClr val="3D6832"/>
              </a:buClr>
              <a:buChar char="–"/>
              <a:defRPr sz="2800">
                <a:solidFill>
                  <a:schemeClr val="tx1"/>
                </a:solidFill>
                <a:latin typeface="+mn-lt"/>
                <a:ea typeface="+mn-ea"/>
              </a:defRPr>
            </a:lvl2pPr>
            <a:lvl3pPr marL="1143000" indent="-228600" algn="l" rtl="0" fontAlgn="base">
              <a:spcBef>
                <a:spcPct val="20000"/>
              </a:spcBef>
              <a:spcAft>
                <a:spcPct val="0"/>
              </a:spcAft>
              <a:buClr>
                <a:srgbClr val="3D6832"/>
              </a:buClr>
              <a:buChar char="•"/>
              <a:defRPr sz="2400">
                <a:solidFill>
                  <a:schemeClr val="tx1"/>
                </a:solidFill>
                <a:latin typeface="+mn-lt"/>
                <a:ea typeface="+mn-ea"/>
              </a:defRPr>
            </a:lvl3pPr>
            <a:lvl4pPr marL="1600200" indent="-228600" algn="l" rtl="0" fontAlgn="base">
              <a:spcBef>
                <a:spcPct val="20000"/>
              </a:spcBef>
              <a:spcAft>
                <a:spcPct val="0"/>
              </a:spcAft>
              <a:buClr>
                <a:srgbClr val="3D6832"/>
              </a:buClr>
              <a:buChar char="–"/>
              <a:defRPr sz="2000">
                <a:solidFill>
                  <a:schemeClr val="tx1"/>
                </a:solidFill>
                <a:latin typeface="+mn-lt"/>
                <a:ea typeface="+mn-ea"/>
              </a:defRPr>
            </a:lvl4pPr>
            <a:lvl5pPr marL="2057400" indent="-228600" algn="l" rtl="0" fontAlgn="base">
              <a:spcBef>
                <a:spcPct val="20000"/>
              </a:spcBef>
              <a:spcAft>
                <a:spcPct val="0"/>
              </a:spcAft>
              <a:buClr>
                <a:srgbClr val="3D6832"/>
              </a:buClr>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dirty="0" smtClean="0"/>
              <a:t>Prepared by </a:t>
            </a:r>
          </a:p>
          <a:p>
            <a:r>
              <a:rPr lang="en-US" dirty="0" smtClean="0"/>
              <a:t>Chris Chiaverina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Interference</a:t>
            </a:r>
            <a:endParaRPr lang="en-US" dirty="0"/>
          </a:p>
        </p:txBody>
      </p:sp>
      <p:sp>
        <p:nvSpPr>
          <p:cNvPr id="1030" name="Rectangle 6"/>
          <p:cNvSpPr>
            <a:spLocks noGrp="1" noChangeArrowheads="1"/>
          </p:cNvSpPr>
          <p:nvPr>
            <p:ph type="body" idx="1"/>
          </p:nvPr>
        </p:nvSpPr>
        <p:spPr/>
        <p:txBody>
          <a:bodyPr/>
          <a:lstStyle/>
          <a:p>
            <a:r>
              <a:rPr lang="en-US" dirty="0" smtClean="0"/>
              <a:t>Next, consider point P in the figure. To reach P, the waves from the two antennas must travel different distances, </a:t>
            </a:r>
            <a:r>
              <a:rPr lang="en-US" i="1" dirty="0" smtClean="0"/>
              <a:t>ℓ</a:t>
            </a:r>
            <a:r>
              <a:rPr lang="en-US" i="1" baseline="-25000" dirty="0" smtClean="0"/>
              <a:t>1</a:t>
            </a:r>
            <a:r>
              <a:rPr lang="en-US" dirty="0" smtClean="0"/>
              <a:t> and </a:t>
            </a:r>
            <a:r>
              <a:rPr lang="en-US" i="1" dirty="0" smtClean="0"/>
              <a:t>ℓ</a:t>
            </a:r>
            <a:r>
              <a:rPr lang="en-US" i="1" baseline="-25000" dirty="0" smtClean="0"/>
              <a:t>2</a:t>
            </a:r>
            <a:r>
              <a:rPr lang="en-US" dirty="0" smtClean="0"/>
              <a:t>. Let</a:t>
            </a:r>
            <a:r>
              <a:rPr lang="fr-FR" dirty="0" smtClean="0"/>
              <a:t>'</a:t>
            </a:r>
            <a:r>
              <a:rPr lang="en-US" dirty="0" smtClean="0"/>
              <a:t>s assume that the difference between these distances is one </a:t>
            </a:r>
            <a:r>
              <a:rPr lang="en-US" dirty="0" smtClean="0"/>
              <a:t>wavelength:</a:t>
            </a:r>
          </a:p>
          <a:p>
            <a:pPr marL="0" indent="0" algn="ctr">
              <a:buNone/>
            </a:pPr>
            <a:r>
              <a:rPr lang="en-US" i="1" dirty="0" smtClean="0"/>
              <a:t>ℓ</a:t>
            </a:r>
            <a:r>
              <a:rPr lang="en-US" i="1" baseline="-25000" dirty="0" smtClean="0"/>
              <a:t>2</a:t>
            </a:r>
            <a:r>
              <a:rPr lang="en-US" dirty="0" smtClean="0"/>
              <a:t> </a:t>
            </a:r>
            <a:r>
              <a:rPr lang="en-US" dirty="0" smtClean="0"/>
              <a:t>– </a:t>
            </a:r>
            <a:r>
              <a:rPr lang="en-US" i="1" dirty="0" smtClean="0"/>
              <a:t>ℓ</a:t>
            </a:r>
            <a:r>
              <a:rPr lang="en-US" i="1" baseline="-25000" dirty="0" smtClean="0"/>
              <a:t>1</a:t>
            </a:r>
            <a:r>
              <a:rPr lang="en-US" dirty="0" smtClean="0"/>
              <a:t> = </a:t>
            </a:r>
            <a:r>
              <a:rPr lang="el-GR" i="1" dirty="0" smtClean="0"/>
              <a:t>λ</a:t>
            </a:r>
            <a:endParaRPr lang="en-US" i="1" dirty="0" smtClean="0"/>
          </a:p>
          <a:p>
            <a:r>
              <a:rPr lang="en-US" dirty="0" smtClean="0"/>
              <a:t>This means that the waves are 360</a:t>
            </a:r>
            <a:r>
              <a:rPr lang="en-US" dirty="0" smtClean="0">
                <a:sym typeface="Symbol"/>
              </a:rPr>
              <a:t></a:t>
            </a:r>
            <a:r>
              <a:rPr lang="en-US" dirty="0" smtClean="0"/>
              <a:t>, that is, one full wavelength out of phase at point P. It follows that they experience constructive interference there.</a:t>
            </a: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Interference</a:t>
            </a:r>
            <a:endParaRPr lang="en-US" dirty="0"/>
          </a:p>
        </p:txBody>
      </p:sp>
      <p:sp>
        <p:nvSpPr>
          <p:cNvPr id="1030" name="Rectangle 6"/>
          <p:cNvSpPr>
            <a:spLocks noGrp="1" noChangeArrowheads="1"/>
          </p:cNvSpPr>
          <p:nvPr>
            <p:ph type="body" idx="1"/>
          </p:nvPr>
        </p:nvSpPr>
        <p:spPr/>
        <p:txBody>
          <a:bodyPr/>
          <a:lstStyle/>
          <a:p>
            <a:r>
              <a:rPr lang="en-US" dirty="0" smtClean="0"/>
              <a:t>In general, if the difference in path length at a given point is an integer number of wavelengths (0</a:t>
            </a:r>
            <a:r>
              <a:rPr lang="el-GR" i="1" dirty="0" smtClean="0"/>
              <a:t>λ</a:t>
            </a:r>
            <a:r>
              <a:rPr lang="en-US" dirty="0" smtClean="0"/>
              <a:t>, 1</a:t>
            </a:r>
            <a:r>
              <a:rPr lang="el-GR" i="1" dirty="0" smtClean="0"/>
              <a:t>λ</a:t>
            </a:r>
            <a:r>
              <a:rPr lang="en-US" dirty="0" smtClean="0"/>
              <a:t>, 2</a:t>
            </a:r>
            <a:r>
              <a:rPr lang="el-GR" i="1" dirty="0" smtClean="0"/>
              <a:t>λ</a:t>
            </a:r>
            <a:r>
              <a:rPr lang="en-US" dirty="0" smtClean="0"/>
              <a:t>, 3</a:t>
            </a:r>
            <a:r>
              <a:rPr lang="el-GR" i="1" dirty="0" smtClean="0"/>
              <a:t>λ</a:t>
            </a:r>
            <a:r>
              <a:rPr lang="en-US" dirty="0" smtClean="0"/>
              <a:t>,…), then that point is a location of constructive interference. The condition for constructive interference may also be stated as follows:</a:t>
            </a: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Slide 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974540"/>
            <a:ext cx="7315200" cy="182177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18_02_Figure.jpg"/>
          <p:cNvPicPr>
            <a:picLocks noChangeAspect="1"/>
          </p:cNvPicPr>
          <p:nvPr/>
        </p:nvPicPr>
        <p:blipFill rotWithShape="1">
          <a:blip r:embed="rId3">
            <a:extLst>
              <a:ext uri="{28A0092B-C50C-407E-A947-70E740481C1C}">
                <a14:useLocalDpi xmlns:a14="http://schemas.microsoft.com/office/drawing/2010/main" val="0"/>
              </a:ext>
            </a:extLst>
          </a:blip>
          <a:srcRect b="2965"/>
          <a:stretch/>
        </p:blipFill>
        <p:spPr>
          <a:xfrm>
            <a:off x="2596897" y="1667615"/>
            <a:ext cx="3950206" cy="2930706"/>
          </a:xfrm>
          <a:prstGeom prst="rect">
            <a:avLst/>
          </a:prstGeom>
        </p:spPr>
      </p:pic>
      <p:sp>
        <p:nvSpPr>
          <p:cNvPr id="1030" name="Rectangle 6"/>
          <p:cNvSpPr>
            <a:spLocks noGrp="1" noChangeArrowheads="1"/>
          </p:cNvSpPr>
          <p:nvPr>
            <p:ph type="body" idx="1"/>
          </p:nvPr>
        </p:nvSpPr>
        <p:spPr>
          <a:xfrm>
            <a:off x="365125" y="1141413"/>
            <a:ext cx="8229600" cy="5585490"/>
          </a:xfrm>
        </p:spPr>
        <p:txBody>
          <a:bodyPr/>
          <a:lstStyle/>
          <a:p>
            <a:r>
              <a:rPr lang="en-US" sz="2400" dirty="0" smtClean="0"/>
              <a:t>On the other hand, consider the situation at point Q in the figure below. </a:t>
            </a:r>
          </a:p>
          <a:p>
            <a:endParaRPr lang="en-US" sz="2400" dirty="0"/>
          </a:p>
          <a:p>
            <a:endParaRPr lang="en-US" sz="2400" dirty="0" smtClean="0"/>
          </a:p>
          <a:p>
            <a:endParaRPr lang="en-US" sz="2400" dirty="0" smtClean="0"/>
          </a:p>
          <a:p>
            <a:endParaRPr lang="en-US" sz="2400" dirty="0"/>
          </a:p>
          <a:p>
            <a:endParaRPr lang="en-US" sz="2400" dirty="0"/>
          </a:p>
          <a:p>
            <a:endParaRPr lang="en-US" sz="2400" dirty="0" smtClean="0"/>
          </a:p>
          <a:p>
            <a:r>
              <a:rPr lang="en-US" sz="2400" dirty="0" smtClean="0"/>
              <a:t>The difference in path length to point Q is half a wavelength:</a:t>
            </a:r>
          </a:p>
          <a:p>
            <a:endParaRPr lang="en-US" sz="2400" dirty="0"/>
          </a:p>
          <a:p>
            <a:r>
              <a:rPr lang="en-US" sz="2400" dirty="0" smtClean="0"/>
              <a:t>Therefore, the waves cancel there.</a:t>
            </a:r>
            <a:endParaRPr lang="en-US" sz="2400" dirty="0"/>
          </a:p>
        </p:txBody>
      </p:sp>
      <p:sp>
        <p:nvSpPr>
          <p:cNvPr id="1029" name="Rectangle 5"/>
          <p:cNvSpPr>
            <a:spLocks noGrp="1" noChangeArrowheads="1"/>
          </p:cNvSpPr>
          <p:nvPr>
            <p:ph type="title"/>
          </p:nvPr>
        </p:nvSpPr>
        <p:spPr/>
        <p:txBody>
          <a:bodyPr/>
          <a:lstStyle/>
          <a:p>
            <a:r>
              <a:rPr lang="en-US" smtClean="0"/>
              <a:t>Interference</a:t>
            </a: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Slide 1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4478" y="5394449"/>
            <a:ext cx="1875360" cy="37803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Interference</a:t>
            </a:r>
            <a:endParaRPr lang="en-US" dirty="0"/>
          </a:p>
        </p:txBody>
      </p:sp>
      <p:sp>
        <p:nvSpPr>
          <p:cNvPr id="1030" name="Rectangle 6"/>
          <p:cNvSpPr>
            <a:spLocks noGrp="1" noChangeArrowheads="1"/>
          </p:cNvSpPr>
          <p:nvPr>
            <p:ph type="body" idx="1"/>
          </p:nvPr>
        </p:nvSpPr>
        <p:spPr/>
        <p:txBody>
          <a:bodyPr/>
          <a:lstStyle/>
          <a:p>
            <a:r>
              <a:rPr lang="en-US" dirty="0" smtClean="0"/>
              <a:t>Destructive interference also occurs when the difference in path length is one and a half wavelengths, two and a half wavelengths, and so on.</a:t>
            </a:r>
          </a:p>
          <a:p>
            <a:r>
              <a:rPr lang="en-US" dirty="0" smtClean="0"/>
              <a:t>In general, if the difference in path length at a given point is an integer plus one half wavelength				</a:t>
            </a:r>
            <a:r>
              <a:rPr lang="en-US" dirty="0" smtClean="0"/>
              <a:t> …, </a:t>
            </a:r>
            <a:r>
              <a:rPr lang="en-US" dirty="0" smtClean="0"/>
              <a:t>then that point is a location of destructive interference.</a:t>
            </a: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Slide 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7019" y="3885981"/>
            <a:ext cx="3657600" cy="36042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Interference</a:t>
            </a:r>
            <a:endParaRPr lang="en-US" dirty="0"/>
          </a:p>
        </p:txBody>
      </p:sp>
      <p:sp>
        <p:nvSpPr>
          <p:cNvPr id="1030" name="Rectangle 6"/>
          <p:cNvSpPr>
            <a:spLocks noGrp="1" noChangeArrowheads="1"/>
          </p:cNvSpPr>
          <p:nvPr>
            <p:ph type="body" idx="1"/>
          </p:nvPr>
        </p:nvSpPr>
        <p:spPr/>
        <p:txBody>
          <a:bodyPr/>
          <a:lstStyle/>
          <a:p>
            <a:r>
              <a:rPr lang="en-US" dirty="0" smtClean="0"/>
              <a:t>The condition for destructive interference may also be stated as follows:</a:t>
            </a: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Slide 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425601"/>
            <a:ext cx="7315200" cy="18217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Interference</a:t>
            </a:r>
            <a:endParaRPr lang="en-US" dirty="0"/>
          </a:p>
        </p:txBody>
      </p:sp>
      <p:sp>
        <p:nvSpPr>
          <p:cNvPr id="1030" name="Rectangle 6"/>
          <p:cNvSpPr>
            <a:spLocks noGrp="1" noChangeArrowheads="1"/>
          </p:cNvSpPr>
          <p:nvPr>
            <p:ph type="body" idx="1"/>
          </p:nvPr>
        </p:nvSpPr>
        <p:spPr/>
        <p:txBody>
          <a:bodyPr/>
          <a:lstStyle/>
          <a:p>
            <a:r>
              <a:rPr lang="en-US" dirty="0" smtClean="0"/>
              <a:t>The following example illustrates how destructive interference may be used to find the wavelength of radio waves.</a:t>
            </a: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Slide 14.jpg"/>
          <p:cNvPicPr>
            <a:picLocks noChangeAspect="1"/>
          </p:cNvPicPr>
          <p:nvPr/>
        </p:nvPicPr>
        <p:blipFill rotWithShape="1">
          <a:blip r:embed="rId3">
            <a:extLst>
              <a:ext uri="{28A0092B-C50C-407E-A947-70E740481C1C}">
                <a14:useLocalDpi xmlns:a14="http://schemas.microsoft.com/office/drawing/2010/main" val="0"/>
              </a:ext>
            </a:extLst>
          </a:blip>
          <a:srcRect l="806" r="2599" b="10203"/>
          <a:stretch/>
        </p:blipFill>
        <p:spPr>
          <a:xfrm>
            <a:off x="685800" y="2527126"/>
            <a:ext cx="7772400" cy="406103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smtClean="0"/>
              <a:t>Interference</a:t>
            </a:r>
            <a:endParaRPr lang="en-US" i="1"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3" name="Picture 2" descr="Slide 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 y="635134"/>
            <a:ext cx="7040880" cy="5919235"/>
          </a:xfrm>
          <a:prstGeom prst="rect">
            <a:avLst/>
          </a:prstGeom>
        </p:spPr>
      </p:pic>
    </p:spTree>
    <p:extLst>
      <p:ext uri="{BB962C8B-B14F-4D97-AF65-F5344CB8AC3E}">
        <p14:creationId xmlns:p14="http://schemas.microsoft.com/office/powerpoint/2010/main" val="424126738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Interference</a:t>
            </a:r>
            <a:endParaRPr lang="en-US" dirty="0"/>
          </a:p>
        </p:txBody>
      </p:sp>
      <p:sp>
        <p:nvSpPr>
          <p:cNvPr id="1030" name="Rectangle 6"/>
          <p:cNvSpPr>
            <a:spLocks noGrp="1" noChangeArrowheads="1"/>
          </p:cNvSpPr>
          <p:nvPr>
            <p:ph type="body" idx="1"/>
          </p:nvPr>
        </p:nvSpPr>
        <p:spPr>
          <a:xfrm>
            <a:off x="365125" y="1141413"/>
            <a:ext cx="8478638" cy="5106987"/>
          </a:xfrm>
        </p:spPr>
        <p:txBody>
          <a:bodyPr/>
          <a:lstStyle/>
          <a:p>
            <a:r>
              <a:rPr lang="en-US" dirty="0" smtClean="0"/>
              <a:t>A classic physics experiment, known as the </a:t>
            </a:r>
            <a:br>
              <a:rPr lang="en-US" dirty="0" smtClean="0"/>
            </a:br>
            <a:r>
              <a:rPr lang="en-US" dirty="0" smtClean="0"/>
              <a:t>two-slit experiment, clearly demonstrates the wave nature of light.</a:t>
            </a:r>
          </a:p>
          <a:p>
            <a:r>
              <a:rPr lang="en-US" dirty="0" smtClean="0"/>
              <a:t>The experiment, first performed in 1801 by English physicist Thomas Young (1773−1829), consists of a beam of monochromatic (single-color) light that passes through a small slit in a screen and then illuminates two slits, S</a:t>
            </a:r>
            <a:r>
              <a:rPr lang="en-US" baseline="-25000" dirty="0" smtClean="0"/>
              <a:t>1</a:t>
            </a:r>
            <a:r>
              <a:rPr lang="en-US" dirty="0" smtClean="0"/>
              <a:t> and S</a:t>
            </a:r>
            <a:r>
              <a:rPr lang="en-US" baseline="-25000" dirty="0" smtClean="0"/>
              <a:t>2</a:t>
            </a:r>
            <a:r>
              <a:rPr lang="en-US" dirty="0" smtClean="0"/>
              <a:t>, in a second screen.</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Interference</a:t>
            </a:r>
            <a:endParaRPr lang="en-US" dirty="0"/>
          </a:p>
        </p:txBody>
      </p:sp>
      <p:sp>
        <p:nvSpPr>
          <p:cNvPr id="1030" name="Rectangle 6"/>
          <p:cNvSpPr>
            <a:spLocks noGrp="1" noChangeArrowheads="1"/>
          </p:cNvSpPr>
          <p:nvPr>
            <p:ph idx="1"/>
          </p:nvPr>
        </p:nvSpPr>
        <p:spPr/>
        <p:txBody>
          <a:bodyPr/>
          <a:lstStyle/>
          <a:p>
            <a:r>
              <a:rPr lang="en-US" sz="2400" dirty="0" smtClean="0"/>
              <a:t>After the light passes through the two slits, it shines on a distant screen, as shown in the figure below. As the figure indicates, an interference pattern with bright and dark fringes (narrow bands) forms on the distant screen.</a:t>
            </a:r>
            <a:endParaRPr lang="en-US" sz="2400"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18_03_Figure.jpg"/>
          <p:cNvPicPr>
            <a:picLocks noChangeAspect="1"/>
          </p:cNvPicPr>
          <p:nvPr/>
        </p:nvPicPr>
        <p:blipFill rotWithShape="1">
          <a:blip r:embed="rId3">
            <a:extLst>
              <a:ext uri="{28A0092B-C50C-407E-A947-70E740481C1C}">
                <a14:useLocalDpi xmlns:a14="http://schemas.microsoft.com/office/drawing/2010/main" val="0"/>
              </a:ext>
            </a:extLst>
          </a:blip>
          <a:srcRect b="2841"/>
          <a:stretch/>
        </p:blipFill>
        <p:spPr>
          <a:xfrm>
            <a:off x="3635248" y="2754238"/>
            <a:ext cx="1873505" cy="398482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Interference</a:t>
            </a:r>
            <a:endParaRPr lang="en-US" dirty="0"/>
          </a:p>
        </p:txBody>
      </p:sp>
      <p:sp>
        <p:nvSpPr>
          <p:cNvPr id="1030" name="Rectangle 6"/>
          <p:cNvSpPr>
            <a:spLocks noGrp="1" noChangeArrowheads="1"/>
          </p:cNvSpPr>
          <p:nvPr>
            <p:ph type="body" idx="1"/>
          </p:nvPr>
        </p:nvSpPr>
        <p:spPr/>
        <p:txBody>
          <a:bodyPr/>
          <a:lstStyle/>
          <a:p>
            <a:r>
              <a:rPr lang="en-US" dirty="0" smtClean="0"/>
              <a:t>The key elements in the experiment are the two thin slits in the second screen. Since they are equidistant from the single slit, the two slits act as monochromatic, coherent sources of light, just like the two antennas in the Guided Example 18.1.</a:t>
            </a:r>
          </a:p>
          <a:p>
            <a:r>
              <a:rPr lang="en-US" dirty="0" smtClean="0"/>
              <a:t>But why does light spread out as it passes through the slits?</a:t>
            </a: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Chapter Contents</a:t>
            </a:r>
            <a:endParaRPr lang="en-US" dirty="0"/>
          </a:p>
        </p:txBody>
      </p:sp>
      <p:sp>
        <p:nvSpPr>
          <p:cNvPr id="1030" name="Rectangle 6"/>
          <p:cNvSpPr>
            <a:spLocks noGrp="1" noChangeArrowheads="1"/>
          </p:cNvSpPr>
          <p:nvPr>
            <p:ph type="body" idx="1"/>
          </p:nvPr>
        </p:nvSpPr>
        <p:spPr/>
        <p:txBody>
          <a:bodyPr/>
          <a:lstStyle/>
          <a:p>
            <a:r>
              <a:rPr lang="en-US" dirty="0" smtClean="0"/>
              <a:t>Interference</a:t>
            </a:r>
          </a:p>
          <a:p>
            <a:r>
              <a:rPr lang="en-US" dirty="0" smtClean="0"/>
              <a:t>Interference in Thin Films</a:t>
            </a:r>
          </a:p>
          <a:p>
            <a:r>
              <a:rPr lang="en-US" dirty="0" smtClean="0"/>
              <a:t>Diffraction</a:t>
            </a:r>
          </a:p>
          <a:p>
            <a:r>
              <a:rPr lang="en-US" dirty="0" smtClean="0"/>
              <a:t>Diffraction Gratings</a:t>
            </a: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Interference</a:t>
            </a:r>
            <a:endParaRPr lang="en-US" dirty="0"/>
          </a:p>
        </p:txBody>
      </p:sp>
      <p:sp>
        <p:nvSpPr>
          <p:cNvPr id="1030" name="Rectangle 6"/>
          <p:cNvSpPr>
            <a:spLocks noGrp="1" noChangeArrowheads="1"/>
          </p:cNvSpPr>
          <p:nvPr>
            <p:ph type="body" idx="1"/>
          </p:nvPr>
        </p:nvSpPr>
        <p:spPr/>
        <p:txBody>
          <a:bodyPr/>
          <a:lstStyle/>
          <a:p>
            <a:r>
              <a:rPr lang="en-US" dirty="0" smtClean="0"/>
              <a:t>Perhaps you have noticed that water waves spread out when they pass through a small opening in an obstruction. The following figure shows such a situation.</a:t>
            </a: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18_04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258" y="2904316"/>
            <a:ext cx="5481485" cy="386151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Interference</a:t>
            </a:r>
            <a:endParaRPr lang="en-US" dirty="0"/>
          </a:p>
        </p:txBody>
      </p:sp>
      <p:sp>
        <p:nvSpPr>
          <p:cNvPr id="1030" name="Rectangle 6"/>
          <p:cNvSpPr>
            <a:spLocks noGrp="1" noChangeArrowheads="1"/>
          </p:cNvSpPr>
          <p:nvPr>
            <p:ph idx="1"/>
          </p:nvPr>
        </p:nvSpPr>
        <p:spPr/>
        <p:txBody>
          <a:bodyPr/>
          <a:lstStyle/>
          <a:p>
            <a:r>
              <a:rPr lang="en-US" sz="2400" dirty="0" smtClean="0"/>
              <a:t>Huygens</a:t>
            </a:r>
            <a:r>
              <a:rPr lang="fr-FR" sz="2400" dirty="0" smtClean="0"/>
              <a:t>'</a:t>
            </a:r>
            <a:r>
              <a:rPr lang="en-US" sz="2400" dirty="0" smtClean="0"/>
              <a:t>s principle explains this behavior.</a:t>
            </a:r>
          </a:p>
          <a:p>
            <a:r>
              <a:rPr lang="en-US" sz="2400" dirty="0" smtClean="0"/>
              <a:t>Huygens</a:t>
            </a:r>
            <a:r>
              <a:rPr lang="fr-FR" sz="2400" dirty="0" smtClean="0"/>
              <a:t>'</a:t>
            </a:r>
            <a:r>
              <a:rPr lang="en-US" sz="2400" dirty="0" smtClean="0"/>
              <a:t>s principle states that every point on a wave front acts like a point source for new waves. Examples of how the principle applies to circular and plane wave fronts are shown in the figure below.</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2" name="Picture 1" descr="18_05_Figure.jpg"/>
          <p:cNvPicPr>
            <a:picLocks noChangeAspect="1"/>
          </p:cNvPicPr>
          <p:nvPr/>
        </p:nvPicPr>
        <p:blipFill rotWithShape="1">
          <a:blip r:embed="rId3">
            <a:extLst>
              <a:ext uri="{28A0092B-C50C-407E-A947-70E740481C1C}">
                <a14:useLocalDpi xmlns:a14="http://schemas.microsoft.com/office/drawing/2010/main" val="0"/>
              </a:ext>
            </a:extLst>
          </a:blip>
          <a:srcRect b="3283"/>
          <a:stretch/>
        </p:blipFill>
        <p:spPr>
          <a:xfrm>
            <a:off x="1901587" y="3203403"/>
            <a:ext cx="5340827" cy="340094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Interference</a:t>
            </a:r>
            <a:endParaRPr lang="en-US" dirty="0"/>
          </a:p>
        </p:txBody>
      </p:sp>
      <p:sp>
        <p:nvSpPr>
          <p:cNvPr id="1030" name="Rectangle 6"/>
          <p:cNvSpPr>
            <a:spLocks noGrp="1" noChangeArrowheads="1"/>
          </p:cNvSpPr>
          <p:nvPr>
            <p:ph idx="1"/>
          </p:nvPr>
        </p:nvSpPr>
        <p:spPr/>
        <p:txBody>
          <a:bodyPr/>
          <a:lstStyle/>
          <a:p>
            <a:r>
              <a:rPr lang="en-US" sz="2400" dirty="0" smtClean="0"/>
              <a:t>What happens when a wave passes through a small opening and most of the wave is cut off?</a:t>
            </a:r>
          </a:p>
          <a:p>
            <a:r>
              <a:rPr lang="en-US" sz="2400" dirty="0" smtClean="0"/>
              <a:t>The section of wave that passes through the small opening acts almost like a point source of waves. This is why waves—whether they are water waves or light waves—spread out after they pass through a small opening.</a:t>
            </a:r>
          </a:p>
          <a:p>
            <a:r>
              <a:rPr lang="en-US" sz="2400" dirty="0" smtClean="0"/>
              <a:t>This spreading is seen in the figure below.</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18_06_Figure.jpg"/>
          <p:cNvPicPr>
            <a:picLocks noChangeAspect="1"/>
          </p:cNvPicPr>
          <p:nvPr/>
        </p:nvPicPr>
        <p:blipFill rotWithShape="1">
          <a:blip r:embed="rId3">
            <a:extLst>
              <a:ext uri="{28A0092B-C50C-407E-A947-70E740481C1C}">
                <a14:useLocalDpi xmlns:a14="http://schemas.microsoft.com/office/drawing/2010/main" val="0"/>
              </a:ext>
            </a:extLst>
          </a:blip>
          <a:srcRect b="2841"/>
          <a:stretch/>
        </p:blipFill>
        <p:spPr>
          <a:xfrm>
            <a:off x="3749639" y="4321747"/>
            <a:ext cx="1331835" cy="241072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Interference</a:t>
            </a:r>
            <a:endParaRPr lang="en-US" dirty="0"/>
          </a:p>
        </p:txBody>
      </p:sp>
      <p:sp>
        <p:nvSpPr>
          <p:cNvPr id="1030" name="Rectangle 6"/>
          <p:cNvSpPr>
            <a:spLocks noGrp="1" noChangeArrowheads="1"/>
          </p:cNvSpPr>
          <p:nvPr>
            <p:ph idx="1"/>
          </p:nvPr>
        </p:nvSpPr>
        <p:spPr/>
        <p:txBody>
          <a:bodyPr/>
          <a:lstStyle/>
          <a:p>
            <a:r>
              <a:rPr lang="en-US" sz="2400" dirty="0" smtClean="0"/>
              <a:t>Huygens</a:t>
            </a:r>
            <a:r>
              <a:rPr lang="fr-FR" sz="2400" dirty="0" smtClean="0"/>
              <a:t>'</a:t>
            </a:r>
            <a:r>
              <a:rPr lang="en-US" sz="2400" dirty="0" smtClean="0"/>
              <a:t>s principle is applied to the two slits in Young</a:t>
            </a:r>
            <a:r>
              <a:rPr lang="fr-FR" sz="2400" dirty="0" smtClean="0"/>
              <a:t>'</a:t>
            </a:r>
            <a:r>
              <a:rPr lang="en-US" sz="2400" dirty="0" smtClean="0"/>
              <a:t>s experiment in the figure below. Notice that the light radiates away from the slits in all directions—not just in the direction of the incoming light. The result is that light is spread out over a large area on the distant screen.</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18_07_Figure.jpg"/>
          <p:cNvPicPr>
            <a:picLocks noChangeAspect="1"/>
          </p:cNvPicPr>
          <p:nvPr/>
        </p:nvPicPr>
        <p:blipFill rotWithShape="1">
          <a:blip r:embed="rId3">
            <a:extLst>
              <a:ext uri="{28A0092B-C50C-407E-A947-70E740481C1C}">
                <a14:useLocalDpi xmlns:a14="http://schemas.microsoft.com/office/drawing/2010/main" val="0"/>
              </a:ext>
            </a:extLst>
          </a:blip>
          <a:srcRect b="2718"/>
          <a:stretch/>
        </p:blipFill>
        <p:spPr>
          <a:xfrm>
            <a:off x="3832851" y="3147872"/>
            <a:ext cx="1478298" cy="362193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Interference</a:t>
            </a:r>
            <a:endParaRPr lang="en-US" dirty="0"/>
          </a:p>
        </p:txBody>
      </p:sp>
      <p:sp>
        <p:nvSpPr>
          <p:cNvPr id="1030" name="Rectangle 6"/>
          <p:cNvSpPr>
            <a:spLocks noGrp="1" noChangeArrowheads="1"/>
          </p:cNvSpPr>
          <p:nvPr>
            <p:ph type="body" idx="1"/>
          </p:nvPr>
        </p:nvSpPr>
        <p:spPr/>
        <p:txBody>
          <a:bodyPr/>
          <a:lstStyle/>
          <a:p>
            <a:r>
              <a:rPr lang="en-US" dirty="0" smtClean="0"/>
              <a:t>As you have seen, the two-slit experiment produces a series of alternating bright and dark fringes. These fringes are the direct result of constructive and destructive interference.</a:t>
            </a:r>
          </a:p>
          <a:p>
            <a:r>
              <a:rPr lang="en-US" dirty="0" smtClean="0"/>
              <a:t>A figure in a previous slide shows that the central bright fringe is midway between the two slits. This is a region where constructive interference occurs. The next bright fringe occurs when the difference in path length from the two slits is equal to one wavelength of light.</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Interference</a:t>
            </a:r>
            <a:endParaRPr lang="en-US" dirty="0"/>
          </a:p>
        </p:txBody>
      </p:sp>
      <p:sp>
        <p:nvSpPr>
          <p:cNvPr id="1030" name="Rectangle 6"/>
          <p:cNvSpPr>
            <a:spLocks noGrp="1" noChangeArrowheads="1"/>
          </p:cNvSpPr>
          <p:nvPr>
            <p:ph idx="1"/>
          </p:nvPr>
        </p:nvSpPr>
        <p:spPr/>
        <p:txBody>
          <a:bodyPr/>
          <a:lstStyle/>
          <a:p>
            <a:r>
              <a:rPr lang="en-US" sz="2400" dirty="0" smtClean="0"/>
              <a:t>The figure below shows that the path-length difference for the two rays in a two-slit experiment is</a:t>
            </a:r>
          </a:p>
          <a:p>
            <a:pPr marL="0" indent="0" algn="ctr">
              <a:buNone/>
            </a:pPr>
            <a:r>
              <a:rPr lang="en-US" sz="2400" i="1" dirty="0" smtClean="0"/>
              <a:t>d</a:t>
            </a:r>
            <a:r>
              <a:rPr lang="en-US" sz="2400" dirty="0" smtClean="0"/>
              <a:t> sin </a:t>
            </a:r>
            <a:r>
              <a:rPr lang="el-GR" sz="2400" i="1" dirty="0" smtClean="0"/>
              <a:t>θ</a:t>
            </a:r>
            <a:endParaRPr lang="en-US" sz="2400" dirty="0"/>
          </a:p>
          <a:p>
            <a:pPr marL="341313" indent="0">
              <a:buNone/>
            </a:pPr>
            <a:r>
              <a:rPr lang="en-US" sz="2400" dirty="0" smtClean="0"/>
              <a:t>where </a:t>
            </a:r>
            <a:r>
              <a:rPr lang="en-US" sz="2400" i="1" dirty="0" smtClean="0"/>
              <a:t>d</a:t>
            </a:r>
            <a:r>
              <a:rPr lang="en-US" sz="2400" dirty="0" smtClean="0"/>
              <a:t> is the slit separation.</a:t>
            </a:r>
            <a:endParaRPr lang="en-US" sz="2400"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18_08_Figure.jpg"/>
          <p:cNvPicPr>
            <a:picLocks noChangeAspect="1"/>
          </p:cNvPicPr>
          <p:nvPr/>
        </p:nvPicPr>
        <p:blipFill rotWithShape="1">
          <a:blip r:embed="rId3">
            <a:extLst>
              <a:ext uri="{28A0092B-C50C-407E-A947-70E740481C1C}">
                <a14:useLocalDpi xmlns:a14="http://schemas.microsoft.com/office/drawing/2010/main" val="0"/>
              </a:ext>
            </a:extLst>
          </a:blip>
          <a:srcRect b="2965"/>
          <a:stretch/>
        </p:blipFill>
        <p:spPr>
          <a:xfrm>
            <a:off x="3410544" y="3023282"/>
            <a:ext cx="2322913" cy="364939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Interference</a:t>
            </a:r>
            <a:endParaRPr lang="en-US" dirty="0"/>
          </a:p>
        </p:txBody>
      </p:sp>
      <p:sp>
        <p:nvSpPr>
          <p:cNvPr id="1030" name="Rectangle 6"/>
          <p:cNvSpPr>
            <a:spLocks noGrp="1" noChangeArrowheads="1"/>
          </p:cNvSpPr>
          <p:nvPr>
            <p:ph type="body" idx="1"/>
          </p:nvPr>
        </p:nvSpPr>
        <p:spPr/>
        <p:txBody>
          <a:bodyPr/>
          <a:lstStyle/>
          <a:p>
            <a:r>
              <a:rPr lang="en-US" sz="2400" dirty="0" smtClean="0"/>
              <a:t>Thus, the bright fringe closest to the midpoint, with a path-length difference of one wavelength, occurs at the angle </a:t>
            </a:r>
            <a:r>
              <a:rPr lang="el-GR" sz="2400" i="1" dirty="0" smtClean="0"/>
              <a:t>θ</a:t>
            </a:r>
            <a:r>
              <a:rPr lang="en-US" sz="2400" dirty="0" smtClean="0"/>
              <a:t> given by the </a:t>
            </a:r>
            <a:r>
              <a:rPr lang="en-US" sz="2400" dirty="0" smtClean="0"/>
              <a:t>condition</a:t>
            </a:r>
          </a:p>
          <a:p>
            <a:pPr marL="0" indent="0" algn="ctr">
              <a:buNone/>
            </a:pPr>
            <a:r>
              <a:rPr lang="en-US" sz="2400" i="1" dirty="0" smtClean="0"/>
              <a:t>d</a:t>
            </a:r>
            <a:r>
              <a:rPr lang="en-US" sz="2400" dirty="0" smtClean="0"/>
              <a:t> </a:t>
            </a:r>
            <a:r>
              <a:rPr lang="en-US" sz="2400" dirty="0" smtClean="0"/>
              <a:t>sin </a:t>
            </a:r>
            <a:r>
              <a:rPr lang="el-GR" sz="2400" i="1" dirty="0" smtClean="0"/>
              <a:t>θ</a:t>
            </a:r>
            <a:r>
              <a:rPr lang="en-US" sz="2400" dirty="0" smtClean="0"/>
              <a:t> = </a:t>
            </a:r>
            <a:r>
              <a:rPr lang="el-GR" sz="2400" i="1" dirty="0"/>
              <a:t>λ</a:t>
            </a:r>
            <a:endParaRPr lang="en-US" sz="2400" dirty="0" smtClean="0"/>
          </a:p>
          <a:p>
            <a:r>
              <a:rPr lang="en-US" sz="2400" dirty="0" smtClean="0"/>
              <a:t>In general, a bright fringe occurs whenever the path-length difference is equal to an integer number of wavelengths (0</a:t>
            </a:r>
            <a:r>
              <a:rPr lang="el-GR" sz="2400" i="1" dirty="0" smtClean="0"/>
              <a:t>λ</a:t>
            </a:r>
            <a:r>
              <a:rPr lang="en-US" sz="2400" dirty="0" smtClean="0"/>
              <a:t>, 1</a:t>
            </a:r>
            <a:r>
              <a:rPr lang="el-GR" sz="2400" i="1" dirty="0"/>
              <a:t>λ</a:t>
            </a:r>
            <a:r>
              <a:rPr lang="en-US" sz="2400" dirty="0" smtClean="0"/>
              <a:t>, 2</a:t>
            </a:r>
            <a:r>
              <a:rPr lang="el-GR" sz="2400" i="1" dirty="0"/>
              <a:t>λ</a:t>
            </a:r>
            <a:r>
              <a:rPr lang="en-US" sz="2400" dirty="0" smtClean="0"/>
              <a:t>, 3</a:t>
            </a:r>
            <a:r>
              <a:rPr lang="el-GR" sz="2400" i="1" dirty="0"/>
              <a:t>λ</a:t>
            </a:r>
            <a:r>
              <a:rPr lang="en-US" sz="2400" dirty="0" smtClean="0"/>
              <a:t>,…). Therefore, bright fringes satisfy the following conditions:</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Slide 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4627480"/>
            <a:ext cx="7315200" cy="136490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Interference</a:t>
            </a:r>
            <a:endParaRPr lang="en-US" dirty="0"/>
          </a:p>
        </p:txBody>
      </p:sp>
      <p:sp>
        <p:nvSpPr>
          <p:cNvPr id="1030" name="Rectangle 6"/>
          <p:cNvSpPr>
            <a:spLocks noGrp="1" noChangeArrowheads="1"/>
          </p:cNvSpPr>
          <p:nvPr>
            <p:ph idx="1"/>
          </p:nvPr>
        </p:nvSpPr>
        <p:spPr/>
        <p:txBody>
          <a:bodyPr/>
          <a:lstStyle/>
          <a:p>
            <a:r>
              <a:rPr lang="en-US" sz="2400" dirty="0" smtClean="0"/>
              <a:t>The figure below shows bright and dark fringes in the two-slit experiment. The path-length difference is indicated in parentheses for each fringe, and the values of </a:t>
            </a:r>
            <a:r>
              <a:rPr lang="en-US" sz="2400" i="1" dirty="0" smtClean="0"/>
              <a:t>m</a:t>
            </a:r>
            <a:r>
              <a:rPr lang="en-US" sz="2400" dirty="0" smtClean="0"/>
              <a:t> are given for the bright fringes.</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18_09_Figure.jpg"/>
          <p:cNvPicPr>
            <a:picLocks noChangeAspect="1"/>
          </p:cNvPicPr>
          <p:nvPr/>
        </p:nvPicPr>
        <p:blipFill rotWithShape="1">
          <a:blip r:embed="rId3">
            <a:extLst>
              <a:ext uri="{28A0092B-C50C-407E-A947-70E740481C1C}">
                <a14:useLocalDpi xmlns:a14="http://schemas.microsoft.com/office/drawing/2010/main" val="0"/>
              </a:ext>
            </a:extLst>
          </a:blip>
          <a:srcRect b="2965"/>
          <a:stretch/>
        </p:blipFill>
        <p:spPr>
          <a:xfrm>
            <a:off x="2751085" y="2718563"/>
            <a:ext cx="3641830" cy="406430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Interference</a:t>
            </a:r>
            <a:endParaRPr lang="en-US" dirty="0"/>
          </a:p>
        </p:txBody>
      </p:sp>
      <p:sp>
        <p:nvSpPr>
          <p:cNvPr id="1030" name="Rectangle 6"/>
          <p:cNvSpPr>
            <a:spLocks noGrp="1" noChangeArrowheads="1"/>
          </p:cNvSpPr>
          <p:nvPr>
            <p:ph type="body" idx="1"/>
          </p:nvPr>
        </p:nvSpPr>
        <p:spPr/>
        <p:txBody>
          <a:bodyPr/>
          <a:lstStyle/>
          <a:p>
            <a:r>
              <a:rPr lang="en-US" sz="2400" dirty="0" smtClean="0"/>
              <a:t>The preceding figure also indicates that halfway between any two bright fringes is a dark fringe, where destructive interference occurs. The dark fringes correspond to differences in path length of a half a wavelength, one and a half wavelengths, and so on.</a:t>
            </a:r>
          </a:p>
          <a:p>
            <a:r>
              <a:rPr lang="en-US" sz="2400" dirty="0" smtClean="0"/>
              <a:t>The following example demonstrates how the angle for a particular bright or dark fringe may be found.</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Slide 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3843888"/>
            <a:ext cx="4572000" cy="293683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8_10_Figure.jpg"/>
          <p:cNvPicPr>
            <a:picLocks noChangeAspect="1"/>
          </p:cNvPicPr>
          <p:nvPr/>
        </p:nvPicPr>
        <p:blipFill rotWithShape="1">
          <a:blip r:embed="rId3">
            <a:extLst>
              <a:ext uri="{28A0092B-C50C-407E-A947-70E740481C1C}">
                <a14:useLocalDpi xmlns:a14="http://schemas.microsoft.com/office/drawing/2010/main" val="0"/>
              </a:ext>
            </a:extLst>
          </a:blip>
          <a:srcRect b="3898"/>
          <a:stretch/>
        </p:blipFill>
        <p:spPr>
          <a:xfrm>
            <a:off x="1781371" y="3622371"/>
            <a:ext cx="5581258" cy="3014456"/>
          </a:xfrm>
          <a:prstGeom prst="rect">
            <a:avLst/>
          </a:prstGeom>
        </p:spPr>
      </p:pic>
      <p:sp>
        <p:nvSpPr>
          <p:cNvPr id="1029" name="Rectangle 5"/>
          <p:cNvSpPr>
            <a:spLocks noGrp="1" noChangeArrowheads="1"/>
          </p:cNvSpPr>
          <p:nvPr>
            <p:ph type="title"/>
          </p:nvPr>
        </p:nvSpPr>
        <p:spPr/>
        <p:txBody>
          <a:bodyPr/>
          <a:lstStyle/>
          <a:p>
            <a:r>
              <a:rPr lang="en-US" smtClean="0"/>
              <a:t>Interference</a:t>
            </a:r>
            <a:endParaRPr lang="en-US" dirty="0"/>
          </a:p>
        </p:txBody>
      </p:sp>
      <p:sp>
        <p:nvSpPr>
          <p:cNvPr id="1030" name="Rectangle 6"/>
          <p:cNvSpPr>
            <a:spLocks noGrp="1" noChangeArrowheads="1"/>
          </p:cNvSpPr>
          <p:nvPr>
            <p:ph type="body" idx="1"/>
          </p:nvPr>
        </p:nvSpPr>
        <p:spPr/>
        <p:txBody>
          <a:bodyPr/>
          <a:lstStyle/>
          <a:p>
            <a:r>
              <a:rPr lang="en-US" sz="2400" dirty="0" smtClean="0"/>
              <a:t>A convenient way to characterize the location of interference fringes is in terms of their vertical distance from the central bright fringe. </a:t>
            </a:r>
          </a:p>
          <a:p>
            <a:r>
              <a:rPr lang="en-US" sz="2400" dirty="0" smtClean="0"/>
              <a:t>As the figure below indicates, if light travels at an angle </a:t>
            </a:r>
            <a:r>
              <a:rPr lang="el-GR" sz="2400" i="1" dirty="0" smtClean="0"/>
              <a:t>θ</a:t>
            </a:r>
            <a:r>
              <a:rPr lang="en-US" sz="2400" dirty="0" smtClean="0"/>
              <a:t> relative to the normal to the slits, it is displaced by a vertical distance </a:t>
            </a:r>
            <a:r>
              <a:rPr lang="en-US" sz="2400" i="1" dirty="0" smtClean="0"/>
              <a:t>y</a:t>
            </a:r>
            <a:r>
              <a:rPr lang="en-US" sz="2400" dirty="0" smtClean="0"/>
              <a:t> = </a:t>
            </a:r>
            <a:r>
              <a:rPr lang="en-US" sz="2400" i="1" dirty="0" smtClean="0"/>
              <a:t>L</a:t>
            </a:r>
            <a:r>
              <a:rPr lang="en-US" sz="2400" dirty="0" smtClean="0"/>
              <a:t> tan </a:t>
            </a:r>
            <a:r>
              <a:rPr lang="el-GR" sz="2400" i="1" dirty="0" smtClean="0"/>
              <a:t>θ</a:t>
            </a:r>
            <a:r>
              <a:rPr lang="en-US" sz="2400" dirty="0" smtClean="0"/>
              <a:t>. </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Interference</a:t>
            </a:r>
            <a:endParaRPr lang="en-US" dirty="0"/>
          </a:p>
        </p:txBody>
      </p:sp>
      <p:sp>
        <p:nvSpPr>
          <p:cNvPr id="1030" name="Rectangle 6"/>
          <p:cNvSpPr>
            <a:spLocks noGrp="1" noChangeArrowheads="1"/>
          </p:cNvSpPr>
          <p:nvPr>
            <p:ph type="body" idx="1"/>
          </p:nvPr>
        </p:nvSpPr>
        <p:spPr/>
        <p:txBody>
          <a:bodyPr/>
          <a:lstStyle/>
          <a:p>
            <a:r>
              <a:rPr lang="en-US" dirty="0" smtClean="0"/>
              <a:t>Waves can interfere with one another. Interfering waves can add to produce a larger amplitude, subtract to produce a smaller amplitude, or even cancel one another.</a:t>
            </a:r>
          </a:p>
          <a:p>
            <a:r>
              <a:rPr lang="en-US" dirty="0" smtClean="0"/>
              <a:t>Interference is caused by the superposition of waves. </a:t>
            </a:r>
          </a:p>
          <a:p>
            <a:r>
              <a:rPr lang="en-US" dirty="0" smtClean="0"/>
              <a:t>The principle of superposition states that the displacement of two or more waves is the sum of the displacement of the individual waves</a:t>
            </a:r>
            <a:r>
              <a:rPr lang="en-US" dirty="0" smtClean="0"/>
              <a:t>. </a:t>
            </a: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Interference in Thin Films</a:t>
            </a:r>
            <a:endParaRPr lang="en-US" dirty="0"/>
          </a:p>
        </p:txBody>
      </p:sp>
      <p:sp>
        <p:nvSpPr>
          <p:cNvPr id="1030" name="Rectangle 6"/>
          <p:cNvSpPr>
            <a:spLocks noGrp="1" noChangeArrowheads="1"/>
          </p:cNvSpPr>
          <p:nvPr>
            <p:ph type="body" idx="1"/>
          </p:nvPr>
        </p:nvSpPr>
        <p:spPr/>
        <p:txBody>
          <a:bodyPr/>
          <a:lstStyle/>
          <a:p>
            <a:r>
              <a:rPr lang="en-US" dirty="0" smtClean="0"/>
              <a:t>You</a:t>
            </a:r>
            <a:r>
              <a:rPr lang="fr-FR" dirty="0" smtClean="0"/>
              <a:t>'</a:t>
            </a:r>
            <a:r>
              <a:rPr lang="en-US" dirty="0" err="1" smtClean="0"/>
              <a:t>ve</a:t>
            </a:r>
            <a:r>
              <a:rPr lang="en-US" dirty="0" smtClean="0"/>
              <a:t> probably seen a film of oil floating on water and noticed all the colors of the rainbow in the film. The beautiful colors are produced by a phenomenon known as thin-film interference.</a:t>
            </a:r>
          </a:p>
          <a:p>
            <a:r>
              <a:rPr lang="en-US" dirty="0" smtClean="0"/>
              <a:t>You have seen how light from two slits can interfere to form bright and dark fringes. Something similar happens when you shine light on a film of oil. In this case, instead of two slits there are two surfaces of the film (top and bottom), each causing a reflection.</a:t>
            </a:r>
          </a:p>
        </p:txBody>
      </p:sp>
      <p:sp>
        <p:nvSpPr>
          <p:cNvPr id="10" name="Footer Placeholder 9"/>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Interference in Thin Films</a:t>
            </a:r>
            <a:endParaRPr lang="en-US" dirty="0"/>
          </a:p>
        </p:txBody>
      </p:sp>
      <p:sp>
        <p:nvSpPr>
          <p:cNvPr id="1030" name="Rectangle 6"/>
          <p:cNvSpPr>
            <a:spLocks noGrp="1" noChangeArrowheads="1"/>
          </p:cNvSpPr>
          <p:nvPr>
            <p:ph type="body" idx="1"/>
          </p:nvPr>
        </p:nvSpPr>
        <p:spPr>
          <a:xfrm>
            <a:off x="365125" y="1141413"/>
            <a:ext cx="8229600" cy="5462587"/>
          </a:xfrm>
        </p:spPr>
        <p:txBody>
          <a:bodyPr/>
          <a:lstStyle/>
          <a:p>
            <a:r>
              <a:rPr lang="en-US" dirty="0" smtClean="0"/>
              <a:t>Figure (a) below shows the colors produced by thin-film interference; figure (b) shows the light reflecting from the top and bottom of a thin film.</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2" name="Picture 1" descr="18_11_Figure.jpg"/>
          <p:cNvPicPr>
            <a:picLocks noChangeAspect="1"/>
          </p:cNvPicPr>
          <p:nvPr/>
        </p:nvPicPr>
        <p:blipFill rotWithShape="1">
          <a:blip r:embed="rId3">
            <a:extLst>
              <a:ext uri="{28A0092B-C50C-407E-A947-70E740481C1C}">
                <a14:useLocalDpi xmlns:a14="http://schemas.microsoft.com/office/drawing/2010/main" val="0"/>
              </a:ext>
            </a:extLst>
          </a:blip>
          <a:srcRect b="2986"/>
          <a:stretch/>
        </p:blipFill>
        <p:spPr>
          <a:xfrm>
            <a:off x="1634545" y="2617043"/>
            <a:ext cx="5874910" cy="399085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smtClean="0"/>
              <a:t>Interference in Thin Films</a:t>
            </a:r>
            <a:endParaRPr lang="en-US" i="1" dirty="0"/>
          </a:p>
        </p:txBody>
      </p:sp>
      <p:sp>
        <p:nvSpPr>
          <p:cNvPr id="1030" name="Rectangle 6"/>
          <p:cNvSpPr>
            <a:spLocks noGrp="1" noChangeArrowheads="1"/>
          </p:cNvSpPr>
          <p:nvPr>
            <p:ph type="body" idx="1"/>
          </p:nvPr>
        </p:nvSpPr>
        <p:spPr>
          <a:xfrm>
            <a:off x="365125" y="1141413"/>
            <a:ext cx="8229600" cy="5388845"/>
          </a:xfrm>
        </p:spPr>
        <p:txBody>
          <a:bodyPr/>
          <a:lstStyle/>
          <a:p>
            <a:r>
              <a:rPr lang="en-US" dirty="0" smtClean="0"/>
              <a:t>In the two-slit experiment, the light from two sources interferes because it travels different distances, which changes the relative phase of the waves. A change in phase also happens with a thin film.</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extLst>
      <p:ext uri="{BB962C8B-B14F-4D97-AF65-F5344CB8AC3E}">
        <p14:creationId xmlns:p14="http://schemas.microsoft.com/office/powerpoint/2010/main" val="241937079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Interference in Thin Films</a:t>
            </a:r>
            <a:endParaRPr lang="en-US" dirty="0"/>
          </a:p>
        </p:txBody>
      </p:sp>
      <p:sp>
        <p:nvSpPr>
          <p:cNvPr id="1030" name="Rectangle 6"/>
          <p:cNvSpPr>
            <a:spLocks noGrp="1" noChangeArrowheads="1"/>
          </p:cNvSpPr>
          <p:nvPr>
            <p:ph type="body" idx="1"/>
          </p:nvPr>
        </p:nvSpPr>
        <p:spPr/>
        <p:txBody>
          <a:bodyPr/>
          <a:lstStyle/>
          <a:p>
            <a:r>
              <a:rPr lang="en-US" dirty="0" smtClean="0"/>
              <a:t>In the case of thin-film reflection, the reflection process itself can change the phase.</a:t>
            </a:r>
          </a:p>
          <a:p>
            <a:r>
              <a:rPr lang="en-US" dirty="0" smtClean="0"/>
              <a:t>As you know, a wave on a string reflects differently depending on whether the end of the string is tied to a solid support or is free to move up and down.</a:t>
            </a:r>
          </a:p>
          <a:p>
            <a:pPr lvl="1"/>
            <a:r>
              <a:rPr lang="en-US" dirty="0" smtClean="0"/>
              <a:t>A wave reflected from a loose end is reflected back with no change in phase.</a:t>
            </a:r>
          </a:p>
          <a:p>
            <a:pPr lvl="1"/>
            <a:r>
              <a:rPr lang="en-US" dirty="0" smtClean="0"/>
              <a:t>A wave reflected from a fixed end is flipped upside-down. This is equivalent to a phase change of 180</a:t>
            </a:r>
            <a:r>
              <a:rPr lang="en-US" dirty="0" smtClean="0">
                <a:sym typeface="Symbol"/>
              </a:rPr>
              <a:t></a:t>
            </a:r>
            <a:r>
              <a:rPr lang="en-US" dirty="0" smtClean="0"/>
              <a:t>.</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Interference in Thin Films</a:t>
            </a:r>
            <a:endParaRPr lang="en-US" dirty="0"/>
          </a:p>
        </p:txBody>
      </p:sp>
      <p:sp>
        <p:nvSpPr>
          <p:cNvPr id="1030" name="Rectangle 6"/>
          <p:cNvSpPr>
            <a:spLocks noGrp="1" noChangeArrowheads="1"/>
          </p:cNvSpPr>
          <p:nvPr>
            <p:ph type="body" idx="1"/>
          </p:nvPr>
        </p:nvSpPr>
        <p:spPr/>
        <p:txBody>
          <a:bodyPr/>
          <a:lstStyle/>
          <a:p>
            <a:r>
              <a:rPr lang="en-US" dirty="0" smtClean="0"/>
              <a:t>Since light is a wave, it undergoes a similar phase change when it reflects.</a:t>
            </a:r>
          </a:p>
          <a:p>
            <a:pPr lvl="1"/>
            <a:r>
              <a:rPr lang="en-US" dirty="0" smtClean="0"/>
              <a:t>When light encounters a medium with a lower index of refraction, it is reflected with no phase change.</a:t>
            </a:r>
          </a:p>
          <a:p>
            <a:pPr lvl="1"/>
            <a:r>
              <a:rPr lang="en-US" dirty="0" smtClean="0"/>
              <a:t>In contrast, when light encounters a medium with a higher index of refraction, it is reflected with a phase change of half a wavelength.</a:t>
            </a:r>
          </a:p>
        </p:txBody>
      </p:sp>
      <p:sp>
        <p:nvSpPr>
          <p:cNvPr id="10" name="Footer Placeholder 9"/>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Interference in Thin Films</a:t>
            </a:r>
            <a:endParaRPr lang="en-US" dirty="0"/>
          </a:p>
        </p:txBody>
      </p:sp>
      <p:sp>
        <p:nvSpPr>
          <p:cNvPr id="1030" name="Rectangle 6"/>
          <p:cNvSpPr>
            <a:spLocks noGrp="1" noChangeArrowheads="1"/>
          </p:cNvSpPr>
          <p:nvPr>
            <p:ph type="body" idx="1"/>
          </p:nvPr>
        </p:nvSpPr>
        <p:spPr>
          <a:xfrm>
            <a:off x="365125" y="1141413"/>
            <a:ext cx="8229600" cy="5438006"/>
          </a:xfrm>
        </p:spPr>
        <p:txBody>
          <a:bodyPr/>
          <a:lstStyle/>
          <a:p>
            <a:r>
              <a:rPr lang="en-US" dirty="0" smtClean="0"/>
              <a:t>The figure below illustrates changes in phase that can occur with reflection.</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2" name="Picture 1" descr="18_12_Figure.jpg"/>
          <p:cNvPicPr>
            <a:picLocks noChangeAspect="1"/>
          </p:cNvPicPr>
          <p:nvPr/>
        </p:nvPicPr>
        <p:blipFill rotWithShape="1">
          <a:blip r:embed="rId3">
            <a:extLst>
              <a:ext uri="{28A0092B-C50C-407E-A947-70E740481C1C}">
                <a14:useLocalDpi xmlns:a14="http://schemas.microsoft.com/office/drawing/2010/main" val="0"/>
              </a:ext>
            </a:extLst>
          </a:blip>
          <a:srcRect b="4082"/>
          <a:stretch/>
        </p:blipFill>
        <p:spPr>
          <a:xfrm>
            <a:off x="271272" y="2121601"/>
            <a:ext cx="8601456" cy="42976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smtClean="0"/>
              <a:t>Interference in Thin Films</a:t>
            </a:r>
            <a:endParaRPr lang="en-US" i="1" dirty="0"/>
          </a:p>
        </p:txBody>
      </p:sp>
      <p:sp>
        <p:nvSpPr>
          <p:cNvPr id="1030" name="Rectangle 6"/>
          <p:cNvSpPr>
            <a:spLocks noGrp="1" noChangeArrowheads="1"/>
          </p:cNvSpPr>
          <p:nvPr>
            <p:ph type="body" idx="1"/>
          </p:nvPr>
        </p:nvSpPr>
        <p:spPr>
          <a:xfrm>
            <a:off x="365125" y="1141413"/>
            <a:ext cx="8229600" cy="5397039"/>
          </a:xfrm>
        </p:spPr>
        <p:txBody>
          <a:bodyPr/>
          <a:lstStyle/>
          <a:p>
            <a:r>
              <a:rPr lang="en-US" dirty="0" smtClean="0"/>
              <a:t>An interesting example of interference due to reflection is provided by two plates of glass that touch at one end and have a small separation at the other end.</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extLst>
      <p:ext uri="{BB962C8B-B14F-4D97-AF65-F5344CB8AC3E}">
        <p14:creationId xmlns:p14="http://schemas.microsoft.com/office/powerpoint/2010/main" val="65395468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Interference in Thin Films</a:t>
            </a:r>
            <a:endParaRPr lang="en-US" dirty="0"/>
          </a:p>
        </p:txBody>
      </p:sp>
      <p:sp>
        <p:nvSpPr>
          <p:cNvPr id="1030" name="Rectangle 6"/>
          <p:cNvSpPr>
            <a:spLocks noGrp="1" noChangeArrowheads="1"/>
          </p:cNvSpPr>
          <p:nvPr>
            <p:ph idx="1"/>
          </p:nvPr>
        </p:nvSpPr>
        <p:spPr/>
        <p:txBody>
          <a:bodyPr/>
          <a:lstStyle/>
          <a:p>
            <a:r>
              <a:rPr lang="en-US" dirty="0" smtClean="0"/>
              <a:t>The two plates of glass form an air wedge such as the one shown in the figure below.</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2" name="Picture 11" descr="18_13_FigureA.jpg"/>
          <p:cNvPicPr>
            <a:picLocks noChangeAspect="1"/>
          </p:cNvPicPr>
          <p:nvPr/>
        </p:nvPicPr>
        <p:blipFill rotWithShape="1">
          <a:blip r:embed="rId3">
            <a:extLst>
              <a:ext uri="{28A0092B-C50C-407E-A947-70E740481C1C}">
                <a14:useLocalDpi xmlns:a14="http://schemas.microsoft.com/office/drawing/2010/main" val="0"/>
              </a:ext>
            </a:extLst>
          </a:blip>
          <a:srcRect b="2965"/>
          <a:stretch/>
        </p:blipFill>
        <p:spPr>
          <a:xfrm>
            <a:off x="2743200" y="2183809"/>
            <a:ext cx="3657600" cy="446930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smtClean="0"/>
              <a:t>Interference in Thin Films</a:t>
            </a:r>
            <a:endParaRPr lang="en-US" i="1" dirty="0"/>
          </a:p>
        </p:txBody>
      </p:sp>
      <p:sp>
        <p:nvSpPr>
          <p:cNvPr id="1030" name="Rectangle 6"/>
          <p:cNvSpPr>
            <a:spLocks noGrp="1" noChangeArrowheads="1"/>
          </p:cNvSpPr>
          <p:nvPr>
            <p:ph idx="1"/>
          </p:nvPr>
        </p:nvSpPr>
        <p:spPr/>
        <p:txBody>
          <a:bodyPr/>
          <a:lstStyle/>
          <a:p>
            <a:r>
              <a:rPr lang="en-US" dirty="0" smtClean="0"/>
              <a:t>The air wedge causes interference between light reflected from the bottom surface of the top plate (ray 1) and light reflected from the top surface of the lower plate (ray 2). </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extLst>
      <p:ext uri="{BB962C8B-B14F-4D97-AF65-F5344CB8AC3E}">
        <p14:creationId xmlns:p14="http://schemas.microsoft.com/office/powerpoint/2010/main" val="387229756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Interference in Thin Films</a:t>
            </a:r>
            <a:endParaRPr lang="en-US" dirty="0"/>
          </a:p>
        </p:txBody>
      </p:sp>
      <p:sp>
        <p:nvSpPr>
          <p:cNvPr id="1030" name="Rectangle 6"/>
          <p:cNvSpPr>
            <a:spLocks noGrp="1" noChangeArrowheads="1"/>
          </p:cNvSpPr>
          <p:nvPr>
            <p:ph type="body" idx="1"/>
          </p:nvPr>
        </p:nvSpPr>
        <p:spPr/>
        <p:txBody>
          <a:bodyPr/>
          <a:lstStyle/>
          <a:p>
            <a:r>
              <a:rPr lang="en-US" dirty="0" smtClean="0"/>
              <a:t>Ray 1 reflects at a glass-to-air boundary. Air has a lower index of refraction than glass, and hence this ray reflects with no phase change.</a:t>
            </a:r>
          </a:p>
          <a:p>
            <a:r>
              <a:rPr lang="en-US" dirty="0" smtClean="0"/>
              <a:t>Ray 2 travels a distance </a:t>
            </a:r>
            <a:r>
              <a:rPr lang="en-US" i="1" dirty="0" smtClean="0"/>
              <a:t>d</a:t>
            </a:r>
            <a:r>
              <a:rPr lang="en-US" dirty="0" smtClean="0"/>
              <a:t> through the air, reflects from the air-to-glass boundary, and then travels essentially the same distance </a:t>
            </a:r>
            <a:r>
              <a:rPr lang="en-US" i="1" dirty="0" smtClean="0"/>
              <a:t>d</a:t>
            </a:r>
            <a:r>
              <a:rPr lang="en-US" dirty="0" smtClean="0"/>
              <a:t> in the opposite direction. Since glass has a higher index of refraction than air, this ray reflects with a phase change of 180</a:t>
            </a:r>
            <a:r>
              <a:rPr lang="en-US" dirty="0" smtClean="0">
                <a:sym typeface="Symbol"/>
              </a:rPr>
              <a:t></a:t>
            </a:r>
            <a:r>
              <a:rPr lang="en-US" dirty="0" smtClean="0"/>
              <a:t>—the same as if it had traveled an extra half-wavelength, </a:t>
            </a:r>
            <a:r>
              <a:rPr lang="en-US" dirty="0" smtClean="0"/>
              <a:t>or</a:t>
            </a:r>
            <a:endParaRPr lang="en-US" dirty="0" smtClean="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Slide 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072" y="5174022"/>
            <a:ext cx="365760" cy="396889"/>
          </a:xfrm>
          <a:prstGeom prst="rect">
            <a:avLst/>
          </a:prstGeom>
        </p:spPr>
      </p:pic>
      <p:sp>
        <p:nvSpPr>
          <p:cNvPr id="7" name="Rectangle 6"/>
          <p:cNvSpPr/>
          <p:nvPr/>
        </p:nvSpPr>
        <p:spPr>
          <a:xfrm>
            <a:off x="6943269" y="5066234"/>
            <a:ext cx="284428" cy="523220"/>
          </a:xfrm>
          <a:prstGeom prst="rect">
            <a:avLst/>
          </a:prstGeom>
        </p:spPr>
        <p:txBody>
          <a:bodyPr wrap="none">
            <a:spAutoFit/>
          </a:bodyPr>
          <a:lstStyle/>
          <a:p>
            <a:r>
              <a:rPr lang="en-US" sz="2800" dirty="0">
                <a:latin typeface="+mn-lt"/>
                <a:ea typeface="+mn-ea"/>
              </a:rPr>
              <a:t>.</a:t>
            </a:r>
            <a:endParaRPr lang="en-US" sz="2800" dirty="0">
              <a:latin typeface="+mn-lt"/>
              <a:ea typeface="+mn-ea"/>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Interference</a:t>
            </a:r>
            <a:endParaRPr lang="en-US" dirty="0"/>
          </a:p>
        </p:txBody>
      </p:sp>
      <p:sp>
        <p:nvSpPr>
          <p:cNvPr id="1030" name="Rectangle 6"/>
          <p:cNvSpPr>
            <a:spLocks noGrp="1" noChangeArrowheads="1"/>
          </p:cNvSpPr>
          <p:nvPr>
            <p:ph type="body" idx="1"/>
          </p:nvPr>
        </p:nvSpPr>
        <p:spPr/>
        <p:txBody>
          <a:bodyPr/>
          <a:lstStyle/>
          <a:p>
            <a:r>
              <a:rPr lang="en-US" dirty="0" smtClean="0"/>
              <a:t>When waves combine to cause a larger displacement, they interfere constructively; when they combine to cause a smaller displacement, they interfere destructively.</a:t>
            </a:r>
          </a:p>
          <a:p>
            <a:r>
              <a:rPr lang="en-US" dirty="0" smtClean="0"/>
              <a:t>Interference between light waves results in an increase in brightness for constructive interference and a decrease in brightness for destructive interference. </a:t>
            </a: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Interference in Thin Films</a:t>
            </a:r>
            <a:endParaRPr lang="en-US" dirty="0"/>
          </a:p>
        </p:txBody>
      </p:sp>
      <p:sp>
        <p:nvSpPr>
          <p:cNvPr id="1030" name="Rectangle 6"/>
          <p:cNvSpPr>
            <a:spLocks noGrp="1" noChangeArrowheads="1"/>
          </p:cNvSpPr>
          <p:nvPr>
            <p:ph type="body" idx="1"/>
          </p:nvPr>
        </p:nvSpPr>
        <p:spPr/>
        <p:txBody>
          <a:bodyPr/>
          <a:lstStyle/>
          <a:p>
            <a:r>
              <a:rPr lang="en-US" dirty="0" smtClean="0"/>
              <a:t>Taking this phase change into account gives the effective path length for ray 2:</a:t>
            </a:r>
          </a:p>
          <a:p>
            <a:pPr marL="0" indent="0">
              <a:buNone/>
            </a:pPr>
            <a:r>
              <a:rPr lang="en-US" dirty="0" smtClean="0"/>
              <a:t>	effective path length of ray</a:t>
            </a:r>
          </a:p>
          <a:p>
            <a:r>
              <a:rPr lang="en-US" dirty="0" smtClean="0"/>
              <a:t>Because ray 2 has a greater effective path length than ray 1, the rays can interfere constructively when they combine if the path length of ray 2 is greater than the path length of ray 1 by an integer number of wavelengths:</a:t>
            </a:r>
          </a:p>
          <a:p>
            <a:endParaRPr lang="en-US" dirty="0" smtClean="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Slide 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3008" y="2199762"/>
            <a:ext cx="1828800" cy="365760"/>
          </a:xfrm>
          <a:prstGeom prst="rect">
            <a:avLst/>
          </a:prstGeom>
        </p:spPr>
      </p:pic>
      <p:pic>
        <p:nvPicPr>
          <p:cNvPr id="11" name="Picture 10" descr="Slide 38_2.jpg"/>
          <p:cNvPicPr>
            <a:picLocks noChangeAspect="1"/>
          </p:cNvPicPr>
          <p:nvPr/>
        </p:nvPicPr>
        <p:blipFill rotWithShape="1">
          <a:blip r:embed="rId4">
            <a:extLst>
              <a:ext uri="{28A0092B-C50C-407E-A947-70E740481C1C}">
                <a14:useLocalDpi xmlns:a14="http://schemas.microsoft.com/office/drawing/2010/main" val="0"/>
              </a:ext>
            </a:extLst>
          </a:blip>
          <a:srcRect r="53704"/>
          <a:stretch/>
        </p:blipFill>
        <p:spPr>
          <a:xfrm>
            <a:off x="1999225" y="4879055"/>
            <a:ext cx="2540001" cy="418872"/>
          </a:xfrm>
          <a:prstGeom prst="rect">
            <a:avLst/>
          </a:prstGeom>
        </p:spPr>
      </p:pic>
      <p:pic>
        <p:nvPicPr>
          <p:cNvPr id="12" name="Picture 11" descr="Slide 38_2.jpg"/>
          <p:cNvPicPr>
            <a:picLocks noChangeAspect="1"/>
          </p:cNvPicPr>
          <p:nvPr/>
        </p:nvPicPr>
        <p:blipFill rotWithShape="1">
          <a:blip r:embed="rId4">
            <a:extLst>
              <a:ext uri="{28A0092B-C50C-407E-A947-70E740481C1C}">
                <a14:useLocalDpi xmlns:a14="http://schemas.microsoft.com/office/drawing/2010/main" val="0"/>
              </a:ext>
            </a:extLst>
          </a:blip>
          <a:srcRect l="56403"/>
          <a:stretch/>
        </p:blipFill>
        <p:spPr>
          <a:xfrm>
            <a:off x="4785032" y="4846280"/>
            <a:ext cx="2542032" cy="44516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6"/>
          <p:cNvSpPr>
            <a:spLocks noGrp="1" noChangeArrowheads="1"/>
          </p:cNvSpPr>
          <p:nvPr>
            <p:ph idx="1"/>
          </p:nvPr>
        </p:nvSpPr>
        <p:spPr/>
        <p:txBody>
          <a:bodyPr/>
          <a:lstStyle/>
          <a:p>
            <a:r>
              <a:rPr lang="en-US" dirty="0" smtClean="0"/>
              <a:t>Rays 1 and 2 interfere destructively when the effective path length of ray 2 is greater than the path length of ray 1 by half a wavelength, one and a half wavelengths, and so on:</a:t>
            </a:r>
          </a:p>
        </p:txBody>
      </p:sp>
      <p:sp>
        <p:nvSpPr>
          <p:cNvPr id="1029" name="Rectangle 5"/>
          <p:cNvSpPr>
            <a:spLocks noGrp="1" noChangeArrowheads="1"/>
          </p:cNvSpPr>
          <p:nvPr>
            <p:ph type="title"/>
          </p:nvPr>
        </p:nvSpPr>
        <p:spPr/>
        <p:txBody>
          <a:bodyPr/>
          <a:lstStyle/>
          <a:p>
            <a:r>
              <a:rPr lang="en-US" smtClean="0"/>
              <a:t>Interference in Thin Films</a:t>
            </a: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Slide 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940" y="3151585"/>
            <a:ext cx="5532120" cy="38177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18_13_FigureB.jpg"/>
          <p:cNvPicPr>
            <a:picLocks noChangeAspect="1"/>
          </p:cNvPicPr>
          <p:nvPr/>
        </p:nvPicPr>
        <p:blipFill rotWithShape="1">
          <a:blip r:embed="rId3">
            <a:extLst>
              <a:ext uri="{28A0092B-C50C-407E-A947-70E740481C1C}">
                <a14:useLocalDpi xmlns:a14="http://schemas.microsoft.com/office/drawing/2010/main" val="0"/>
              </a:ext>
            </a:extLst>
          </a:blip>
          <a:srcRect b="2965"/>
          <a:stretch/>
        </p:blipFill>
        <p:spPr>
          <a:xfrm>
            <a:off x="2751293" y="2949143"/>
            <a:ext cx="3641414" cy="3787579"/>
          </a:xfrm>
          <a:prstGeom prst="rect">
            <a:avLst/>
          </a:prstGeom>
        </p:spPr>
      </p:pic>
      <p:sp>
        <p:nvSpPr>
          <p:cNvPr id="1030" name="Rectangle 6"/>
          <p:cNvSpPr>
            <a:spLocks noGrp="1" noChangeArrowheads="1"/>
          </p:cNvSpPr>
          <p:nvPr>
            <p:ph idx="1"/>
          </p:nvPr>
        </p:nvSpPr>
        <p:spPr/>
        <p:txBody>
          <a:bodyPr/>
          <a:lstStyle/>
          <a:p>
            <a:r>
              <a:rPr lang="en-US" dirty="0" smtClean="0"/>
              <a:t>Since the distance between plates, </a:t>
            </a:r>
            <a:r>
              <a:rPr lang="en-US" i="1" dirty="0" smtClean="0"/>
              <a:t>d</a:t>
            </a:r>
            <a:r>
              <a:rPr lang="en-US" dirty="0" smtClean="0"/>
              <a:t>, increases steadily in the air wedge, it follows that the dark and bright interference fringes are evenly spaced, as shown in the figure below.</a:t>
            </a:r>
          </a:p>
        </p:txBody>
      </p:sp>
      <p:sp>
        <p:nvSpPr>
          <p:cNvPr id="1029" name="Rectangle 5"/>
          <p:cNvSpPr>
            <a:spLocks noGrp="1" noChangeArrowheads="1"/>
          </p:cNvSpPr>
          <p:nvPr>
            <p:ph type="title"/>
          </p:nvPr>
        </p:nvSpPr>
        <p:spPr/>
        <p:txBody>
          <a:bodyPr/>
          <a:lstStyle/>
          <a:p>
            <a:r>
              <a:rPr lang="en-US" dirty="0" smtClean="0"/>
              <a:t>Interference in Thin Films</a:t>
            </a:r>
            <a:endParaRPr lang="en-US" i="1"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extLst>
      <p:ext uri="{BB962C8B-B14F-4D97-AF65-F5344CB8AC3E}">
        <p14:creationId xmlns:p14="http://schemas.microsoft.com/office/powerpoint/2010/main" val="356155517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Interference in Thin Films</a:t>
            </a:r>
            <a:endParaRPr lang="en-US" dirty="0"/>
          </a:p>
        </p:txBody>
      </p:sp>
      <p:sp>
        <p:nvSpPr>
          <p:cNvPr id="1030" name="Rectangle 6"/>
          <p:cNvSpPr>
            <a:spLocks noGrp="1" noChangeArrowheads="1"/>
          </p:cNvSpPr>
          <p:nvPr>
            <p:ph type="body" idx="1"/>
          </p:nvPr>
        </p:nvSpPr>
        <p:spPr>
          <a:xfrm>
            <a:off x="365125" y="1141413"/>
            <a:ext cx="8229600" cy="5470781"/>
          </a:xfrm>
        </p:spPr>
        <p:txBody>
          <a:bodyPr/>
          <a:lstStyle/>
          <a:p>
            <a:r>
              <a:rPr lang="en-US" sz="2400" dirty="0" smtClean="0"/>
              <a:t>An example of the beautiful swirling patterns of color on the surface of a bubble is shown in the figure below.</a:t>
            </a:r>
          </a:p>
          <a:p>
            <a:endParaRPr lang="en-US" sz="2400" dirty="0"/>
          </a:p>
          <a:p>
            <a:endParaRPr lang="en-US" sz="2400" dirty="0" smtClean="0"/>
          </a:p>
          <a:p>
            <a:endParaRPr lang="en-US" sz="2400" dirty="0"/>
          </a:p>
          <a:p>
            <a:endParaRPr lang="en-US" sz="2400" dirty="0" smtClean="0"/>
          </a:p>
          <a:p>
            <a:endParaRPr lang="en-US" sz="2400" dirty="0" smtClean="0"/>
          </a:p>
          <a:p>
            <a:endParaRPr lang="en-US" sz="2400" dirty="0" smtClean="0"/>
          </a:p>
          <a:p>
            <a:endParaRPr lang="en-US" sz="2400" dirty="0" smtClean="0"/>
          </a:p>
          <a:p>
            <a:endParaRPr lang="en-US" sz="2400" dirty="0" smtClean="0"/>
          </a:p>
          <a:p>
            <a:r>
              <a:rPr lang="en-US" sz="2400" dirty="0" smtClean="0"/>
              <a:t>The colors in a thin film are the result of constructive and destructive interference that occurs when white light reflects from the film</a:t>
            </a:r>
            <a:r>
              <a:rPr lang="fr-FR" sz="2400" dirty="0" smtClean="0"/>
              <a:t>'</a:t>
            </a:r>
            <a:r>
              <a:rPr lang="en-US" sz="2400" dirty="0" smtClean="0"/>
              <a:t>s top and bottom surfaces.</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2" name="Picture 11" descr="18_14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583" y="1988258"/>
            <a:ext cx="6412835" cy="347683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Interference in Thin Films</a:t>
            </a:r>
            <a:endParaRPr lang="en-US" dirty="0"/>
          </a:p>
        </p:txBody>
      </p:sp>
      <p:sp>
        <p:nvSpPr>
          <p:cNvPr id="1030" name="Rectangle 6"/>
          <p:cNvSpPr>
            <a:spLocks noGrp="1" noChangeArrowheads="1"/>
          </p:cNvSpPr>
          <p:nvPr>
            <p:ph type="body" idx="1"/>
          </p:nvPr>
        </p:nvSpPr>
        <p:spPr/>
        <p:txBody>
          <a:bodyPr/>
          <a:lstStyle/>
          <a:p>
            <a:r>
              <a:rPr lang="en-US" sz="2400" dirty="0" smtClean="0"/>
              <a:t>Some colors experience destructive interference and are eliminated from the reflected light. Other colors are enhanced by constructive interference.</a:t>
            </a:r>
          </a:p>
          <a:p>
            <a:r>
              <a:rPr lang="en-US" sz="2400" dirty="0" smtClean="0"/>
              <a:t>A thin film surrounded by air, like a soap bubble, is analyzed in the same manner as an air wedge. </a:t>
            </a:r>
          </a:p>
          <a:p>
            <a:r>
              <a:rPr lang="en-US" sz="2400" dirty="0" smtClean="0"/>
              <a:t>As a result, the condition for destructive interference is as follows:</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Slide 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253" y="4159334"/>
            <a:ext cx="7819494" cy="161961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Interference in Thin Films</a:t>
            </a:r>
            <a:endParaRPr lang="en-US" dirty="0"/>
          </a:p>
        </p:txBody>
      </p:sp>
      <p:sp>
        <p:nvSpPr>
          <p:cNvPr id="1030" name="Rectangle 6"/>
          <p:cNvSpPr>
            <a:spLocks noGrp="1" noChangeArrowheads="1"/>
          </p:cNvSpPr>
          <p:nvPr>
            <p:ph type="body" idx="1"/>
          </p:nvPr>
        </p:nvSpPr>
        <p:spPr/>
        <p:txBody>
          <a:bodyPr/>
          <a:lstStyle/>
          <a:p>
            <a:r>
              <a:rPr lang="en-US" sz="2400" dirty="0" smtClean="0"/>
              <a:t>In this equation, </a:t>
            </a:r>
            <a:r>
              <a:rPr lang="en-US" sz="2400" i="1" dirty="0" smtClean="0"/>
              <a:t>t</a:t>
            </a:r>
            <a:r>
              <a:rPr lang="en-US" sz="2400" dirty="0" smtClean="0"/>
              <a:t> is the thickness of the film, </a:t>
            </a:r>
            <a:r>
              <a:rPr lang="en-US" sz="2400" i="1" dirty="0" smtClean="0"/>
              <a:t>n</a:t>
            </a:r>
            <a:r>
              <a:rPr lang="en-US" sz="2400" dirty="0" smtClean="0"/>
              <a:t> is the index of refraction of the soap film, and </a:t>
            </a:r>
            <a:r>
              <a:rPr lang="el-GR" sz="2400" i="1" dirty="0" smtClean="0"/>
              <a:t>λ</a:t>
            </a:r>
            <a:r>
              <a:rPr lang="en-US" sz="2400" dirty="0" smtClean="0"/>
              <a:t> is the wavelength of light.</a:t>
            </a:r>
          </a:p>
          <a:p>
            <a:r>
              <a:rPr lang="en-US" sz="2400" dirty="0" smtClean="0"/>
              <a:t>Since constructive interference requires an extra half-wavelength difference in the path length, it follows that the condition for destructive interference is the following:</a:t>
            </a:r>
          </a:p>
          <a:p>
            <a:endParaRPr lang="en-US" sz="2400" dirty="0"/>
          </a:p>
          <a:p>
            <a:endParaRPr lang="en-US" sz="2400" dirty="0" smtClean="0"/>
          </a:p>
          <a:p>
            <a:endParaRPr lang="en-US" sz="2400" dirty="0"/>
          </a:p>
          <a:p>
            <a:endParaRPr lang="en-US" sz="2400" dirty="0" smtClean="0"/>
          </a:p>
          <a:p>
            <a:r>
              <a:rPr lang="en-US" sz="2400" dirty="0" smtClean="0"/>
              <a:t>These conditions apply to any thin film suspended between materials whose indices of refraction are lower than that of the film.</a:t>
            </a:r>
          </a:p>
        </p:txBody>
      </p:sp>
      <p:sp>
        <p:nvSpPr>
          <p:cNvPr id="10" name="Footer Placeholder 9"/>
          <p:cNvSpPr>
            <a:spLocks noGrp="1"/>
          </p:cNvSpPr>
          <p:nvPr>
            <p:ph type="ftr" sz="quarter" idx="10"/>
          </p:nvPr>
        </p:nvSpPr>
        <p:spPr/>
        <p:txBody>
          <a:bodyPr/>
          <a:lstStyle/>
          <a:p>
            <a:r>
              <a:rPr lang="en-GB" smtClean="0"/>
              <a:t>© 2014 Pearson Education, Inc.</a:t>
            </a:r>
            <a:endParaRPr lang="en-GB"/>
          </a:p>
        </p:txBody>
      </p:sp>
      <p:pic>
        <p:nvPicPr>
          <p:cNvPr id="11" name="Picture 10" descr="Slide 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633838"/>
            <a:ext cx="7315200" cy="15174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8_18_Figure.jpg"/>
          <p:cNvPicPr>
            <a:picLocks noChangeAspect="1"/>
          </p:cNvPicPr>
          <p:nvPr/>
        </p:nvPicPr>
        <p:blipFill rotWithShape="1">
          <a:blip r:embed="rId3">
            <a:extLst>
              <a:ext uri="{28A0092B-C50C-407E-A947-70E740481C1C}">
                <a14:useLocalDpi xmlns:a14="http://schemas.microsoft.com/office/drawing/2010/main" val="0"/>
              </a:ext>
            </a:extLst>
          </a:blip>
          <a:srcRect b="2718"/>
          <a:stretch/>
        </p:blipFill>
        <p:spPr>
          <a:xfrm>
            <a:off x="3578634" y="3093154"/>
            <a:ext cx="1986733" cy="2536571"/>
          </a:xfrm>
          <a:prstGeom prst="rect">
            <a:avLst/>
          </a:prstGeom>
        </p:spPr>
      </p:pic>
      <p:sp>
        <p:nvSpPr>
          <p:cNvPr id="1029" name="Rectangle 5"/>
          <p:cNvSpPr>
            <a:spLocks noGrp="1" noChangeArrowheads="1"/>
          </p:cNvSpPr>
          <p:nvPr>
            <p:ph type="title"/>
          </p:nvPr>
        </p:nvSpPr>
        <p:spPr/>
        <p:txBody>
          <a:bodyPr/>
          <a:lstStyle/>
          <a:p>
            <a:r>
              <a:rPr lang="en-US" smtClean="0"/>
              <a:t>Diffraction</a:t>
            </a:r>
            <a:endParaRPr lang="en-US" dirty="0"/>
          </a:p>
        </p:txBody>
      </p:sp>
      <p:sp>
        <p:nvSpPr>
          <p:cNvPr id="1030" name="Rectangle 6"/>
          <p:cNvSpPr>
            <a:spLocks noGrp="1" noChangeArrowheads="1"/>
          </p:cNvSpPr>
          <p:nvPr>
            <p:ph idx="1"/>
          </p:nvPr>
        </p:nvSpPr>
        <p:spPr/>
        <p:txBody>
          <a:bodyPr/>
          <a:lstStyle/>
          <a:p>
            <a:r>
              <a:rPr lang="en-US" sz="2400" dirty="0" smtClean="0"/>
              <a:t>As the figure below shows, water waves spread outward, or diffract, when they pass through an opening. Thus an observer at point P detects waves even though this point is not in line with the original direction of the waves through the opening.</a:t>
            </a:r>
          </a:p>
          <a:p>
            <a:pPr>
              <a:lnSpc>
                <a:spcPct val="80000"/>
              </a:lnSpc>
            </a:pPr>
            <a:endParaRPr lang="en-US" sz="2400" dirty="0" smtClean="0"/>
          </a:p>
          <a:p>
            <a:pPr>
              <a:lnSpc>
                <a:spcPct val="80000"/>
              </a:lnSpc>
            </a:pPr>
            <a:endParaRPr lang="en-US" sz="2400" dirty="0"/>
          </a:p>
          <a:p>
            <a:pPr>
              <a:lnSpc>
                <a:spcPct val="80000"/>
              </a:lnSpc>
            </a:pPr>
            <a:endParaRPr lang="en-US" sz="2400" dirty="0" smtClean="0"/>
          </a:p>
          <a:p>
            <a:pPr>
              <a:lnSpc>
                <a:spcPct val="50000"/>
              </a:lnSpc>
            </a:pPr>
            <a:endParaRPr lang="en-US" sz="2400" dirty="0"/>
          </a:p>
          <a:p>
            <a:pPr>
              <a:lnSpc>
                <a:spcPct val="80000"/>
              </a:lnSpc>
            </a:pPr>
            <a:endParaRPr lang="en-US" sz="2400" dirty="0"/>
          </a:p>
          <a:p>
            <a:endParaRPr lang="en-US" sz="2400" dirty="0" smtClean="0"/>
          </a:p>
          <a:p>
            <a:endParaRPr lang="en-US" sz="2400" dirty="0" smtClean="0"/>
          </a:p>
          <a:p>
            <a:r>
              <a:rPr lang="en-US" sz="2400" dirty="0" smtClean="0"/>
              <a:t>Since light is a wave, it must exhibit behavior similar to that of water.</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Diffraction</a:t>
            </a:r>
            <a:endParaRPr lang="en-US" dirty="0"/>
          </a:p>
        </p:txBody>
      </p:sp>
      <p:sp>
        <p:nvSpPr>
          <p:cNvPr id="1030" name="Rectangle 6"/>
          <p:cNvSpPr>
            <a:spLocks noGrp="1" noChangeArrowheads="1"/>
          </p:cNvSpPr>
          <p:nvPr>
            <p:ph type="body" idx="1"/>
          </p:nvPr>
        </p:nvSpPr>
        <p:spPr/>
        <p:txBody>
          <a:bodyPr/>
          <a:lstStyle/>
          <a:p>
            <a:r>
              <a:rPr lang="en-US" dirty="0" smtClean="0"/>
              <a:t>The bending of a wave around a barrier or through an opening is known as diffraction. A common result of diffraction is the ability to hear a person talking even when the person is out of sight around a corner.</a:t>
            </a:r>
          </a:p>
          <a:p>
            <a:r>
              <a:rPr lang="en-US" dirty="0" smtClean="0"/>
              <a:t>It might seem that light cannot be a wave, since it does not bend around a corner along with the sound. There is a significant difference between sound waves and light waves, however. The wavelength of sound is about a meter, but the wavelength of light waves is about 10</a:t>
            </a:r>
            <a:r>
              <a:rPr lang="en-US" baseline="30000" dirty="0" smtClean="0"/>
              <a:t>-7</a:t>
            </a:r>
            <a:r>
              <a:rPr lang="en-US" dirty="0" smtClean="0"/>
              <a:t> m.</a:t>
            </a:r>
          </a:p>
          <a:p>
            <a:endParaRPr lang="en-US" dirty="0" smtClean="0"/>
          </a:p>
        </p:txBody>
      </p:sp>
      <p:sp>
        <p:nvSpPr>
          <p:cNvPr id="10" name="Footer Placeholder 9"/>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Diffraction</a:t>
            </a:r>
            <a:endParaRPr lang="en-US" dirty="0"/>
          </a:p>
        </p:txBody>
      </p:sp>
      <p:sp>
        <p:nvSpPr>
          <p:cNvPr id="1030" name="Rectangle 6"/>
          <p:cNvSpPr>
            <a:spLocks noGrp="1" noChangeArrowheads="1"/>
          </p:cNvSpPr>
          <p:nvPr>
            <p:ph idx="1"/>
          </p:nvPr>
        </p:nvSpPr>
        <p:spPr/>
        <p:txBody>
          <a:bodyPr/>
          <a:lstStyle/>
          <a:p>
            <a:r>
              <a:rPr lang="en-US" dirty="0" smtClean="0"/>
              <a:t>The huge difference in wavelength between sound waves and light waves greatly affects their behavior, because long waves diffract more than short waves. It follows that long-wavelength sound waves diffract much more than short-wavelength light waves.</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18_19_Figure.jpg"/>
          <p:cNvPicPr>
            <a:picLocks noChangeAspect="1"/>
          </p:cNvPicPr>
          <p:nvPr/>
        </p:nvPicPr>
        <p:blipFill rotWithShape="1">
          <a:blip r:embed="rId3">
            <a:extLst>
              <a:ext uri="{28A0092B-C50C-407E-A947-70E740481C1C}">
                <a14:useLocalDpi xmlns:a14="http://schemas.microsoft.com/office/drawing/2010/main" val="0"/>
              </a:ext>
            </a:extLst>
          </a:blip>
          <a:srcRect b="2965"/>
          <a:stretch/>
        </p:blipFill>
        <p:spPr>
          <a:xfrm>
            <a:off x="2207544" y="2603161"/>
            <a:ext cx="4728912" cy="4170852"/>
          </a:xfrm>
          <a:prstGeom prst="rect">
            <a:avLst/>
          </a:prstGeom>
        </p:spPr>
      </p:pic>
      <p:sp>
        <p:nvSpPr>
          <p:cNvPr id="1029" name="Rectangle 5"/>
          <p:cNvSpPr>
            <a:spLocks noGrp="1" noChangeArrowheads="1"/>
          </p:cNvSpPr>
          <p:nvPr>
            <p:ph type="title"/>
          </p:nvPr>
        </p:nvSpPr>
        <p:spPr/>
        <p:txBody>
          <a:bodyPr/>
          <a:lstStyle/>
          <a:p>
            <a:r>
              <a:rPr lang="en-US" dirty="0" smtClean="0"/>
              <a:t>Diffraction</a:t>
            </a:r>
            <a:endParaRPr lang="en-US" i="1" dirty="0"/>
          </a:p>
        </p:txBody>
      </p:sp>
      <p:sp>
        <p:nvSpPr>
          <p:cNvPr id="1030" name="Rectangle 6"/>
          <p:cNvSpPr>
            <a:spLocks noGrp="1" noChangeArrowheads="1"/>
          </p:cNvSpPr>
          <p:nvPr>
            <p:ph idx="1"/>
          </p:nvPr>
        </p:nvSpPr>
        <p:spPr/>
        <p:txBody>
          <a:bodyPr/>
          <a:lstStyle/>
          <a:p>
            <a:r>
              <a:rPr lang="en-US" dirty="0" smtClean="0"/>
              <a:t>To investigate the diffraction of light, consider monochromatic light of wavelength </a:t>
            </a:r>
            <a:r>
              <a:rPr lang="el-GR" i="1" dirty="0" smtClean="0"/>
              <a:t>λ</a:t>
            </a:r>
            <a:r>
              <a:rPr lang="en-US" dirty="0" smtClean="0"/>
              <a:t> passing</a:t>
            </a:r>
            <a:br>
              <a:rPr lang="en-US" dirty="0" smtClean="0"/>
            </a:br>
            <a:r>
              <a:rPr lang="en-US" dirty="0" smtClean="0"/>
              <a:t>through a slit of width </a:t>
            </a:r>
            <a:r>
              <a:rPr lang="en-US" i="1" dirty="0" smtClean="0"/>
              <a:t>W</a:t>
            </a:r>
            <a:r>
              <a:rPr lang="en-US" dirty="0" smtClean="0"/>
              <a:t> as shown in the figure below.</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extLst>
      <p:ext uri="{BB962C8B-B14F-4D97-AF65-F5344CB8AC3E}">
        <p14:creationId xmlns:p14="http://schemas.microsoft.com/office/powerpoint/2010/main" val="70853603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Interference</a:t>
            </a:r>
            <a:endParaRPr lang="en-US" dirty="0"/>
          </a:p>
        </p:txBody>
      </p:sp>
      <p:sp>
        <p:nvSpPr>
          <p:cNvPr id="1030" name="Rectangle 6"/>
          <p:cNvSpPr>
            <a:spLocks noGrp="1" noChangeArrowheads="1"/>
          </p:cNvSpPr>
          <p:nvPr>
            <p:ph type="body" idx="1"/>
          </p:nvPr>
        </p:nvSpPr>
        <p:spPr/>
        <p:txBody>
          <a:bodyPr/>
          <a:lstStyle/>
          <a:p>
            <a:r>
              <a:rPr lang="en-US" dirty="0" smtClean="0"/>
              <a:t>Light interference is most noticeable when the light sources are coherent and monochromatic. </a:t>
            </a:r>
          </a:p>
          <a:p>
            <a:r>
              <a:rPr lang="en-US" dirty="0" smtClean="0"/>
              <a:t>Monochromatic light is light of a single color, or frequency.</a:t>
            </a:r>
          </a:p>
          <a:p>
            <a:r>
              <a:rPr lang="en-US" dirty="0" smtClean="0"/>
              <a:t>Coherent light sources maintain a constant phase relative to one another.</a:t>
            </a:r>
          </a:p>
          <a:p>
            <a:r>
              <a:rPr lang="en-US" dirty="0" smtClean="0"/>
              <a:t>Because a laser emits light that is both monochromatic and coherent, it is perfect for showing interference.</a:t>
            </a: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Diffraction</a:t>
            </a:r>
            <a:endParaRPr lang="en-US" dirty="0"/>
          </a:p>
        </p:txBody>
      </p:sp>
      <p:sp>
        <p:nvSpPr>
          <p:cNvPr id="1030" name="Rectangle 6"/>
          <p:cNvSpPr>
            <a:spLocks noGrp="1" noChangeArrowheads="1"/>
          </p:cNvSpPr>
          <p:nvPr>
            <p:ph type="body" idx="1"/>
          </p:nvPr>
        </p:nvSpPr>
        <p:spPr/>
        <p:txBody>
          <a:bodyPr/>
          <a:lstStyle/>
          <a:p>
            <a:r>
              <a:rPr lang="en-US" dirty="0" smtClean="0"/>
              <a:t>After passing through the slit, the light shines on a distant screen. </a:t>
            </a:r>
          </a:p>
          <a:p>
            <a:r>
              <a:rPr lang="en-US" dirty="0" smtClean="0"/>
              <a:t>According to Huygens</a:t>
            </a:r>
            <a:r>
              <a:rPr lang="fr-FR" dirty="0" smtClean="0"/>
              <a:t>'</a:t>
            </a:r>
            <a:r>
              <a:rPr lang="en-US" dirty="0" smtClean="0"/>
              <a:t>s principle, each point within the slit can be considered as a source of new waves that travel outward toward the screen. The interference of these waves with one another generates a series of bright and dark fringes referred to as a diffraction pattern.</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Diffraction</a:t>
            </a:r>
            <a:endParaRPr lang="en-US" dirty="0"/>
          </a:p>
        </p:txBody>
      </p:sp>
      <p:sp>
        <p:nvSpPr>
          <p:cNvPr id="1030" name="Rectangle 6"/>
          <p:cNvSpPr>
            <a:spLocks noGrp="1" noChangeArrowheads="1"/>
          </p:cNvSpPr>
          <p:nvPr>
            <p:ph type="body" idx="1"/>
          </p:nvPr>
        </p:nvSpPr>
        <p:spPr/>
        <p:txBody>
          <a:bodyPr/>
          <a:lstStyle/>
          <a:p>
            <a:r>
              <a:rPr lang="en-US" dirty="0" smtClean="0"/>
              <a:t>We can understand single-slit diffraction by referring to the figure below.</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18_20_Figure.jpg"/>
          <p:cNvPicPr>
            <a:picLocks noChangeAspect="1"/>
          </p:cNvPicPr>
          <p:nvPr/>
        </p:nvPicPr>
        <p:blipFill rotWithShape="1">
          <a:blip r:embed="rId3">
            <a:extLst>
              <a:ext uri="{28A0092B-C50C-407E-A947-70E740481C1C}">
                <a14:useLocalDpi xmlns:a14="http://schemas.microsoft.com/office/drawing/2010/main" val="0"/>
              </a:ext>
            </a:extLst>
          </a:blip>
          <a:srcRect b="3451"/>
          <a:stretch/>
        </p:blipFill>
        <p:spPr>
          <a:xfrm>
            <a:off x="914400" y="2084238"/>
            <a:ext cx="7315200" cy="448495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smtClean="0"/>
              <a:t>Diffraction</a:t>
            </a:r>
            <a:endParaRPr lang="en-US" i="1" dirty="0"/>
          </a:p>
        </p:txBody>
      </p:sp>
      <p:sp>
        <p:nvSpPr>
          <p:cNvPr id="1030" name="Rectangle 6"/>
          <p:cNvSpPr>
            <a:spLocks noGrp="1" noChangeArrowheads="1"/>
          </p:cNvSpPr>
          <p:nvPr>
            <p:ph type="body" idx="1"/>
          </p:nvPr>
        </p:nvSpPr>
        <p:spPr/>
        <p:txBody>
          <a:bodyPr/>
          <a:lstStyle/>
          <a:p>
            <a:r>
              <a:rPr lang="en-US" dirty="0" smtClean="0"/>
              <a:t>The figure shows light waves traveling to a screen from various points in a slit. Consider waves from points 1 and 1′ traveling to the screen at an angle </a:t>
            </a:r>
            <a:r>
              <a:rPr lang="el-GR" i="1" dirty="0" smtClean="0"/>
              <a:t>θ</a:t>
            </a:r>
            <a:r>
              <a:rPr lang="en-US" dirty="0" smtClean="0"/>
              <a:t> relative to the initial direction of the light.</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extLst>
      <p:ext uri="{BB962C8B-B14F-4D97-AF65-F5344CB8AC3E}">
        <p14:creationId xmlns:p14="http://schemas.microsoft.com/office/powerpoint/2010/main" val="114298523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Diffraction</a:t>
            </a:r>
            <a:endParaRPr lang="en-US" dirty="0"/>
          </a:p>
        </p:txBody>
      </p:sp>
      <p:sp>
        <p:nvSpPr>
          <p:cNvPr id="1030" name="Rectangle 6"/>
          <p:cNvSpPr>
            <a:spLocks noGrp="1" noChangeArrowheads="1"/>
          </p:cNvSpPr>
          <p:nvPr>
            <p:ph idx="1"/>
          </p:nvPr>
        </p:nvSpPr>
        <p:spPr>
          <a:xfrm>
            <a:off x="365125" y="1141413"/>
            <a:ext cx="8073721" cy="5106987"/>
          </a:xfrm>
        </p:spPr>
        <p:txBody>
          <a:bodyPr/>
          <a:lstStyle/>
          <a:p>
            <a:r>
              <a:rPr lang="en-US" dirty="0" smtClean="0"/>
              <a:t>The path-length difference for these waves is (</a:t>
            </a:r>
            <a:r>
              <a:rPr lang="en-US" i="1" dirty="0" smtClean="0"/>
              <a:t>W</a:t>
            </a:r>
            <a:r>
              <a:rPr lang="en-US" dirty="0" smtClean="0"/>
              <a:t>/2) sin </a:t>
            </a:r>
            <a:r>
              <a:rPr lang="el-GR" i="1" dirty="0" smtClean="0"/>
              <a:t>θ</a:t>
            </a:r>
            <a:r>
              <a:rPr lang="en-US" dirty="0" smtClean="0"/>
              <a:t>. This same path-length difference applies to points 2 and 2′, 3 and 3′, and so on for all points in the slit. </a:t>
            </a:r>
          </a:p>
          <a:p>
            <a:r>
              <a:rPr lang="en-US" dirty="0" smtClean="0"/>
              <a:t>Each of these pairs acts like it came from the two slits in a two-slit experiment.</a:t>
            </a:r>
          </a:p>
          <a:p>
            <a:r>
              <a:rPr lang="en-US" dirty="0" smtClean="0"/>
              <a:t>The path-length difference for waves traveling in the forward direction is zero. As a result, all wave pairs interfere constructively, giving maximum intensity at the center of the diffraction pattern.</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Diffraction</a:t>
            </a:r>
            <a:endParaRPr lang="en-US" dirty="0"/>
          </a:p>
        </p:txBody>
      </p:sp>
      <p:sp>
        <p:nvSpPr>
          <p:cNvPr id="1030" name="Rectangle 6"/>
          <p:cNvSpPr>
            <a:spLocks noGrp="1" noChangeArrowheads="1"/>
          </p:cNvSpPr>
          <p:nvPr>
            <p:ph type="body" idx="1"/>
          </p:nvPr>
        </p:nvSpPr>
        <p:spPr>
          <a:xfrm>
            <a:off x="365125" y="1141413"/>
            <a:ext cx="8295456" cy="5560910"/>
          </a:xfrm>
        </p:spPr>
        <p:txBody>
          <a:bodyPr/>
          <a:lstStyle/>
          <a:p>
            <a:r>
              <a:rPr lang="en-US" dirty="0" smtClean="0"/>
              <a:t>Things change, however, when the angle </a:t>
            </a:r>
            <a:r>
              <a:rPr lang="el-GR" i="1" dirty="0" smtClean="0"/>
              <a:t>θ</a:t>
            </a:r>
            <a:r>
              <a:rPr lang="en-US" dirty="0" smtClean="0"/>
              <a:t> does not equal zero. If the angle is increased until the path-length difference is half a wavelength,	 </a:t>
            </a:r>
            <a:r>
              <a:rPr lang="el-GR" i="1" dirty="0" smtClean="0"/>
              <a:t>λ</a:t>
            </a:r>
            <a:r>
              <a:rPr lang="en-US" dirty="0" smtClean="0"/>
              <a:t>, then each pair experiences destructive interference.</a:t>
            </a:r>
          </a:p>
          <a:p>
            <a:r>
              <a:rPr lang="en-US" dirty="0" smtClean="0"/>
              <a:t>Thus, the first dark fringe in the diffraction pattern occurs when (</a:t>
            </a:r>
            <a:r>
              <a:rPr lang="en-US" i="1" dirty="0" smtClean="0"/>
              <a:t>W</a:t>
            </a:r>
            <a:r>
              <a:rPr lang="en-US" dirty="0" smtClean="0"/>
              <a:t>/2) sin</a:t>
            </a:r>
            <a:r>
              <a:rPr lang="el-GR" dirty="0" smtClean="0"/>
              <a:t> </a:t>
            </a:r>
            <a:r>
              <a:rPr lang="el-GR" i="1" dirty="0" smtClean="0"/>
              <a:t>θ</a:t>
            </a:r>
            <a:r>
              <a:rPr lang="en-US" dirty="0" smtClean="0"/>
              <a:t> =	 </a:t>
            </a:r>
            <a:r>
              <a:rPr lang="el-GR" i="1" dirty="0" smtClean="0"/>
              <a:t>λ</a:t>
            </a:r>
            <a:r>
              <a:rPr lang="en-US" dirty="0" smtClean="0"/>
              <a:t> or, cancelling the 2</a:t>
            </a:r>
            <a:r>
              <a:rPr lang="fr-FR" dirty="0" smtClean="0"/>
              <a:t>'</a:t>
            </a:r>
            <a:r>
              <a:rPr lang="en-US" dirty="0" smtClean="0"/>
              <a:t>s</a:t>
            </a:r>
            <a:r>
              <a:rPr lang="en-US" dirty="0" smtClean="0"/>
              <a:t>,</a:t>
            </a:r>
          </a:p>
          <a:p>
            <a:pPr marL="0" indent="0" algn="ctr">
              <a:buNone/>
            </a:pPr>
            <a:r>
              <a:rPr lang="en-US" i="1" dirty="0" smtClean="0"/>
              <a:t>W</a:t>
            </a:r>
            <a:r>
              <a:rPr lang="en-US" dirty="0" smtClean="0"/>
              <a:t> </a:t>
            </a:r>
            <a:r>
              <a:rPr lang="en-US" dirty="0" smtClean="0"/>
              <a:t>sin</a:t>
            </a:r>
            <a:r>
              <a:rPr lang="el-GR" dirty="0" smtClean="0"/>
              <a:t> </a:t>
            </a:r>
            <a:r>
              <a:rPr lang="el-GR" i="1" dirty="0" smtClean="0"/>
              <a:t>θ</a:t>
            </a:r>
            <a:r>
              <a:rPr lang="en-US" dirty="0" smtClean="0"/>
              <a:t> = </a:t>
            </a:r>
            <a:r>
              <a:rPr lang="el-GR" i="1" dirty="0" smtClean="0"/>
              <a:t>λ</a:t>
            </a:r>
            <a:endParaRPr lang="en-US" i="1" dirty="0" smtClean="0"/>
          </a:p>
          <a:p>
            <a:r>
              <a:rPr lang="en-US" dirty="0" smtClean="0"/>
              <a:t>Similar analysis shows that the second dark fringe occurs at the angle given </a:t>
            </a:r>
            <a:r>
              <a:rPr lang="en-US" dirty="0" smtClean="0"/>
              <a:t>by</a:t>
            </a:r>
          </a:p>
          <a:p>
            <a:pPr marL="0" indent="0" algn="ctr">
              <a:buNone/>
            </a:pPr>
            <a:r>
              <a:rPr lang="en-US" i="1" dirty="0" smtClean="0"/>
              <a:t>W </a:t>
            </a:r>
            <a:r>
              <a:rPr lang="en-US" dirty="0" smtClean="0"/>
              <a:t>sin</a:t>
            </a:r>
            <a:r>
              <a:rPr lang="el-GR" dirty="0" smtClean="0"/>
              <a:t> </a:t>
            </a:r>
            <a:r>
              <a:rPr lang="el-GR" i="1" dirty="0" smtClean="0"/>
              <a:t>θ</a:t>
            </a:r>
            <a:r>
              <a:rPr lang="en-US" dirty="0" smtClean="0"/>
              <a:t> = 2</a:t>
            </a:r>
            <a:r>
              <a:rPr lang="el-GR" i="1" dirty="0" smtClean="0"/>
              <a:t>λ</a:t>
            </a:r>
            <a:endParaRPr lang="en-US" dirty="0" smtClean="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Slide 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075" y="3823043"/>
            <a:ext cx="137160" cy="466344"/>
          </a:xfrm>
          <a:prstGeom prst="rect">
            <a:avLst/>
          </a:prstGeom>
        </p:spPr>
      </p:pic>
      <p:pic>
        <p:nvPicPr>
          <p:cNvPr id="13" name="Picture 12" descr="Slide 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028" y="2038513"/>
            <a:ext cx="137160" cy="46634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Diffraction</a:t>
            </a:r>
            <a:endParaRPr lang="en-US" dirty="0"/>
          </a:p>
        </p:txBody>
      </p:sp>
      <p:sp>
        <p:nvSpPr>
          <p:cNvPr id="1030" name="Rectangle 6"/>
          <p:cNvSpPr>
            <a:spLocks noGrp="1" noChangeArrowheads="1"/>
          </p:cNvSpPr>
          <p:nvPr>
            <p:ph type="body" idx="1"/>
          </p:nvPr>
        </p:nvSpPr>
        <p:spPr/>
        <p:txBody>
          <a:bodyPr/>
          <a:lstStyle/>
          <a:p>
            <a:r>
              <a:rPr lang="en-US" dirty="0" smtClean="0"/>
              <a:t>In general, dark fringes satisfy the following conditions:</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Slide 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767" y="2437643"/>
            <a:ext cx="7742466" cy="187442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Diffraction</a:t>
            </a:r>
            <a:endParaRPr lang="en-US" dirty="0"/>
          </a:p>
        </p:txBody>
      </p:sp>
      <p:sp>
        <p:nvSpPr>
          <p:cNvPr id="1030" name="Rectangle 6"/>
          <p:cNvSpPr>
            <a:spLocks noGrp="1" noChangeArrowheads="1"/>
          </p:cNvSpPr>
          <p:nvPr>
            <p:ph type="body" idx="1"/>
          </p:nvPr>
        </p:nvSpPr>
        <p:spPr/>
        <p:txBody>
          <a:bodyPr/>
          <a:lstStyle/>
          <a:p>
            <a:r>
              <a:rPr lang="en-US" dirty="0" smtClean="0"/>
              <a:t>The following example shows how the equation describing the conditions for dark fringes in single-slit interference may be used to determine wavelength.</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Slide 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7075" y="2960903"/>
            <a:ext cx="5789850" cy="360430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Diffraction</a:t>
            </a:r>
            <a:endParaRPr lang="en-US" dirty="0"/>
          </a:p>
        </p:txBody>
      </p:sp>
      <p:sp>
        <p:nvSpPr>
          <p:cNvPr id="1030" name="Rectangle 6"/>
          <p:cNvSpPr>
            <a:spLocks noGrp="1" noChangeArrowheads="1"/>
          </p:cNvSpPr>
          <p:nvPr>
            <p:ph idx="1"/>
          </p:nvPr>
        </p:nvSpPr>
        <p:spPr/>
        <p:txBody>
          <a:bodyPr/>
          <a:lstStyle/>
          <a:p>
            <a:r>
              <a:rPr lang="en-US" sz="2400" dirty="0" smtClean="0"/>
              <a:t>As mentioned earlier, waves diffract when they encounter a barrier or an opening. It follows, then, that the shadow cast by an object is not really as sharp as it might seem. For example, the shadow of the metal screw shown in the figure below actually consists of tightly spaced series of diffraction fringes.</a:t>
            </a:r>
            <a:endParaRPr lang="en-US" sz="2400"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18_21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043" y="3435378"/>
            <a:ext cx="2243914" cy="33627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Diffraction</a:t>
            </a:r>
            <a:endParaRPr lang="en-US" dirty="0"/>
          </a:p>
        </p:txBody>
      </p:sp>
      <p:sp>
        <p:nvSpPr>
          <p:cNvPr id="1030" name="Rectangle 6"/>
          <p:cNvSpPr>
            <a:spLocks noGrp="1" noChangeArrowheads="1"/>
          </p:cNvSpPr>
          <p:nvPr>
            <p:ph type="body" idx="1"/>
          </p:nvPr>
        </p:nvSpPr>
        <p:spPr/>
        <p:txBody>
          <a:bodyPr/>
          <a:lstStyle/>
          <a:p>
            <a:pPr>
              <a:lnSpc>
                <a:spcPct val="95000"/>
              </a:lnSpc>
            </a:pPr>
            <a:r>
              <a:rPr lang="en-US" sz="2400" dirty="0" smtClean="0"/>
              <a:t>Thus, shadows do not have the sharp boundaries implied by geometrical optics. However, under normal circumstances the diffraction pattern in a shadow may be difficult to see. </a:t>
            </a:r>
          </a:p>
          <a:p>
            <a:pPr>
              <a:lnSpc>
                <a:spcPct val="95000"/>
              </a:lnSpc>
            </a:pPr>
            <a:r>
              <a:rPr lang="en-US" sz="2400" dirty="0" smtClean="0"/>
              <a:t>That said, a diffraction pattern may be seen by holding two fingers close together in front of your eyes. Don</a:t>
            </a:r>
            <a:r>
              <a:rPr lang="fr-FR" sz="2400" dirty="0" smtClean="0"/>
              <a:t>'</a:t>
            </a:r>
            <a:r>
              <a:rPr lang="en-US" sz="2400" dirty="0" smtClean="0"/>
              <a:t>t let the finger tips touch, but look carefully between them toward a smooth, bright background, as is shown in the figure below.</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18_22_Figure.jpg"/>
          <p:cNvPicPr>
            <a:picLocks noChangeAspect="1"/>
          </p:cNvPicPr>
          <p:nvPr/>
        </p:nvPicPr>
        <p:blipFill rotWithShape="1">
          <a:blip r:embed="rId3">
            <a:extLst>
              <a:ext uri="{28A0092B-C50C-407E-A947-70E740481C1C}">
                <a14:useLocalDpi xmlns:a14="http://schemas.microsoft.com/office/drawing/2010/main" val="0"/>
              </a:ext>
            </a:extLst>
          </a:blip>
          <a:srcRect b="2962"/>
          <a:stretch/>
        </p:blipFill>
        <p:spPr>
          <a:xfrm>
            <a:off x="3203253" y="4317881"/>
            <a:ext cx="2737494" cy="241471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Diffraction </a:t>
            </a:r>
            <a:endParaRPr lang="en-US" dirty="0"/>
          </a:p>
        </p:txBody>
      </p:sp>
      <p:sp>
        <p:nvSpPr>
          <p:cNvPr id="1030" name="Rectangle 6"/>
          <p:cNvSpPr>
            <a:spLocks noGrp="1" noChangeArrowheads="1"/>
          </p:cNvSpPr>
          <p:nvPr>
            <p:ph type="body" idx="1"/>
          </p:nvPr>
        </p:nvSpPr>
        <p:spPr>
          <a:xfrm>
            <a:off x="365125" y="1141413"/>
            <a:ext cx="8229600" cy="5405232"/>
          </a:xfrm>
        </p:spPr>
        <p:txBody>
          <a:bodyPr/>
          <a:lstStyle/>
          <a:p>
            <a:r>
              <a:rPr lang="en-US" dirty="0" smtClean="0"/>
              <a:t>Diffraction limits the way you see the world. How sharply a scene appears to your eyes depends on the size of your pupils. In general, larger pupils produce sharper vision. Let</a:t>
            </a:r>
            <a:r>
              <a:rPr lang="fr-FR" dirty="0" smtClean="0"/>
              <a:t>'</a:t>
            </a:r>
            <a:r>
              <a:rPr lang="en-US" dirty="0" smtClean="0"/>
              <a:t>s see why that is so.</a:t>
            </a:r>
          </a:p>
          <a:p>
            <a:r>
              <a:rPr lang="en-US" dirty="0" smtClean="0"/>
              <a:t>Let</a:t>
            </a:r>
            <a:r>
              <a:rPr lang="fr-FR" dirty="0" smtClean="0"/>
              <a:t>'</a:t>
            </a:r>
            <a:r>
              <a:rPr lang="en-US" dirty="0" smtClean="0"/>
              <a:t>s take a look at the diffraction pattern created by a circular opening—such as the pupil of your eye.</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smtClean="0"/>
              <a:t>Interference</a:t>
            </a:r>
            <a:endParaRPr lang="en-US" dirty="0"/>
          </a:p>
        </p:txBody>
      </p:sp>
      <p:sp>
        <p:nvSpPr>
          <p:cNvPr id="1030" name="Rectangle 6"/>
          <p:cNvSpPr>
            <a:spLocks noGrp="1" noChangeArrowheads="1"/>
          </p:cNvSpPr>
          <p:nvPr>
            <p:ph type="body" idx="1"/>
          </p:nvPr>
        </p:nvSpPr>
        <p:spPr>
          <a:xfrm>
            <a:off x="365125" y="1141413"/>
            <a:ext cx="7816046" cy="5106987"/>
          </a:xfrm>
        </p:spPr>
        <p:txBody>
          <a:bodyPr/>
          <a:lstStyle/>
          <a:p>
            <a:r>
              <a:rPr lang="en-US" sz="2400" dirty="0" smtClean="0"/>
              <a:t>The phase difference between incoherent light sources varies randomly with time. Incoherent light sources—which include incandescent </a:t>
            </a:r>
            <a:r>
              <a:rPr lang="en-US" sz="2400" dirty="0" err="1" smtClean="0"/>
              <a:t>lightbulbs</a:t>
            </a:r>
            <a:r>
              <a:rPr lang="en-US" sz="2400" dirty="0" smtClean="0"/>
              <a:t>, fluorescent lights, and the Sun—do not form noticeable interference patterns.</a:t>
            </a:r>
          </a:p>
          <a:p>
            <a:r>
              <a:rPr lang="en-US" sz="2400" dirty="0" smtClean="0"/>
              <a:t>Wave interference depends on the phase difference, as the figure below indicates.</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18_01_Figure.jpg"/>
          <p:cNvPicPr>
            <a:picLocks noChangeAspect="1"/>
          </p:cNvPicPr>
          <p:nvPr/>
        </p:nvPicPr>
        <p:blipFill rotWithShape="1">
          <a:blip r:embed="rId3">
            <a:extLst>
              <a:ext uri="{28A0092B-C50C-407E-A947-70E740481C1C}">
                <a14:useLocalDpi xmlns:a14="http://schemas.microsoft.com/office/drawing/2010/main" val="0"/>
              </a:ext>
            </a:extLst>
          </a:blip>
          <a:srcRect b="3489"/>
          <a:stretch/>
        </p:blipFill>
        <p:spPr>
          <a:xfrm>
            <a:off x="2217420" y="3818680"/>
            <a:ext cx="4709160" cy="299555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_23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965" y="3409289"/>
            <a:ext cx="5062072" cy="3397436"/>
          </a:xfrm>
          <a:prstGeom prst="rect">
            <a:avLst/>
          </a:prstGeom>
        </p:spPr>
      </p:pic>
      <p:sp>
        <p:nvSpPr>
          <p:cNvPr id="1029" name="Rectangle 5"/>
          <p:cNvSpPr>
            <a:spLocks noGrp="1" noChangeArrowheads="1"/>
          </p:cNvSpPr>
          <p:nvPr>
            <p:ph type="title"/>
          </p:nvPr>
        </p:nvSpPr>
        <p:spPr/>
        <p:txBody>
          <a:bodyPr/>
          <a:lstStyle/>
          <a:p>
            <a:r>
              <a:rPr lang="en-US" dirty="0" smtClean="0"/>
              <a:t>Diffraction</a:t>
            </a:r>
            <a:endParaRPr lang="en-US" dirty="0"/>
          </a:p>
        </p:txBody>
      </p:sp>
      <p:sp>
        <p:nvSpPr>
          <p:cNvPr id="1030" name="Rectangle 6"/>
          <p:cNvSpPr>
            <a:spLocks noGrp="1" noChangeArrowheads="1"/>
          </p:cNvSpPr>
          <p:nvPr>
            <p:ph type="body" idx="1"/>
          </p:nvPr>
        </p:nvSpPr>
        <p:spPr>
          <a:xfrm>
            <a:off x="365125" y="1141413"/>
            <a:ext cx="8340598" cy="5405232"/>
          </a:xfrm>
        </p:spPr>
        <p:txBody>
          <a:bodyPr/>
          <a:lstStyle/>
          <a:p>
            <a:r>
              <a:rPr lang="en-US" dirty="0" smtClean="0"/>
              <a:t>The pattern is slightly different from that produced by the linear slits studied earlier. The circular opening creates a circular diffraction pattern of alternating bright and dark regions such as that shown in the figure below.</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extLst>
      <p:ext uri="{BB962C8B-B14F-4D97-AF65-F5344CB8AC3E}">
        <p14:creationId xmlns:p14="http://schemas.microsoft.com/office/powerpoint/2010/main" val="55793028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Diffraction </a:t>
            </a:r>
            <a:endParaRPr lang="en-US" dirty="0"/>
          </a:p>
        </p:txBody>
      </p:sp>
      <p:sp>
        <p:nvSpPr>
          <p:cNvPr id="1030" name="Rectangle 6"/>
          <p:cNvSpPr>
            <a:spLocks noGrp="1" noChangeArrowheads="1"/>
          </p:cNvSpPr>
          <p:nvPr>
            <p:ph type="body" idx="1"/>
          </p:nvPr>
        </p:nvSpPr>
        <p:spPr>
          <a:xfrm>
            <a:off x="365125" y="1141413"/>
            <a:ext cx="8229600" cy="5421619"/>
          </a:xfrm>
        </p:spPr>
        <p:txBody>
          <a:bodyPr/>
          <a:lstStyle/>
          <a:p>
            <a:r>
              <a:rPr lang="en-US" dirty="0" smtClean="0"/>
              <a:t>More specifically, a circular opening of diameter </a:t>
            </a:r>
            <a:r>
              <a:rPr lang="en-US" i="1" dirty="0" smtClean="0"/>
              <a:t>D</a:t>
            </a:r>
            <a:r>
              <a:rPr lang="en-US" dirty="0" smtClean="0"/>
              <a:t> produces a dark fringe at an angle given by the following condition:</a:t>
            </a:r>
          </a:p>
          <a:p>
            <a:endParaRPr lang="en-US" dirty="0"/>
          </a:p>
          <a:p>
            <a:endParaRPr lang="en-US" dirty="0" smtClean="0"/>
          </a:p>
          <a:p>
            <a:endParaRPr lang="en-US" dirty="0"/>
          </a:p>
          <a:p>
            <a:endParaRPr lang="en-US" dirty="0" smtClean="0"/>
          </a:p>
          <a:p>
            <a:endParaRPr lang="en-US" dirty="0" smtClean="0"/>
          </a:p>
          <a:p>
            <a:r>
              <a:rPr lang="en-US" dirty="0" smtClean="0"/>
              <a:t>The sharpness of vision—in particular, the ability to visually separate closely spaced objects—is referred to as resolution.</a:t>
            </a: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Slide 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759186"/>
            <a:ext cx="7315200" cy="213195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6"/>
          <p:cNvSpPr>
            <a:spLocks noGrp="1" noChangeArrowheads="1"/>
          </p:cNvSpPr>
          <p:nvPr>
            <p:ph type="body" idx="1"/>
          </p:nvPr>
        </p:nvSpPr>
        <p:spPr>
          <a:xfrm>
            <a:off x="365125" y="1141413"/>
            <a:ext cx="8229600" cy="5339684"/>
          </a:xfrm>
        </p:spPr>
        <p:txBody>
          <a:bodyPr/>
          <a:lstStyle/>
          <a:p>
            <a:r>
              <a:rPr lang="en-US" sz="2400" dirty="0" smtClean="0"/>
              <a:t>Because diffraction through the pupil blurs images, it can be difficult to visually separate objects that are very close together. In other words, diffraction limits the resolving power of your vision. This is illustrated in the figure below. </a:t>
            </a:r>
          </a:p>
          <a:p>
            <a:endParaRPr lang="en-US" sz="2400" dirty="0"/>
          </a:p>
          <a:p>
            <a:endParaRPr lang="en-US" sz="2400" dirty="0" smtClean="0"/>
          </a:p>
          <a:p>
            <a:endParaRPr lang="en-US" sz="2400" dirty="0"/>
          </a:p>
          <a:p>
            <a:pPr>
              <a:lnSpc>
                <a:spcPct val="150000"/>
              </a:lnSpc>
            </a:pPr>
            <a:endParaRPr lang="en-US" sz="2400" dirty="0" smtClean="0"/>
          </a:p>
          <a:p>
            <a:r>
              <a:rPr lang="en-US" sz="2400" dirty="0" smtClean="0"/>
              <a:t>Note that if the angular separation between two sources is not great enough (left), their diffraction patterns overlap to the point where they appear as a single elongated source.</a:t>
            </a:r>
            <a:endParaRPr lang="en-US" sz="2400" dirty="0"/>
          </a:p>
        </p:txBody>
      </p:sp>
      <p:pic>
        <p:nvPicPr>
          <p:cNvPr id="10" name="Picture 9" descr="18_24_FigureA.jpg"/>
          <p:cNvPicPr>
            <a:picLocks noChangeAspect="1"/>
          </p:cNvPicPr>
          <p:nvPr/>
        </p:nvPicPr>
        <p:blipFill rotWithShape="1">
          <a:blip r:embed="rId3">
            <a:extLst>
              <a:ext uri="{28A0092B-C50C-407E-A947-70E740481C1C}">
                <a14:useLocalDpi xmlns:a14="http://schemas.microsoft.com/office/drawing/2010/main" val="0"/>
              </a:ext>
            </a:extLst>
          </a:blip>
          <a:srcRect b="1275"/>
          <a:stretch/>
        </p:blipFill>
        <p:spPr>
          <a:xfrm>
            <a:off x="1929581" y="2703673"/>
            <a:ext cx="5284839" cy="2296296"/>
          </a:xfrm>
          <a:prstGeom prst="rect">
            <a:avLst/>
          </a:prstGeom>
        </p:spPr>
      </p:pic>
      <p:sp>
        <p:nvSpPr>
          <p:cNvPr id="1029" name="Rectangle 5"/>
          <p:cNvSpPr>
            <a:spLocks noGrp="1" noChangeArrowheads="1"/>
          </p:cNvSpPr>
          <p:nvPr>
            <p:ph type="title"/>
          </p:nvPr>
        </p:nvSpPr>
        <p:spPr/>
        <p:txBody>
          <a:bodyPr/>
          <a:lstStyle/>
          <a:p>
            <a:r>
              <a:rPr lang="en-US" smtClean="0"/>
              <a:t>Diffraction </a:t>
            </a: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Diffraction </a:t>
            </a:r>
            <a:endParaRPr lang="en-US" dirty="0"/>
          </a:p>
        </p:txBody>
      </p:sp>
      <p:sp>
        <p:nvSpPr>
          <p:cNvPr id="1030" name="Rectangle 6"/>
          <p:cNvSpPr>
            <a:spLocks noGrp="1" noChangeArrowheads="1"/>
          </p:cNvSpPr>
          <p:nvPr>
            <p:ph type="body" idx="1"/>
          </p:nvPr>
        </p:nvSpPr>
        <p:spPr>
          <a:xfrm>
            <a:off x="365125" y="1141413"/>
            <a:ext cx="8229600" cy="5454393"/>
          </a:xfrm>
        </p:spPr>
        <p:txBody>
          <a:bodyPr/>
          <a:lstStyle/>
          <a:p>
            <a:r>
              <a:rPr lang="en-US" sz="2400" dirty="0" smtClean="0"/>
              <a:t>An everyday example of diffraction-limited resolution is shown in the figure below.</a:t>
            </a:r>
          </a:p>
          <a:p>
            <a:endParaRPr lang="en-US" sz="2400" dirty="0"/>
          </a:p>
          <a:p>
            <a:endParaRPr lang="en-US" sz="2400" dirty="0" smtClean="0"/>
          </a:p>
          <a:p>
            <a:endParaRPr lang="en-US" sz="2400" dirty="0" smtClean="0"/>
          </a:p>
          <a:p>
            <a:endParaRPr lang="en-US" sz="2400" dirty="0" smtClean="0"/>
          </a:p>
          <a:p>
            <a:pPr>
              <a:lnSpc>
                <a:spcPct val="50000"/>
              </a:lnSpc>
            </a:pPr>
            <a:endParaRPr lang="en-US" sz="2400" dirty="0"/>
          </a:p>
          <a:p>
            <a:r>
              <a:rPr lang="en-US" sz="2400" dirty="0" smtClean="0"/>
              <a:t>In the photograph on the left we see a brilliant light in the distance that may be the single headlight of an approaching motorcycle or the unresolved images of two headlights of a car. When the angular separation exceeds the angle of the first dark fringe, as in the second photograph, we are able to distinguish the two headlights as separate sources of light.</a:t>
            </a:r>
            <a:endParaRPr lang="en-US" sz="2400"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18_24_Figure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9384" y="2002699"/>
            <a:ext cx="5285232" cy="198149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Diffraction </a:t>
            </a:r>
            <a:endParaRPr lang="en-US" dirty="0"/>
          </a:p>
        </p:txBody>
      </p:sp>
      <p:sp>
        <p:nvSpPr>
          <p:cNvPr id="1030" name="Rectangle 6"/>
          <p:cNvSpPr>
            <a:spLocks noGrp="1" noChangeArrowheads="1"/>
          </p:cNvSpPr>
          <p:nvPr>
            <p:ph type="body" idx="1"/>
          </p:nvPr>
        </p:nvSpPr>
        <p:spPr/>
        <p:txBody>
          <a:bodyPr/>
          <a:lstStyle/>
          <a:p>
            <a:r>
              <a:rPr lang="en-US" sz="2400" dirty="0" smtClean="0"/>
              <a:t>In a style of painting known as pointillism, the artist applies paint to a canvas in the form of small dots of color. When viewed from a distance, the individual dots blur together—due to diffraction—and the painting appears to be painted with continuous colors.</a:t>
            </a:r>
          </a:p>
          <a:p>
            <a:r>
              <a:rPr lang="en-US" sz="2400" dirty="0" smtClean="0"/>
              <a:t>Shown in the figure below is a famous example of a pointillist painting, Georges Seurat</a:t>
            </a:r>
            <a:r>
              <a:rPr lang="fr-FR" sz="2400" dirty="0" smtClean="0"/>
              <a:t>'</a:t>
            </a:r>
            <a:r>
              <a:rPr lang="en-US" sz="2400" dirty="0" smtClean="0"/>
              <a:t>s </a:t>
            </a:r>
            <a:r>
              <a:rPr lang="en-US" sz="2400" i="1" dirty="0" smtClean="0"/>
              <a:t>A Sunday Afternoon on the Island of La Grande </a:t>
            </a:r>
            <a:r>
              <a:rPr lang="en-US" sz="2400" i="1" dirty="0" err="1" smtClean="0"/>
              <a:t>Jatte</a:t>
            </a:r>
            <a:r>
              <a:rPr lang="en-US" sz="2400" dirty="0" smtClean="0"/>
              <a:t> (1884).</a:t>
            </a:r>
            <a:endParaRPr lang="en-US" sz="2400"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18_25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4921" y="4270137"/>
            <a:ext cx="3854158" cy="252937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Diffraction </a:t>
            </a:r>
            <a:endParaRPr lang="en-US" dirty="0"/>
          </a:p>
        </p:txBody>
      </p:sp>
      <p:sp>
        <p:nvSpPr>
          <p:cNvPr id="1030" name="Rectangle 6"/>
          <p:cNvSpPr>
            <a:spLocks noGrp="1" noChangeArrowheads="1"/>
          </p:cNvSpPr>
          <p:nvPr>
            <p:ph type="body" idx="1"/>
          </p:nvPr>
        </p:nvSpPr>
        <p:spPr/>
        <p:txBody>
          <a:bodyPr/>
          <a:lstStyle/>
          <a:p>
            <a:r>
              <a:rPr lang="en-US" dirty="0" smtClean="0"/>
              <a:t>Watching television is a lot like viewing a pointillist painting. Although a TV screen appears to show all the colors of the rainbow, it actually produces only three colors—red, green, and blue—the additive primaries. These three colors are grouped together in small points known as pixels, as shown in the figure below.</a:t>
            </a: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18_26_Figure.jpg"/>
          <p:cNvPicPr>
            <a:picLocks noChangeAspect="1"/>
          </p:cNvPicPr>
          <p:nvPr/>
        </p:nvPicPr>
        <p:blipFill rotWithShape="1">
          <a:blip r:embed="rId3">
            <a:extLst>
              <a:ext uri="{28A0092B-C50C-407E-A947-70E740481C1C}">
                <a14:useLocalDpi xmlns:a14="http://schemas.microsoft.com/office/drawing/2010/main" val="0"/>
              </a:ext>
            </a:extLst>
          </a:blip>
          <a:srcRect b="3528"/>
          <a:stretch/>
        </p:blipFill>
        <p:spPr>
          <a:xfrm>
            <a:off x="2346977" y="4253089"/>
            <a:ext cx="4450046" cy="252836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smtClean="0"/>
              <a:t>Diffraction</a:t>
            </a:r>
            <a:endParaRPr lang="en-US" dirty="0"/>
          </a:p>
        </p:txBody>
      </p:sp>
      <p:sp>
        <p:nvSpPr>
          <p:cNvPr id="1030" name="Rectangle 6"/>
          <p:cNvSpPr>
            <a:spLocks noGrp="1" noChangeArrowheads="1"/>
          </p:cNvSpPr>
          <p:nvPr>
            <p:ph type="body" idx="1"/>
          </p:nvPr>
        </p:nvSpPr>
        <p:spPr/>
        <p:txBody>
          <a:bodyPr/>
          <a:lstStyle/>
          <a:p>
            <a:r>
              <a:rPr lang="en-US" dirty="0" smtClean="0"/>
              <a:t>From a distance, the three individual color spots blur together, and the eyes see the net effect of the various combinations of the three colors.</a:t>
            </a: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extLst>
      <p:ext uri="{BB962C8B-B14F-4D97-AF65-F5344CB8AC3E}">
        <p14:creationId xmlns:p14="http://schemas.microsoft.com/office/powerpoint/2010/main" val="143866265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Diffraction Gratings</a:t>
            </a:r>
            <a:endParaRPr lang="en-US" dirty="0"/>
          </a:p>
        </p:txBody>
      </p:sp>
      <p:sp>
        <p:nvSpPr>
          <p:cNvPr id="1030" name="Rectangle 6"/>
          <p:cNvSpPr>
            <a:spLocks noGrp="1" noChangeArrowheads="1"/>
          </p:cNvSpPr>
          <p:nvPr>
            <p:ph type="body" idx="1"/>
          </p:nvPr>
        </p:nvSpPr>
        <p:spPr/>
        <p:txBody>
          <a:bodyPr/>
          <a:lstStyle/>
          <a:p>
            <a:r>
              <a:rPr lang="en-US" sz="2400" dirty="0" smtClean="0"/>
              <a:t>As you know from the previous lessons, a screen with one or two slits produces patterns of interference fringes. It</a:t>
            </a:r>
            <a:r>
              <a:rPr lang="fr-FR" sz="2400" dirty="0" smtClean="0"/>
              <a:t>'</a:t>
            </a:r>
            <a:r>
              <a:rPr lang="en-US" sz="2400" dirty="0" smtClean="0"/>
              <a:t>s natural to wonder what happens if the number of slits is increased.</a:t>
            </a:r>
          </a:p>
          <a:p>
            <a:r>
              <a:rPr lang="en-US" sz="2400" dirty="0" smtClean="0"/>
              <a:t>A screen with a large number of slits is referred to as a diffraction grating. In some cases a grating can have as many as 40,000 slits—or lines, as they are called—per centimeter.</a:t>
            </a:r>
          </a:p>
          <a:p>
            <a:r>
              <a:rPr lang="en-US" sz="2400" dirty="0" smtClean="0"/>
              <a:t>The interference pattern formed by a diffraction grating consists of a series of sharp, widely spaced bright fringes called principal maxima, separated by relatively dark regions, which contain a number of weak secondary maxima.</a:t>
            </a:r>
            <a:endParaRPr lang="en-US" sz="2400"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Diffraction Gratings </a:t>
            </a:r>
            <a:endParaRPr lang="en-US" dirty="0"/>
          </a:p>
        </p:txBody>
      </p:sp>
      <p:sp>
        <p:nvSpPr>
          <p:cNvPr id="1030" name="Rectangle 6"/>
          <p:cNvSpPr>
            <a:spLocks noGrp="1" noChangeArrowheads="1"/>
          </p:cNvSpPr>
          <p:nvPr>
            <p:ph type="body" idx="1"/>
          </p:nvPr>
        </p:nvSpPr>
        <p:spPr/>
        <p:txBody>
          <a:bodyPr/>
          <a:lstStyle/>
          <a:p>
            <a:r>
              <a:rPr lang="en-US" dirty="0" smtClean="0"/>
              <a:t>Such a pattern is shown in the figure below for the case of five slits. As the number of slits becomes larger, the principal maxima become brighter, and the secondary maxima become insignificant.</a:t>
            </a: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18_28_Figure.jpg"/>
          <p:cNvPicPr>
            <a:picLocks noChangeAspect="1"/>
          </p:cNvPicPr>
          <p:nvPr/>
        </p:nvPicPr>
        <p:blipFill rotWithShape="1">
          <a:blip r:embed="rId3">
            <a:extLst>
              <a:ext uri="{28A0092B-C50C-407E-A947-70E740481C1C}">
                <a14:useLocalDpi xmlns:a14="http://schemas.microsoft.com/office/drawing/2010/main" val="0"/>
              </a:ext>
            </a:extLst>
          </a:blip>
          <a:srcRect b="4487"/>
          <a:stretch/>
        </p:blipFill>
        <p:spPr>
          <a:xfrm>
            <a:off x="1308164" y="3455908"/>
            <a:ext cx="6527672" cy="304448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Diffraction Gratings </a:t>
            </a:r>
            <a:endParaRPr lang="en-US" dirty="0"/>
          </a:p>
        </p:txBody>
      </p:sp>
      <p:sp>
        <p:nvSpPr>
          <p:cNvPr id="1030" name="Rectangle 6"/>
          <p:cNvSpPr>
            <a:spLocks noGrp="1" noChangeArrowheads="1"/>
          </p:cNvSpPr>
          <p:nvPr>
            <p:ph type="body" idx="1"/>
          </p:nvPr>
        </p:nvSpPr>
        <p:spPr>
          <a:xfrm>
            <a:off x="365125" y="1141413"/>
            <a:ext cx="8229600" cy="5421619"/>
          </a:xfrm>
        </p:spPr>
        <p:txBody>
          <a:bodyPr/>
          <a:lstStyle/>
          <a:p>
            <a:r>
              <a:rPr lang="en-US" dirty="0" smtClean="0"/>
              <a:t>To see how the angles at which principal maxima are found, consider the grating with a large number of slits and slit separation </a:t>
            </a:r>
            <a:r>
              <a:rPr lang="en-US" i="1" dirty="0" smtClean="0"/>
              <a:t>d</a:t>
            </a:r>
            <a:r>
              <a:rPr lang="en-US" dirty="0" smtClean="0"/>
              <a:t> shown in the figure below.</a:t>
            </a:r>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1" name="Picture 10" descr="18_29_Figure.jpg"/>
          <p:cNvPicPr>
            <a:picLocks noChangeAspect="1"/>
          </p:cNvPicPr>
          <p:nvPr/>
        </p:nvPicPr>
        <p:blipFill rotWithShape="1">
          <a:blip r:embed="rId3">
            <a:extLst>
              <a:ext uri="{28A0092B-C50C-407E-A947-70E740481C1C}">
                <a14:useLocalDpi xmlns:a14="http://schemas.microsoft.com/office/drawing/2010/main" val="0"/>
              </a:ext>
            </a:extLst>
          </a:blip>
          <a:srcRect b="2718"/>
          <a:stretch/>
        </p:blipFill>
        <p:spPr>
          <a:xfrm>
            <a:off x="3160059" y="2565492"/>
            <a:ext cx="2823882" cy="418610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Interference</a:t>
            </a:r>
            <a:endParaRPr lang="en-US" dirty="0"/>
          </a:p>
        </p:txBody>
      </p:sp>
      <p:sp>
        <p:nvSpPr>
          <p:cNvPr id="1030" name="Rectangle 6"/>
          <p:cNvSpPr>
            <a:spLocks noGrp="1" noChangeArrowheads="1"/>
          </p:cNvSpPr>
          <p:nvPr>
            <p:ph type="body" idx="1"/>
          </p:nvPr>
        </p:nvSpPr>
        <p:spPr/>
        <p:txBody>
          <a:bodyPr/>
          <a:lstStyle/>
          <a:p>
            <a:r>
              <a:rPr lang="en-US" dirty="0" smtClean="0"/>
              <a:t>In figure (a), the waves are in phase and add to give a larger displacement. This is constructive interference.</a:t>
            </a:r>
          </a:p>
          <a:p>
            <a:r>
              <a:rPr lang="en-US" dirty="0" smtClean="0"/>
              <a:t>In figure (b), the waves are half a wavelength out of phase and interfere destructively. If the waves have equal amplitudes, as they do here, their sum will have zero displacement.</a:t>
            </a:r>
          </a:p>
          <a:p>
            <a:r>
              <a:rPr lang="en-US" dirty="0" smtClean="0"/>
              <a:t>In figure (c), the waves are one wavelength out of phase, and the result is again constructive interference, exactly the same as when the waves are in phase.</a:t>
            </a: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smtClean="0"/>
              <a:t>Diffraction Gratings</a:t>
            </a:r>
            <a:endParaRPr lang="en-US" dirty="0"/>
          </a:p>
        </p:txBody>
      </p:sp>
      <p:sp>
        <p:nvSpPr>
          <p:cNvPr id="1030" name="Rectangle 6"/>
          <p:cNvSpPr>
            <a:spLocks noGrp="1" noChangeArrowheads="1"/>
          </p:cNvSpPr>
          <p:nvPr>
            <p:ph type="body" idx="1"/>
          </p:nvPr>
        </p:nvSpPr>
        <p:spPr>
          <a:xfrm>
            <a:off x="365125" y="1141413"/>
            <a:ext cx="8229600" cy="5421619"/>
          </a:xfrm>
        </p:spPr>
        <p:txBody>
          <a:bodyPr/>
          <a:lstStyle/>
          <a:p>
            <a:r>
              <a:rPr lang="en-US" dirty="0" smtClean="0"/>
              <a:t>A beam of light with wavelength </a:t>
            </a:r>
            <a:r>
              <a:rPr lang="el-GR" i="1" dirty="0" smtClean="0"/>
              <a:t>λ</a:t>
            </a:r>
            <a:r>
              <a:rPr lang="en-US" dirty="0" smtClean="0"/>
              <a:t> approaches the grating from the left and is diffracted onto a distance screen.</a:t>
            </a: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extLst>
      <p:ext uri="{BB962C8B-B14F-4D97-AF65-F5344CB8AC3E}">
        <p14:creationId xmlns:p14="http://schemas.microsoft.com/office/powerpoint/2010/main" val="121881400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Diffraction Gratings</a:t>
            </a:r>
            <a:endParaRPr lang="en-US" dirty="0"/>
          </a:p>
        </p:txBody>
      </p:sp>
      <p:sp>
        <p:nvSpPr>
          <p:cNvPr id="1030" name="Rectangle 6"/>
          <p:cNvSpPr>
            <a:spLocks noGrp="1" noChangeArrowheads="1"/>
          </p:cNvSpPr>
          <p:nvPr>
            <p:ph type="body" idx="1"/>
          </p:nvPr>
        </p:nvSpPr>
        <p:spPr>
          <a:xfrm>
            <a:off x="365125" y="1141413"/>
            <a:ext cx="8229600" cy="5347877"/>
          </a:xfrm>
        </p:spPr>
        <p:txBody>
          <a:bodyPr/>
          <a:lstStyle/>
          <a:p>
            <a:r>
              <a:rPr lang="en-US" dirty="0" smtClean="0"/>
              <a:t>At an angle </a:t>
            </a:r>
            <a:r>
              <a:rPr lang="el-GR" i="1" dirty="0" smtClean="0"/>
              <a:t>θ</a:t>
            </a:r>
            <a:r>
              <a:rPr lang="en-US" dirty="0" smtClean="0"/>
              <a:t> to the incident direction, the path-length difference between successive slits is </a:t>
            </a:r>
            <a:r>
              <a:rPr lang="en-US" i="1" dirty="0" smtClean="0"/>
              <a:t>d</a:t>
            </a:r>
            <a:r>
              <a:rPr lang="en-US" dirty="0" smtClean="0"/>
              <a:t> sin </a:t>
            </a:r>
            <a:r>
              <a:rPr lang="el-GR" i="1" dirty="0" smtClean="0"/>
              <a:t>θ</a:t>
            </a:r>
            <a:r>
              <a:rPr lang="en-US" dirty="0" smtClean="0"/>
              <a:t>, as shown in the figure.</a:t>
            </a:r>
          </a:p>
          <a:p>
            <a:r>
              <a:rPr lang="en-US" dirty="0" smtClean="0"/>
              <a:t>As before, constructive interference (and hence principle maxima) occurs when the path-length difference is an integer number of wavelengths, </a:t>
            </a:r>
            <a:r>
              <a:rPr lang="en-US" i="1" dirty="0" smtClean="0"/>
              <a:t>m</a:t>
            </a:r>
            <a:r>
              <a:rPr lang="el-GR" i="1" dirty="0" smtClean="0"/>
              <a:t>λ</a:t>
            </a:r>
            <a:r>
              <a:rPr lang="en-US" dirty="0" smtClean="0"/>
              <a:t>.</a:t>
            </a:r>
          </a:p>
          <a:p>
            <a:r>
              <a:rPr lang="en-US" dirty="0" smtClean="0"/>
              <a:t>That is, </a:t>
            </a:r>
          </a:p>
          <a:p>
            <a:pPr marL="801688" indent="0">
              <a:buNone/>
            </a:pPr>
            <a:r>
              <a:rPr lang="en-US" dirty="0" smtClean="0"/>
              <a:t>path-length difference = integer x wavelength</a:t>
            </a:r>
          </a:p>
          <a:p>
            <a:pPr marL="3195638" indent="0" defTabSz="682625">
              <a:buNone/>
            </a:pPr>
            <a:r>
              <a:rPr lang="en-US" i="1" dirty="0" smtClean="0"/>
              <a:t>d</a:t>
            </a:r>
            <a:r>
              <a:rPr lang="en-US" dirty="0" smtClean="0"/>
              <a:t> sin </a:t>
            </a:r>
            <a:r>
              <a:rPr lang="el-GR" i="1" dirty="0" smtClean="0"/>
              <a:t>θ</a:t>
            </a:r>
            <a:r>
              <a:rPr lang="en-US" dirty="0" smtClean="0"/>
              <a:t> = </a:t>
            </a:r>
            <a:r>
              <a:rPr lang="en-US" i="1" dirty="0" smtClean="0"/>
              <a:t>m</a:t>
            </a:r>
            <a:r>
              <a:rPr lang="el-GR" i="1" dirty="0" smtClean="0"/>
              <a:t>λ</a:t>
            </a:r>
            <a:r>
              <a:rPr lang="en-US" dirty="0" smtClean="0"/>
              <a:t>	</a:t>
            </a:r>
            <a:r>
              <a:rPr lang="en-US" i="1" dirty="0" smtClean="0"/>
              <a:t>m</a:t>
            </a:r>
            <a:r>
              <a:rPr lang="en-US" dirty="0" smtClean="0"/>
              <a:t> </a:t>
            </a:r>
            <a:r>
              <a:rPr lang="en-US" dirty="0" smtClean="0"/>
              <a:t>= 0, </a:t>
            </a:r>
            <a:r>
              <a:rPr lang="en-US" dirty="0" smtClean="0">
                <a:sym typeface="Symbol"/>
              </a:rPr>
              <a:t></a:t>
            </a:r>
            <a:r>
              <a:rPr lang="en-US" dirty="0" smtClean="0"/>
              <a:t>1, </a:t>
            </a:r>
            <a:r>
              <a:rPr lang="en-US" dirty="0" smtClean="0">
                <a:sym typeface="Symbol"/>
              </a:rPr>
              <a:t></a:t>
            </a:r>
            <a:r>
              <a:rPr lang="en-US" dirty="0" smtClean="0"/>
              <a:t>2,…</a:t>
            </a: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Diffraction Gratings </a:t>
            </a:r>
            <a:endParaRPr lang="en-US" dirty="0"/>
          </a:p>
        </p:txBody>
      </p:sp>
      <p:sp>
        <p:nvSpPr>
          <p:cNvPr id="1030" name="Rectangle 6"/>
          <p:cNvSpPr>
            <a:spLocks noGrp="1" noChangeArrowheads="1"/>
          </p:cNvSpPr>
          <p:nvPr>
            <p:ph type="body" idx="1"/>
          </p:nvPr>
        </p:nvSpPr>
        <p:spPr>
          <a:xfrm>
            <a:off x="365125" y="1141413"/>
            <a:ext cx="8229600" cy="5454393"/>
          </a:xfrm>
        </p:spPr>
        <p:txBody>
          <a:bodyPr/>
          <a:lstStyle/>
          <a:p>
            <a:r>
              <a:rPr lang="en-US" sz="2400" dirty="0" smtClean="0"/>
              <a:t>The following example illustrates how the diffraction grating equation may be applied to find the slit spacing.</a:t>
            </a:r>
          </a:p>
          <a:p>
            <a:endParaRPr lang="en-US" sz="2400" dirty="0"/>
          </a:p>
          <a:p>
            <a:endParaRPr lang="en-US" sz="2400" dirty="0" smtClean="0"/>
          </a:p>
          <a:p>
            <a:endParaRPr lang="en-US" sz="2400" dirty="0" smtClean="0"/>
          </a:p>
          <a:p>
            <a:endParaRPr lang="en-US" sz="2400" dirty="0"/>
          </a:p>
          <a:p>
            <a:endParaRPr lang="en-US" sz="2400" dirty="0" smtClean="0"/>
          </a:p>
          <a:p>
            <a:endParaRPr lang="en-US" sz="2400" dirty="0"/>
          </a:p>
          <a:p>
            <a:endParaRPr lang="en-US" sz="2400" dirty="0" smtClean="0"/>
          </a:p>
          <a:p>
            <a:r>
              <a:rPr lang="en-US" sz="2400" dirty="0" smtClean="0"/>
              <a:t>The first-order principal maximum for the grating in the above example is at 15</a:t>
            </a:r>
            <a:r>
              <a:rPr lang="en-US" sz="2400" dirty="0" smtClean="0">
                <a:sym typeface="Symbol"/>
              </a:rPr>
              <a:t></a:t>
            </a:r>
            <a:r>
              <a:rPr lang="en-US" sz="2400" dirty="0" smtClean="0"/>
              <a:t>, the second-order principal maximum occurs at 32</a:t>
            </a:r>
            <a:r>
              <a:rPr lang="en-US" sz="2400" dirty="0" smtClean="0">
                <a:sym typeface="Symbol"/>
              </a:rPr>
              <a:t>,</a:t>
            </a:r>
            <a:r>
              <a:rPr lang="en-US" sz="2400" dirty="0" smtClean="0"/>
              <a:t> and the third-order maximum is at 53</a:t>
            </a:r>
            <a:r>
              <a:rPr lang="en-US" sz="2400" dirty="0" smtClean="0">
                <a:sym typeface="Symbol"/>
              </a:rPr>
              <a:t></a:t>
            </a:r>
            <a:r>
              <a:rPr lang="en-US" sz="2400" dirty="0" smtClean="0"/>
              <a:t>. </a:t>
            </a:r>
            <a:endParaRPr lang="en-US" sz="2400"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Slide 6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1033" y="1967584"/>
            <a:ext cx="5161935" cy="308911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Diffraction Gratings </a:t>
            </a:r>
            <a:endParaRPr lang="en-US" dirty="0"/>
          </a:p>
        </p:txBody>
      </p:sp>
      <p:sp>
        <p:nvSpPr>
          <p:cNvPr id="1030" name="Rectangle 6"/>
          <p:cNvSpPr>
            <a:spLocks noGrp="1" noChangeArrowheads="1"/>
          </p:cNvSpPr>
          <p:nvPr>
            <p:ph type="body" idx="1"/>
          </p:nvPr>
        </p:nvSpPr>
        <p:spPr>
          <a:xfrm>
            <a:off x="365125" y="1141413"/>
            <a:ext cx="8229600" cy="5413426"/>
          </a:xfrm>
        </p:spPr>
        <p:txBody>
          <a:bodyPr/>
          <a:lstStyle/>
          <a:p>
            <a:r>
              <a:rPr lang="en-US" dirty="0" smtClean="0"/>
              <a:t>When you try to solve for the fourth-order maximum, you find that sin</a:t>
            </a:r>
            <a:r>
              <a:rPr lang="el-GR" dirty="0" smtClean="0"/>
              <a:t> </a:t>
            </a:r>
            <a:r>
              <a:rPr lang="el-GR" i="1" dirty="0" smtClean="0"/>
              <a:t>θ</a:t>
            </a:r>
            <a:r>
              <a:rPr lang="en-US" dirty="0" smtClean="0"/>
              <a:t> &gt; 1, which </a:t>
            </a:r>
            <a:r>
              <a:rPr lang="en-US" dirty="0" err="1" smtClean="0"/>
              <a:t>isn</a:t>
            </a:r>
            <a:r>
              <a:rPr lang="fr-FR" dirty="0" smtClean="0"/>
              <a:t>'</a:t>
            </a:r>
            <a:r>
              <a:rPr lang="en-US" dirty="0" smtClean="0"/>
              <a:t>t possible.</a:t>
            </a:r>
          </a:p>
          <a:p>
            <a:r>
              <a:rPr lang="en-US" dirty="0" smtClean="0"/>
              <a:t>Therefore, there is no fourth-order principal maximum for this grating, and no maxima higher than that.</a:t>
            </a: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smtClean="0"/>
              <a:t>Diffraction Gratings</a:t>
            </a:r>
            <a:endParaRPr lang="en-US" dirty="0"/>
          </a:p>
        </p:txBody>
      </p:sp>
      <p:sp>
        <p:nvSpPr>
          <p:cNvPr id="1030" name="Rectangle 6"/>
          <p:cNvSpPr>
            <a:spLocks noGrp="1" noChangeArrowheads="1"/>
          </p:cNvSpPr>
          <p:nvPr>
            <p:ph type="body" idx="1"/>
          </p:nvPr>
        </p:nvSpPr>
        <p:spPr>
          <a:xfrm>
            <a:off x="365125" y="1141413"/>
            <a:ext cx="8229600" cy="5413426"/>
          </a:xfrm>
        </p:spPr>
        <p:txBody>
          <a:bodyPr/>
          <a:lstStyle/>
          <a:p>
            <a:r>
              <a:rPr lang="en-US" dirty="0" smtClean="0"/>
              <a:t>When a laser beam shines on a CD, a number of reflected beams are observed. The most intense of these is the specular beam, whose angle of reflection is equal to its angle of incidence—the same as if the CD were a mirror.</a:t>
            </a: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2" name="Picture 1" descr="18_30_Figure.jpg"/>
          <p:cNvPicPr>
            <a:picLocks noChangeAspect="1"/>
          </p:cNvPicPr>
          <p:nvPr/>
        </p:nvPicPr>
        <p:blipFill rotWithShape="1">
          <a:blip r:embed="rId3">
            <a:extLst>
              <a:ext uri="{28A0092B-C50C-407E-A947-70E740481C1C}">
                <a14:useLocalDpi xmlns:a14="http://schemas.microsoft.com/office/drawing/2010/main" val="0"/>
              </a:ext>
            </a:extLst>
          </a:blip>
          <a:srcRect b="3811"/>
          <a:stretch/>
        </p:blipFill>
        <p:spPr>
          <a:xfrm>
            <a:off x="1551003" y="3446227"/>
            <a:ext cx="6041994" cy="3176002"/>
          </a:xfrm>
          <a:prstGeom prst="rect">
            <a:avLst/>
          </a:prstGeom>
        </p:spPr>
      </p:pic>
    </p:spTree>
    <p:extLst>
      <p:ext uri="{BB962C8B-B14F-4D97-AF65-F5344CB8AC3E}">
        <p14:creationId xmlns:p14="http://schemas.microsoft.com/office/powerpoint/2010/main" val="58267299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Diffraction Gratings</a:t>
            </a:r>
            <a:endParaRPr lang="en-US" dirty="0"/>
          </a:p>
        </p:txBody>
      </p:sp>
      <p:sp>
        <p:nvSpPr>
          <p:cNvPr id="1030" name="Rectangle 6"/>
          <p:cNvSpPr>
            <a:spLocks noGrp="1" noChangeArrowheads="1"/>
          </p:cNvSpPr>
          <p:nvPr>
            <p:ph type="body" idx="1"/>
          </p:nvPr>
        </p:nvSpPr>
        <p:spPr/>
        <p:txBody>
          <a:bodyPr/>
          <a:lstStyle/>
          <a:p>
            <a:r>
              <a:rPr lang="en-US" dirty="0" smtClean="0"/>
              <a:t>In addition, two more beams corresponding to the first-order and second-order principal maxima can be seen.</a:t>
            </a:r>
          </a:p>
          <a:p>
            <a:r>
              <a:rPr lang="en-US" dirty="0" smtClean="0"/>
              <a:t>Therefore, CDs typically produce three reflected beams, two of which </a:t>
            </a:r>
            <a:r>
              <a:rPr lang="en-US" dirty="0" err="1" smtClean="0"/>
              <a:t>wouldn</a:t>
            </a:r>
            <a:r>
              <a:rPr lang="fr-FR" dirty="0" smtClean="0"/>
              <a:t>'</a:t>
            </a:r>
            <a:r>
              <a:rPr lang="en-US" dirty="0" smtClean="0"/>
              <a:t>t occur with a mirror—the microscopic lines on the CD</a:t>
            </a:r>
            <a:r>
              <a:rPr lang="fr-FR" dirty="0" smtClean="0"/>
              <a:t>'</a:t>
            </a:r>
            <a:r>
              <a:rPr lang="en-US" dirty="0" smtClean="0"/>
              <a:t>s surface produce them.</a:t>
            </a: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Diffraction Gratings</a:t>
            </a:r>
            <a:endParaRPr lang="en-US" dirty="0"/>
          </a:p>
        </p:txBody>
      </p:sp>
      <p:sp>
        <p:nvSpPr>
          <p:cNvPr id="1030" name="Rectangle 6"/>
          <p:cNvSpPr>
            <a:spLocks noGrp="1" noChangeArrowheads="1"/>
          </p:cNvSpPr>
          <p:nvPr>
            <p:ph type="body" idx="1"/>
          </p:nvPr>
        </p:nvSpPr>
        <p:spPr/>
        <p:txBody>
          <a:bodyPr/>
          <a:lstStyle/>
          <a:p>
            <a:r>
              <a:rPr lang="en-US" dirty="0" smtClean="0"/>
              <a:t>Diffraction gratings are common in nature. Bird feathers and butterfly wings are examples.</a:t>
            </a:r>
          </a:p>
          <a:p>
            <a:r>
              <a:rPr lang="en-US" dirty="0" smtClean="0"/>
              <a:t>The figure below shows the beautiful wing of a blue morpho butterfly.</a:t>
            </a: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18_31_Figure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369" y="3140258"/>
            <a:ext cx="4153262" cy="366660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Diffraction Gratings </a:t>
            </a:r>
            <a:endParaRPr lang="en-US" dirty="0"/>
          </a:p>
        </p:txBody>
      </p:sp>
      <p:sp>
        <p:nvSpPr>
          <p:cNvPr id="1030" name="Rectangle 6"/>
          <p:cNvSpPr>
            <a:spLocks noGrp="1" noChangeArrowheads="1"/>
          </p:cNvSpPr>
          <p:nvPr>
            <p:ph type="body" idx="1"/>
          </p:nvPr>
        </p:nvSpPr>
        <p:spPr>
          <a:xfrm>
            <a:off x="365125" y="1141413"/>
            <a:ext cx="8229600" cy="5462587"/>
          </a:xfrm>
        </p:spPr>
        <p:txBody>
          <a:bodyPr/>
          <a:lstStyle/>
          <a:p>
            <a:r>
              <a:rPr lang="en-US" sz="2400" dirty="0" smtClean="0"/>
              <a:t>A microscopic examination of a butterfly wing shows that it is covered by thousands of tiny tiles, like shingles on a roof, as shown in the following figure.</a:t>
            </a:r>
          </a:p>
          <a:p>
            <a:endParaRPr lang="en-US" sz="2400" dirty="0"/>
          </a:p>
          <a:p>
            <a:endParaRPr lang="en-US" sz="2400" dirty="0" smtClean="0"/>
          </a:p>
          <a:p>
            <a:endParaRPr lang="en-US" sz="2400" dirty="0" smtClean="0"/>
          </a:p>
          <a:p>
            <a:endParaRPr lang="en-US" sz="2400" dirty="0"/>
          </a:p>
          <a:p>
            <a:endParaRPr lang="en-US" sz="2400" dirty="0" smtClean="0"/>
          </a:p>
          <a:p>
            <a:endParaRPr lang="en-US" sz="2400" dirty="0"/>
          </a:p>
          <a:p>
            <a:endParaRPr lang="en-US" sz="2400" dirty="0" smtClean="0"/>
          </a:p>
          <a:p>
            <a:r>
              <a:rPr lang="en-US" sz="2400" dirty="0" smtClean="0"/>
              <a:t>Each of these tiles has a series of closely spaced ridges. These ridges act just like the lines on a CD, producing reflected light of different colors in different directions.</a:t>
            </a:r>
            <a:endParaRPr lang="en-US" sz="2400" dirty="0"/>
          </a:p>
        </p:txBody>
      </p:sp>
      <p:sp>
        <p:nvSpPr>
          <p:cNvPr id="10" name="Footer Placeholder 9"/>
          <p:cNvSpPr>
            <a:spLocks noGrp="1"/>
          </p:cNvSpPr>
          <p:nvPr>
            <p:ph type="ftr" sz="quarter" idx="10"/>
          </p:nvPr>
        </p:nvSpPr>
        <p:spPr/>
        <p:txBody>
          <a:bodyPr/>
          <a:lstStyle/>
          <a:p>
            <a:r>
              <a:rPr lang="en-GB" smtClean="0"/>
              <a:t>© 2014 Pearson Education, Inc.</a:t>
            </a:r>
            <a:endParaRPr lang="en-GB"/>
          </a:p>
        </p:txBody>
      </p:sp>
      <p:pic>
        <p:nvPicPr>
          <p:cNvPr id="11" name="Picture 10" descr="18_31_Figure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6438" y="2377980"/>
            <a:ext cx="3471124" cy="306439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Diffraction Gratings</a:t>
            </a:r>
            <a:endParaRPr lang="en-US" dirty="0"/>
          </a:p>
        </p:txBody>
      </p:sp>
      <p:sp>
        <p:nvSpPr>
          <p:cNvPr id="1030" name="Rectangle 6"/>
          <p:cNvSpPr>
            <a:spLocks noGrp="1" noChangeArrowheads="1"/>
          </p:cNvSpPr>
          <p:nvPr>
            <p:ph type="body" idx="1"/>
          </p:nvPr>
        </p:nvSpPr>
        <p:spPr/>
        <p:txBody>
          <a:bodyPr/>
          <a:lstStyle/>
          <a:p>
            <a:r>
              <a:rPr lang="en-US" sz="2400" dirty="0" smtClean="0"/>
              <a:t>Coloration that is produced by the interference of light is referred to as iridescence. In fact, many colors seen in nature are produced by iridescence rather than by pigments.</a:t>
            </a:r>
          </a:p>
          <a:p>
            <a:r>
              <a:rPr lang="en-US" sz="2400" dirty="0" smtClean="0"/>
              <a:t>Feathers, seashells, and insects—such as the beetle in shown in the figure below—often exhibit iridescence.</a:t>
            </a:r>
          </a:p>
          <a:p>
            <a:endParaRPr lang="en-US" sz="2400" dirty="0"/>
          </a:p>
          <a:p>
            <a:endParaRPr lang="en-US" sz="2400" dirty="0" smtClean="0"/>
          </a:p>
          <a:p>
            <a:endParaRPr lang="en-US" sz="2400" dirty="0"/>
          </a:p>
          <a:p>
            <a:pPr marL="0" indent="0">
              <a:buNone/>
            </a:pPr>
            <a:endParaRPr lang="en-US" sz="2400" dirty="0" smtClean="0"/>
          </a:p>
          <a:p>
            <a:r>
              <a:rPr lang="en-US" sz="2400" dirty="0" smtClean="0"/>
              <a:t>The next time you examine an iridescent object, notice how its color changes as you change your viewing angle. This is a key feature of iridescence.</a:t>
            </a:r>
            <a:endParaRPr lang="en-US" sz="2400"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pic>
        <p:nvPicPr>
          <p:cNvPr id="10" name="Picture 9" descr="18_32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7194" y="3540756"/>
            <a:ext cx="2269612" cy="163103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8_02_Figure.jpg"/>
          <p:cNvPicPr>
            <a:picLocks noChangeAspect="1"/>
          </p:cNvPicPr>
          <p:nvPr/>
        </p:nvPicPr>
        <p:blipFill rotWithShape="1">
          <a:blip r:embed="rId3">
            <a:extLst>
              <a:ext uri="{28A0092B-C50C-407E-A947-70E740481C1C}">
                <a14:useLocalDpi xmlns:a14="http://schemas.microsoft.com/office/drawing/2010/main" val="0"/>
              </a:ext>
            </a:extLst>
          </a:blip>
          <a:srcRect b="2965"/>
          <a:stretch/>
        </p:blipFill>
        <p:spPr>
          <a:xfrm>
            <a:off x="2006961" y="2700001"/>
            <a:ext cx="5130078" cy="3806067"/>
          </a:xfrm>
          <a:prstGeom prst="rect">
            <a:avLst/>
          </a:prstGeom>
        </p:spPr>
      </p:pic>
      <p:sp>
        <p:nvSpPr>
          <p:cNvPr id="1030" name="Rectangle 6"/>
          <p:cNvSpPr>
            <a:spLocks noGrp="1" noChangeArrowheads="1"/>
          </p:cNvSpPr>
          <p:nvPr>
            <p:ph type="body" idx="1"/>
          </p:nvPr>
        </p:nvSpPr>
        <p:spPr>
          <a:xfrm>
            <a:off x="365125" y="1141413"/>
            <a:ext cx="8229600" cy="5347877"/>
          </a:xfrm>
        </p:spPr>
        <p:txBody>
          <a:bodyPr/>
          <a:lstStyle/>
          <a:p>
            <a:r>
              <a:rPr lang="en-US" dirty="0" smtClean="0"/>
              <a:t>Consider two radio antennas that send out electromagnetic waves of frequency </a:t>
            </a:r>
            <a:r>
              <a:rPr lang="en-US" i="1" dirty="0" smtClean="0"/>
              <a:t>f</a:t>
            </a:r>
            <a:r>
              <a:rPr lang="en-US" dirty="0" smtClean="0"/>
              <a:t> and wavelength </a:t>
            </a:r>
            <a:r>
              <a:rPr lang="el-GR" i="1" dirty="0" smtClean="0"/>
              <a:t>λ</a:t>
            </a:r>
            <a:r>
              <a:rPr lang="en-US" dirty="0" smtClean="0"/>
              <a:t>, as is illustrated in the figure below.</a:t>
            </a:r>
          </a:p>
        </p:txBody>
      </p:sp>
      <p:sp>
        <p:nvSpPr>
          <p:cNvPr id="1029" name="Rectangle 5"/>
          <p:cNvSpPr>
            <a:spLocks noGrp="1" noChangeArrowheads="1"/>
          </p:cNvSpPr>
          <p:nvPr>
            <p:ph type="title"/>
          </p:nvPr>
        </p:nvSpPr>
        <p:spPr/>
        <p:txBody>
          <a:bodyPr/>
          <a:lstStyle/>
          <a:p>
            <a:r>
              <a:rPr lang="en-US" smtClean="0"/>
              <a:t>Interference</a:t>
            </a:r>
            <a:endParaRPr lang="en-US"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6"/>
          <p:cNvSpPr>
            <a:spLocks noGrp="1" noChangeArrowheads="1"/>
          </p:cNvSpPr>
          <p:nvPr>
            <p:ph type="body" idx="1"/>
          </p:nvPr>
        </p:nvSpPr>
        <p:spPr>
          <a:xfrm>
            <a:off x="365125" y="1141413"/>
            <a:ext cx="8229600" cy="5347877"/>
          </a:xfrm>
        </p:spPr>
        <p:txBody>
          <a:bodyPr/>
          <a:lstStyle/>
          <a:p>
            <a:r>
              <a:rPr lang="en-US" dirty="0" smtClean="0"/>
              <a:t>When the waves from the antennas reach point M in the figure, they have traveled the same distance—that is, they have traveled the same number of wavelengths. Therefore, the waves are still in phase at M. As a result, they interfere constructively at that point, and the radio signal is strong.</a:t>
            </a:r>
            <a:endParaRPr lang="en-US" dirty="0"/>
          </a:p>
        </p:txBody>
      </p:sp>
      <p:sp>
        <p:nvSpPr>
          <p:cNvPr id="1029" name="Rectangle 5"/>
          <p:cNvSpPr>
            <a:spLocks noGrp="1" noChangeArrowheads="1"/>
          </p:cNvSpPr>
          <p:nvPr>
            <p:ph type="title"/>
          </p:nvPr>
        </p:nvSpPr>
        <p:spPr/>
        <p:txBody>
          <a:bodyPr/>
          <a:lstStyle/>
          <a:p>
            <a:r>
              <a:rPr lang="en-US" dirty="0" smtClean="0"/>
              <a:t>Interference</a:t>
            </a:r>
            <a:endParaRPr lang="en-US" i="1" dirty="0"/>
          </a:p>
        </p:txBody>
      </p:sp>
      <p:sp>
        <p:nvSpPr>
          <p:cNvPr id="9" name="Footer Placeholder 8"/>
          <p:cNvSpPr>
            <a:spLocks noGrp="1"/>
          </p:cNvSpPr>
          <p:nvPr>
            <p:ph type="ftr" sz="quarter" idx="10"/>
          </p:nvPr>
        </p:nvSpPr>
        <p:spPr/>
        <p:txBody>
          <a:bodyPr/>
          <a:lstStyle/>
          <a:p>
            <a:r>
              <a:rPr lang="en-GB" smtClean="0"/>
              <a:t>© 2014 Pearson Education, Inc.</a:t>
            </a:r>
            <a:endParaRPr lang="en-GB"/>
          </a:p>
        </p:txBody>
      </p:sp>
    </p:spTree>
    <p:extLst>
      <p:ext uri="{BB962C8B-B14F-4D97-AF65-F5344CB8AC3E}">
        <p14:creationId xmlns:p14="http://schemas.microsoft.com/office/powerpoint/2010/main" val="326430817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gtk_01:Applications (Mac OS 9):Microsoft Office 2001:Templates:My Templates:HA5Lect_template.pot</Template>
  <TotalTime>1051</TotalTime>
  <Words>4651</Words>
  <Application>Microsoft Macintosh PowerPoint</Application>
  <PresentationFormat>On-screen Show (4:3)</PresentationFormat>
  <Paragraphs>442</Paragraphs>
  <Slides>78</Slides>
  <Notes>78</Notes>
  <HiddenSlides>0</HiddenSlides>
  <MMClips>0</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HA5Lect_template</vt:lpstr>
      <vt:lpstr>Interference and Diffraction</vt:lpstr>
      <vt:lpstr>Chapter Contents</vt:lpstr>
      <vt:lpstr>Interference</vt:lpstr>
      <vt:lpstr>Interference</vt:lpstr>
      <vt:lpstr>Interference</vt:lpstr>
      <vt:lpstr>Interference</vt:lpstr>
      <vt:lpstr>Interference</vt:lpstr>
      <vt:lpstr>Interference</vt:lpstr>
      <vt:lpstr>Interference</vt:lpstr>
      <vt:lpstr>Interference</vt:lpstr>
      <vt:lpstr>Interference</vt:lpstr>
      <vt:lpstr>Interference</vt:lpstr>
      <vt:lpstr>Interference</vt:lpstr>
      <vt:lpstr>Interference</vt:lpstr>
      <vt:lpstr>Interference</vt:lpstr>
      <vt:lpstr>Interference</vt:lpstr>
      <vt:lpstr>Interference</vt:lpstr>
      <vt:lpstr>Interference</vt:lpstr>
      <vt:lpstr>Interference</vt:lpstr>
      <vt:lpstr>Interference</vt:lpstr>
      <vt:lpstr>Interference</vt:lpstr>
      <vt:lpstr>Interference</vt:lpstr>
      <vt:lpstr>Interference</vt:lpstr>
      <vt:lpstr>Interference</vt:lpstr>
      <vt:lpstr>Interference</vt:lpstr>
      <vt:lpstr>Interference</vt:lpstr>
      <vt:lpstr>Interference</vt:lpstr>
      <vt:lpstr>Interference</vt:lpstr>
      <vt:lpstr>Interference</vt:lpstr>
      <vt:lpstr>Interference in Thin Films</vt:lpstr>
      <vt:lpstr>Interference in Thin Films</vt:lpstr>
      <vt:lpstr>Interference in Thin Films</vt:lpstr>
      <vt:lpstr>Interference in Thin Films</vt:lpstr>
      <vt:lpstr>Interference in Thin Films</vt:lpstr>
      <vt:lpstr>Interference in Thin Films</vt:lpstr>
      <vt:lpstr>Interference in Thin Films</vt:lpstr>
      <vt:lpstr>Interference in Thin Films</vt:lpstr>
      <vt:lpstr>Interference in Thin Films</vt:lpstr>
      <vt:lpstr>Interference in Thin Films</vt:lpstr>
      <vt:lpstr>Interference in Thin Films</vt:lpstr>
      <vt:lpstr>Interference in Thin Films</vt:lpstr>
      <vt:lpstr>Interference in Thin Films</vt:lpstr>
      <vt:lpstr>Interference in Thin Films</vt:lpstr>
      <vt:lpstr>Interference in Thin Films</vt:lpstr>
      <vt:lpstr>Interference in Thin Films</vt:lpstr>
      <vt:lpstr>Diffraction</vt:lpstr>
      <vt:lpstr>Diffraction</vt:lpstr>
      <vt:lpstr>Diffraction</vt:lpstr>
      <vt:lpstr>Diffraction</vt:lpstr>
      <vt:lpstr>Diffraction</vt:lpstr>
      <vt:lpstr>Diffraction</vt:lpstr>
      <vt:lpstr>Diffraction</vt:lpstr>
      <vt:lpstr>Diffraction</vt:lpstr>
      <vt:lpstr>Diffraction</vt:lpstr>
      <vt:lpstr>Diffraction</vt:lpstr>
      <vt:lpstr>Diffraction</vt:lpstr>
      <vt:lpstr>Diffraction</vt:lpstr>
      <vt:lpstr>Diffraction</vt:lpstr>
      <vt:lpstr>Diffraction </vt:lpstr>
      <vt:lpstr>Diffraction</vt:lpstr>
      <vt:lpstr>Diffraction </vt:lpstr>
      <vt:lpstr>Diffraction </vt:lpstr>
      <vt:lpstr>Diffraction </vt:lpstr>
      <vt:lpstr>Diffraction </vt:lpstr>
      <vt:lpstr>Diffraction </vt:lpstr>
      <vt:lpstr>Diffraction</vt:lpstr>
      <vt:lpstr>Diffraction Gratings</vt:lpstr>
      <vt:lpstr>Diffraction Gratings </vt:lpstr>
      <vt:lpstr>Diffraction Gratings </vt:lpstr>
      <vt:lpstr>Diffraction Gratings</vt:lpstr>
      <vt:lpstr>Diffraction Gratings</vt:lpstr>
      <vt:lpstr>Diffraction Gratings </vt:lpstr>
      <vt:lpstr>Diffraction Gratings </vt:lpstr>
      <vt:lpstr>Diffraction Gratings</vt:lpstr>
      <vt:lpstr>Diffraction Gratings</vt:lpstr>
      <vt:lpstr>Diffraction Gratings</vt:lpstr>
      <vt:lpstr>Diffraction Gratings </vt:lpstr>
      <vt:lpstr>Diffraction Gratings</vt:lpstr>
    </vt:vector>
  </TitlesOfParts>
  <Company>뿿ˤʤ㏘뿿</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 U</dc:creator>
  <cp:lastModifiedBy>Premedia</cp:lastModifiedBy>
  <cp:revision>140</cp:revision>
  <dcterms:created xsi:type="dcterms:W3CDTF">2007-09-26T05:29:17Z</dcterms:created>
  <dcterms:modified xsi:type="dcterms:W3CDTF">2013-09-06T19:29:51Z</dcterms:modified>
</cp:coreProperties>
</file>