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74"/>
  </p:notesMasterIdLst>
  <p:handoutMasterIdLst>
    <p:handoutMasterId r:id="rId75"/>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6667" autoAdjust="0"/>
  </p:normalViewPr>
  <p:slideViewPr>
    <p:cSldViewPr snapToGrid="0">
      <p:cViewPr varScale="1">
        <p:scale>
          <a:sx n="142" d="100"/>
          <a:sy n="142" d="100"/>
        </p:scale>
        <p:origin x="-2192" y="-12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C324DA-6B4A-E04B-A39F-7EBD26C4C190}" type="datetimeFigureOut">
              <a:rPr lang="en-US" smtClean="0"/>
              <a:t>9/6/13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9710E1-E617-FA4B-9855-F155A2ABDAC7}" type="slidenum">
              <a:rPr lang="en-US" smtClean="0"/>
              <a:t>‹#›</a:t>
            </a:fld>
            <a:endParaRPr lang="en-US" dirty="0"/>
          </a:p>
        </p:txBody>
      </p:sp>
    </p:spTree>
    <p:extLst>
      <p:ext uri="{BB962C8B-B14F-4D97-AF65-F5344CB8AC3E}">
        <p14:creationId xmlns:p14="http://schemas.microsoft.com/office/powerpoint/2010/main" val="4100101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2B4682E-B1B0-4348-8EA0-799CA9DCF5B2}" type="slidenum">
              <a:rPr lang="en-US" sz="1200" smtClean="0"/>
              <a:pPr>
                <a:defRPr/>
              </a:pPr>
              <a:t>10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9927770-DCB1-403C-9F01-80AA7DE2F694}" type="slidenum">
              <a:rPr lang="en-US" sz="1200" smtClean="0"/>
              <a:pPr>
                <a:defRPr/>
              </a:pPr>
              <a:t>11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A221A0D-A8F0-4737-8C49-95EC4A1CAE58}" type="slidenum">
              <a:rPr lang="en-US" sz="1200" smtClean="0"/>
              <a:pPr>
                <a:defRPr/>
              </a:pPr>
              <a:t>12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8CEF291-3F0C-46EE-A7B7-204B5F398104}" type="slidenum">
              <a:rPr lang="en-US" sz="1200" smtClean="0"/>
              <a:pPr>
                <a:defRPr/>
              </a:pPr>
              <a:t>13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A85D691-1916-4501-8DAB-79AEE7128E81}" type="slidenum">
              <a:rPr lang="en-US" sz="1200" smtClean="0"/>
              <a:pPr>
                <a:defRPr/>
              </a:pPr>
              <a:t>14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58FE243-2886-4A66-9B54-7B4472F4FCE7}" type="slidenum">
              <a:rPr lang="en-US" sz="1200" smtClean="0"/>
              <a:pPr>
                <a:defRPr/>
              </a:pPr>
              <a:t>15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607520F-B3EA-4A96-B5AF-77180A7945E6}" type="slidenum">
              <a:rPr lang="en-US" sz="1200" smtClean="0"/>
              <a:pPr>
                <a:defRPr/>
              </a:pPr>
              <a:t>16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53829F1-6416-4DFB-8E03-98870303700E}" type="slidenum">
              <a:rPr lang="en-US" sz="1200" smtClean="0"/>
              <a:pPr>
                <a:defRPr/>
              </a:pPr>
              <a:t>17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947842A-8A1B-4343-AB9E-D5C154C0CD0A}" type="slidenum">
              <a:rPr lang="en-US" sz="1200" smtClean="0"/>
              <a:pPr>
                <a:defRPr/>
              </a:pPr>
              <a:t>18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0C2B041-EACD-4AC3-BF92-24636284C781}" type="slidenum">
              <a:rPr lang="en-US" sz="1200" smtClean="0"/>
              <a:pPr>
                <a:defRPr/>
              </a:pPr>
              <a:t>19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D275134-8666-4108-AEAA-EC63972CD726}" type="slidenum">
              <a:rPr lang="en-US" sz="1200" smtClean="0"/>
              <a:pPr>
                <a:defRPr/>
              </a:pPr>
              <a:t>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19C6C07-9E6C-46AD-87C1-194E5475D4E1}" type="slidenum">
              <a:rPr lang="en-US" sz="1200" smtClean="0"/>
              <a:pPr>
                <a:defRPr/>
              </a:pPr>
              <a:t>20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2F3AED8-1199-4549-B212-FD888A0D16FE}" type="slidenum">
              <a:rPr lang="en-US" sz="1200" smtClean="0"/>
              <a:pPr>
                <a:defRPr/>
              </a:pPr>
              <a:t>21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A01D5FE-DB3D-43BF-AECA-EF007C7535EB}" type="slidenum">
              <a:rPr lang="en-US" sz="1200" smtClean="0"/>
              <a:pPr>
                <a:defRPr/>
              </a:pPr>
              <a:t>22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0383644-CFA2-47FD-B986-04CFB006699F}" type="slidenum">
              <a:rPr lang="en-US" sz="1200" smtClean="0"/>
              <a:pPr>
                <a:defRPr/>
              </a:pPr>
              <a:t>23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DD0AAA7-AFB5-4B27-887D-923271D4FA6C}" type="slidenum">
              <a:rPr lang="en-US" sz="1200" smtClean="0"/>
              <a:pPr>
                <a:defRPr/>
              </a:pPr>
              <a:t>24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A01505D-4F8F-40FE-A1FB-199C071869C1}" type="slidenum">
              <a:rPr lang="en-US" sz="1200" smtClean="0"/>
              <a:pPr>
                <a:defRPr/>
              </a:pPr>
              <a:t>25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99B9E14-BA4E-4DCD-97AE-1019B6F3E61E}" type="slidenum">
              <a:rPr lang="en-US" sz="1200" smtClean="0"/>
              <a:pPr>
                <a:defRPr/>
              </a:pPr>
              <a:t>26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7271304-935A-4878-A541-7528C539B8B5}" type="slidenum">
              <a:rPr lang="en-US" sz="1200" smtClean="0"/>
              <a:pPr>
                <a:defRPr/>
              </a:pPr>
              <a:t>27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48F327E-9694-4282-B40B-80C6FC446298}" type="slidenum">
              <a:rPr lang="en-US" sz="1200" smtClean="0"/>
              <a:pPr>
                <a:defRPr/>
              </a:pPr>
              <a:t>28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4CCE890-4DAD-4AC2-976D-83DC3D1201D5}" type="slidenum">
              <a:rPr lang="en-US" sz="1200" smtClean="0"/>
              <a:pPr>
                <a:defRPr/>
              </a:pPr>
              <a:t>29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D178936-A86C-4E62-92DC-E2AE73C745B5}" type="slidenum">
              <a:rPr lang="en-US" sz="1200" smtClean="0"/>
              <a:pPr>
                <a:defRPr/>
              </a:pPr>
              <a:t>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4F61920-26C9-4521-87B9-BFF6C4A63321}" type="slidenum">
              <a:rPr lang="en-US" sz="1200" smtClean="0"/>
              <a:pPr>
                <a:defRPr/>
              </a:pPr>
              <a:t>30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A7E2A8E-281D-4A5B-AA07-192F2CB38EBC}" type="slidenum">
              <a:rPr lang="en-US" sz="1200" smtClean="0"/>
              <a:pPr>
                <a:defRPr/>
              </a:pPr>
              <a:t>31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066FF50-FB41-4F0F-80F4-5FB712609CDB}" type="slidenum">
              <a:rPr lang="en-US" sz="1200" smtClean="0"/>
              <a:pPr>
                <a:defRPr/>
              </a:pPr>
              <a:t>32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2FCF09E-3FE7-4326-BD2E-9F1C203D6D71}" type="slidenum">
              <a:rPr lang="en-US" sz="1200" smtClean="0"/>
              <a:pPr>
                <a:defRPr/>
              </a:pPr>
              <a:t>33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6940114-0087-4900-A773-7BA5083A3C8E}" type="slidenum">
              <a:rPr lang="en-US" sz="1200" smtClean="0"/>
              <a:pPr>
                <a:defRPr/>
              </a:pPr>
              <a:t>34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288F5E6-7505-4D69-A664-9B6FBB5744CE}" type="slidenum">
              <a:rPr lang="en-US" sz="1200" smtClean="0"/>
              <a:pPr>
                <a:defRPr/>
              </a:pPr>
              <a:t>35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1631C7D-1606-472C-BAB8-E5D719AB9616}" type="slidenum">
              <a:rPr lang="en-US" sz="1200" smtClean="0"/>
              <a:pPr>
                <a:defRPr/>
              </a:pPr>
              <a:t>36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780E7A3-C8D8-44D8-9943-9D3BA2B7D322}" type="slidenum">
              <a:rPr lang="en-US" sz="1200" smtClean="0"/>
              <a:pPr>
                <a:defRPr/>
              </a:pPr>
              <a:t>37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BFAFB5E-1063-4407-8957-D8F0F7BDDE2E}" type="slidenum">
              <a:rPr lang="en-US" sz="1200" smtClean="0"/>
              <a:pPr>
                <a:defRPr/>
              </a:pPr>
              <a:t>38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79AE2F4-D4DC-45F4-B233-83AB19CF41A0}" type="slidenum">
              <a:rPr lang="en-US" sz="1200" smtClean="0"/>
              <a:pPr>
                <a:defRPr/>
              </a:pPr>
              <a:t>39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449FC03-6207-4147-B745-E2338BD78B6E}" type="slidenum">
              <a:rPr lang="en-US" sz="1200" smtClean="0"/>
              <a:pPr>
                <a:defRPr/>
              </a:pPr>
              <a:t>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7A2E964-4C62-47AE-AABB-E820636382D6}" type="slidenum">
              <a:rPr lang="en-US" sz="1200" smtClean="0"/>
              <a:pPr>
                <a:defRPr/>
              </a:pPr>
              <a:t>40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AEE6B37-DE68-46E2-B1AB-27794684F88E}" type="slidenum">
              <a:rPr lang="en-US" sz="1200" smtClean="0"/>
              <a:pPr>
                <a:defRPr/>
              </a:pPr>
              <a:t>41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DCE1CE4-6530-4370-BE9C-58E19C8BABF3}" type="slidenum">
              <a:rPr lang="en-US" sz="1200" smtClean="0"/>
              <a:pPr>
                <a:defRPr/>
              </a:pPr>
              <a:t>42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4E2D30B-D98C-4CDE-85D3-DFA7EAF43339}" type="slidenum">
              <a:rPr lang="en-US" sz="1200" smtClean="0"/>
              <a:pPr>
                <a:defRPr/>
              </a:pPr>
              <a:t>43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C245761-5645-48C9-8136-DF8C7CD5E2F5}" type="slidenum">
              <a:rPr lang="en-US" sz="1200" smtClean="0"/>
              <a:pPr>
                <a:defRPr/>
              </a:pPr>
              <a:t>44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9A5B89C-6D2A-4BCF-BE1E-0764F070C767}" type="slidenum">
              <a:rPr lang="en-US" sz="1200" smtClean="0"/>
              <a:pPr>
                <a:defRPr/>
              </a:pPr>
              <a:t>45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A70E6DF-6CA3-4474-858C-4BF37EC8190B}" type="slidenum">
              <a:rPr lang="en-US" sz="1200" smtClean="0"/>
              <a:pPr>
                <a:defRPr/>
              </a:pPr>
              <a:t>46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B471B8E-9491-44E7-92E1-2CFEEF862806}" type="slidenum">
              <a:rPr lang="en-US" sz="1200" smtClean="0"/>
              <a:pPr>
                <a:defRPr/>
              </a:pPr>
              <a:t>47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2E305C7-A4D9-40F6-8B4B-3DB023B85703}" type="slidenum">
              <a:rPr lang="en-US" sz="1200" smtClean="0"/>
              <a:pPr>
                <a:defRPr/>
              </a:pPr>
              <a:t>48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5AEB8B6-F362-4AD7-8711-DF76B87F2139}" type="slidenum">
              <a:rPr lang="en-US" sz="1200" smtClean="0"/>
              <a:pPr>
                <a:defRPr/>
              </a:pPr>
              <a:t>49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347322B-3D6E-4F00-89F7-DACAB8A46049}" type="slidenum">
              <a:rPr lang="en-US" sz="1200" smtClean="0"/>
              <a:pPr>
                <a:defRPr/>
              </a:pPr>
              <a:t>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D28E81B-427B-459A-8300-46D23730B611}" type="slidenum">
              <a:rPr lang="en-US" sz="1200" smtClean="0"/>
              <a:pPr>
                <a:defRPr/>
              </a:pPr>
              <a:t>50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6D6BA76-15FE-4078-B8E2-6282765A587D}" type="slidenum">
              <a:rPr lang="en-US" sz="1200" smtClean="0"/>
              <a:pPr>
                <a:defRPr/>
              </a:pPr>
              <a:t>51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9EB3B3A-A3D3-44CF-82FF-C9AC10EE52E0}" type="slidenum">
              <a:rPr lang="en-US" sz="1200" smtClean="0"/>
              <a:pPr>
                <a:defRPr/>
              </a:pPr>
              <a:t>52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D565382-AE02-4130-A6F1-2F555BBE97A5}" type="slidenum">
              <a:rPr lang="en-US" sz="1200" smtClean="0"/>
              <a:pPr>
                <a:defRPr/>
              </a:pPr>
              <a:t>53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0AA1A75-D1F7-43F9-B251-169918AE33A8}" type="slidenum">
              <a:rPr lang="en-US" sz="1200" smtClean="0"/>
              <a:pPr>
                <a:defRPr/>
              </a:pPr>
              <a:t>54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890F40F-A5BF-4960-B6AE-51F12A13C154}" type="slidenum">
              <a:rPr lang="en-US" sz="1200" smtClean="0"/>
              <a:pPr>
                <a:defRPr/>
              </a:pPr>
              <a:t>55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C97976B-7EBA-4870-87A2-40573CA65D2D}" type="slidenum">
              <a:rPr lang="en-US" sz="1200" smtClean="0"/>
              <a:pPr>
                <a:defRPr/>
              </a:pPr>
              <a:t>56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9CFD1DD-A6BB-4D77-8642-12A560918EE8}" type="slidenum">
              <a:rPr lang="en-US" sz="1200" smtClean="0"/>
              <a:pPr>
                <a:defRPr/>
              </a:pPr>
              <a:t>57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56C4631-0629-445A-BC3C-F924AD005B77}" type="slidenum">
              <a:rPr lang="en-US" sz="1200" smtClean="0"/>
              <a:pPr>
                <a:defRPr/>
              </a:pPr>
              <a:t>58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26684F0-1102-4910-AE13-F0B34DB8F89E}" type="slidenum">
              <a:rPr lang="en-US" sz="1200" smtClean="0"/>
              <a:pPr>
                <a:defRPr/>
              </a:pPr>
              <a:t>59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58C7BE8-E65F-422F-9D9E-1379B0FF187A}" type="slidenum">
              <a:rPr lang="en-US" sz="1200" smtClean="0"/>
              <a:pPr>
                <a:defRPr/>
              </a:pPr>
              <a:t>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F8058D2-CC5A-45A8-BF60-C847920E0E00}" type="slidenum">
              <a:rPr lang="en-US" sz="1200" smtClean="0"/>
              <a:pPr>
                <a:defRPr/>
              </a:pPr>
              <a:t>60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5DC5A65-F021-4BC0-AFBF-805D0B942680}" type="slidenum">
              <a:rPr lang="en-US" sz="1200" smtClean="0"/>
              <a:pPr>
                <a:defRPr/>
              </a:pPr>
              <a:t>61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D3C8EFC-F0DC-40EA-AD72-FE0AA10D3A42}" type="slidenum">
              <a:rPr lang="en-US" sz="1200" smtClean="0"/>
              <a:pPr>
                <a:defRPr/>
              </a:pPr>
              <a:t>62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E19D433-D1FF-45B4-92B4-6AA90527FBA6}" type="slidenum">
              <a:rPr lang="en-US" sz="1200" smtClean="0"/>
              <a:pPr>
                <a:defRPr/>
              </a:pPr>
              <a:t>63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8C33E36-E34E-4EC1-B451-82A133E72AB8}" type="slidenum">
              <a:rPr lang="en-US" sz="1200" smtClean="0"/>
              <a:pPr>
                <a:defRPr/>
              </a:pPr>
              <a:t>64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AA6807A-3046-4557-A530-A21DE8F0C322}" type="slidenum">
              <a:rPr lang="en-US" sz="1200" smtClean="0"/>
              <a:pPr>
                <a:defRPr/>
              </a:pPr>
              <a:t>65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00BDC0C-FA24-4110-B640-4679D497C213}" type="slidenum">
              <a:rPr lang="en-US" sz="1200" smtClean="0"/>
              <a:pPr>
                <a:defRPr/>
              </a:pPr>
              <a:t>66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F02887E-E1D0-4F42-B60E-FD674AC5AA6A}" type="slidenum">
              <a:rPr lang="en-US" sz="1200" smtClean="0"/>
              <a:pPr>
                <a:defRPr/>
              </a:pPr>
              <a:t>67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1D91162-924E-4F93-8475-66D039DF6AAC}" type="slidenum">
              <a:rPr lang="en-US" sz="1200" smtClean="0"/>
              <a:pPr>
                <a:defRPr/>
              </a:pPr>
              <a:t>68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19F2DAA-B607-4EEF-84F4-380CC28919BF}" type="slidenum">
              <a:rPr lang="en-US" sz="1200" smtClean="0"/>
              <a:pPr>
                <a:defRPr/>
              </a:pPr>
              <a:t>69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9955011-A688-49C1-A0B6-E5CE5E2190FB}" type="slidenum">
              <a:rPr lang="en-US" sz="1200" smtClean="0"/>
              <a:pPr>
                <a:defRPr/>
              </a:pPr>
              <a:t>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D14CFAA-AA5C-4797-9E1E-00E4E3FBE2FF}" type="slidenum">
              <a:rPr lang="en-US" sz="1200" smtClean="0"/>
              <a:pPr>
                <a:defRPr/>
              </a:pPr>
              <a:t>70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E407F8A-F9BD-42B9-9F09-BB44B9CC9D61}" type="slidenum">
              <a:rPr lang="en-US" sz="1200" smtClean="0"/>
              <a:pPr>
                <a:defRPr/>
              </a:pPr>
              <a:t>71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F205045-D7ED-4BF3-B504-88B9CE77E9D1}" type="slidenum">
              <a:rPr lang="en-US" sz="1200" smtClean="0"/>
              <a:pPr>
                <a:defRPr/>
              </a:pPr>
              <a:t>72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69D0F9F-0F9F-4A83-8463-C72175BB96B4}" type="slidenum">
              <a:rPr lang="en-US" sz="1200" smtClean="0"/>
              <a:pPr>
                <a:defRPr/>
              </a:pPr>
              <a:t>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1278F74-E845-4DB0-AF5C-6ACE740B61F1}" type="slidenum">
              <a:rPr lang="en-US" sz="1200" smtClean="0"/>
              <a:pPr>
                <a:defRPr/>
              </a:pPr>
              <a:t>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17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dirty="0"/>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jpg"/></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6.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4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48.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4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p:txBody>
          <a:bodyPr/>
          <a:lstStyle/>
          <a:p>
            <a:r>
              <a:rPr lang="en-US" dirty="0" smtClean="0"/>
              <a:t>Refraction and Lenses</a:t>
            </a:r>
            <a:endParaRPr lang="en-US"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
        <p:nvSpPr>
          <p:cNvPr id="6" name="Footer Placeholder 5"/>
          <p:cNvSpPr>
            <a:spLocks noGrp="1"/>
          </p:cNvSpPr>
          <p:nvPr>
            <p:ph type="ftr" sz="quarter" idx="3"/>
          </p:nvPr>
        </p:nvSpPr>
        <p:spPr/>
        <p:txBody>
          <a:bodyPr/>
          <a:lstStyle/>
          <a:p>
            <a:r>
              <a:rPr lang="en-GB" dirty="0" smtClean="0"/>
              <a:t>© 2014 Pearson Education, Inc.</a:t>
            </a:r>
            <a:endParaRPr lang="en-GB" dirty="0"/>
          </a:p>
        </p:txBody>
      </p:sp>
      <p:sp>
        <p:nvSpPr>
          <p:cNvPr id="9" name="Subtitle 1"/>
          <p:cNvSpPr txBox="1">
            <a:spLocks/>
          </p:cNvSpPr>
          <p:nvPr/>
        </p:nvSpPr>
        <p:spPr bwMode="auto">
          <a:xfrm>
            <a:off x="365126" y="4860925"/>
            <a:ext cx="32997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fontAlgn="base">
              <a:spcBef>
                <a:spcPct val="20000"/>
              </a:spcBef>
              <a:spcAft>
                <a:spcPct val="0"/>
              </a:spcAft>
              <a:buClr>
                <a:srgbClr val="3D6832"/>
              </a:buClr>
              <a:buFontTx/>
              <a:buNone/>
              <a:defRPr sz="20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dirty="0" smtClean="0"/>
              <a:t>Prepared by </a:t>
            </a:r>
          </a:p>
          <a:p>
            <a:r>
              <a:rPr lang="en-US" dirty="0" smtClean="0"/>
              <a:t>Chris </a:t>
            </a:r>
            <a:r>
              <a:rPr lang="en-US" dirty="0" smtClean="0"/>
              <a:t>Chiaverina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p:txBody>
          <a:bodyPr/>
          <a:lstStyle/>
          <a:p>
            <a:r>
              <a:rPr lang="en-US" dirty="0" smtClean="0"/>
              <a:t>In the figure, only "rays" for the band in the grass (material 1) and in the mud (material 2) are shown. The normal to the boundary between the grass and the mud is shown with a dashed line.</a:t>
            </a:r>
          </a:p>
          <a:p>
            <a:r>
              <a:rPr lang="en-US" dirty="0" smtClean="0"/>
              <a:t>The ray in material 1 makes an angle </a:t>
            </a:r>
            <a:r>
              <a:rPr lang="el-GR" i="1" dirty="0" smtClean="0"/>
              <a:t>θ</a:t>
            </a:r>
            <a:r>
              <a:rPr lang="en-US" baseline="-25000" dirty="0" smtClean="0"/>
              <a:t>1</a:t>
            </a:r>
            <a:r>
              <a:rPr lang="en-US" dirty="0" smtClean="0"/>
              <a:t> with the normal. The ray in material 2 makes an angle </a:t>
            </a:r>
            <a:r>
              <a:rPr lang="el-GR" i="1" dirty="0" smtClean="0"/>
              <a:t>θ</a:t>
            </a:r>
            <a:r>
              <a:rPr lang="en-US" baseline="-25000" dirty="0" smtClean="0"/>
              <a:t>2</a:t>
            </a:r>
            <a:r>
              <a:rPr lang="en-US" dirty="0" smtClean="0"/>
              <a:t> with the normal.</a:t>
            </a:r>
          </a:p>
          <a:p>
            <a:r>
              <a:rPr lang="en-US" dirty="0" smtClean="0"/>
              <a:t>If the index of refraction of material 1 is </a:t>
            </a:r>
            <a:r>
              <a:rPr lang="en-US" i="1" dirty="0" smtClean="0"/>
              <a:t>n</a:t>
            </a:r>
            <a:r>
              <a:rPr lang="en-US" baseline="-25000" dirty="0" smtClean="0"/>
              <a:t>1</a:t>
            </a:r>
            <a:r>
              <a:rPr lang="en-US" dirty="0" smtClean="0"/>
              <a:t> and the index of refraction of material 2 is </a:t>
            </a:r>
            <a:r>
              <a:rPr lang="en-US" i="1" dirty="0" smtClean="0"/>
              <a:t>n</a:t>
            </a:r>
            <a:r>
              <a:rPr lang="en-US" baseline="-25000" dirty="0" smtClean="0"/>
              <a:t>2</a:t>
            </a:r>
            <a:r>
              <a:rPr lang="en-US" dirty="0" smtClean="0"/>
              <a:t>, the angles in these two materials are related by Snell</a:t>
            </a:r>
            <a:r>
              <a:rPr lang="fr-FR" dirty="0" smtClean="0"/>
              <a:t>'</a:t>
            </a:r>
            <a:r>
              <a:rPr lang="en-US" dirty="0" smtClean="0"/>
              <a:t>s law: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p:txBody>
          <a:bodyPr/>
          <a:lstStyle/>
          <a:p>
            <a:r>
              <a:rPr lang="en-US" dirty="0" smtClean="0"/>
              <a:t>Snell</a:t>
            </a:r>
            <a:r>
              <a:rPr lang="fr-FR" dirty="0" smtClean="0"/>
              <a:t>'</a:t>
            </a:r>
            <a:r>
              <a:rPr lang="en-US" dirty="0" smtClean="0"/>
              <a:t>s law is stated as follows:</a:t>
            </a:r>
          </a:p>
          <a:p>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smtClean="0"/>
          </a:p>
          <a:p>
            <a:r>
              <a:rPr lang="en-US" dirty="0" smtClean="0"/>
              <a:t>We refer to </a:t>
            </a:r>
            <a:r>
              <a:rPr lang="el-GR" i="1" dirty="0" smtClean="0"/>
              <a:t>θ</a:t>
            </a:r>
            <a:r>
              <a:rPr lang="en-US" baseline="-25000" dirty="0" smtClean="0"/>
              <a:t>1</a:t>
            </a:r>
            <a:r>
              <a:rPr lang="en-US" dirty="0" smtClean="0"/>
              <a:t> as the angle of incidence and </a:t>
            </a:r>
            <a:r>
              <a:rPr lang="el-GR" i="1" dirty="0" smtClean="0"/>
              <a:t>θ</a:t>
            </a:r>
            <a:r>
              <a:rPr lang="en-US" baseline="-25000" dirty="0" smtClean="0"/>
              <a:t>2</a:t>
            </a:r>
            <a:r>
              <a:rPr lang="en-US" dirty="0" smtClean="0"/>
              <a:t> as the angle of refraction.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die-11.eps"/>
          <p:cNvPicPr>
            <a:picLocks noChangeAspect="1"/>
          </p:cNvPicPr>
          <p:nvPr/>
        </p:nvPicPr>
        <p:blipFill rotWithShape="1">
          <a:blip r:embed="rId3">
            <a:extLst>
              <a:ext uri="{28A0092B-C50C-407E-A947-70E740481C1C}">
                <a14:useLocalDpi xmlns:a14="http://schemas.microsoft.com/office/drawing/2010/main" val="0"/>
              </a:ext>
            </a:extLst>
          </a:blip>
          <a:srcRect b="4724"/>
          <a:stretch/>
        </p:blipFill>
        <p:spPr>
          <a:xfrm>
            <a:off x="1240367" y="1856274"/>
            <a:ext cx="6663267" cy="26498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p:txBody>
          <a:bodyPr/>
          <a:lstStyle/>
          <a:p>
            <a:r>
              <a:rPr lang="en-US" sz="2400" dirty="0" smtClean="0"/>
              <a:t>In general, whenever light—or any wave—encounters a boundary between two different materials, some of the light is reflected and some is refracted (a small amount may also be absorbed).</a:t>
            </a:r>
          </a:p>
          <a:p>
            <a:r>
              <a:rPr lang="en-US" sz="2400" dirty="0" smtClean="0"/>
              <a:t>The figure below shows light reflecting and refracting as it passes from air to glass. The direction of the reflected ray is given by the law of reflection, and the direction of the refracted ray is given by Snell</a:t>
            </a:r>
            <a:r>
              <a:rPr lang="fr-FR" sz="2400" dirty="0" smtClean="0"/>
              <a:t>'</a:t>
            </a:r>
            <a:r>
              <a:rPr lang="en-US" sz="2400" dirty="0" smtClean="0"/>
              <a:t>s law.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7_04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5" y="4291108"/>
            <a:ext cx="3168352" cy="24517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how Snell</a:t>
            </a:r>
            <a:r>
              <a:rPr lang="fr-FR" dirty="0" smtClean="0"/>
              <a:t>'</a:t>
            </a:r>
            <a:r>
              <a:rPr lang="en-US" dirty="0" smtClean="0"/>
              <a:t>s law is applied.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die-13.jpg"/>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2602708" y="1702741"/>
            <a:ext cx="3938584" cy="50235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a:xfrm>
            <a:off x="365125" y="1141413"/>
            <a:ext cx="8383764" cy="5106987"/>
          </a:xfrm>
        </p:spPr>
        <p:txBody>
          <a:bodyPr/>
          <a:lstStyle/>
          <a:p>
            <a:r>
              <a:rPr lang="en-US" dirty="0" smtClean="0"/>
              <a:t>A mirage is an optical illusion caused by the refraction of light. To see the connection between refraction and a mirage, consider the figure below.</a:t>
            </a:r>
          </a:p>
          <a:p>
            <a:endParaRPr lang="en-US" sz="2400" dirty="0"/>
          </a:p>
          <a:p>
            <a:endParaRPr lang="en-US" sz="2400" dirty="0" smtClean="0"/>
          </a:p>
          <a:p>
            <a:endParaRPr lang="en-US" sz="2400" dirty="0" smtClean="0"/>
          </a:p>
          <a:p>
            <a:pPr marL="0" indent="0">
              <a:buNone/>
            </a:pPr>
            <a:endParaRPr lang="en-US" sz="2400" dirty="0" smtClean="0"/>
          </a:p>
          <a:p>
            <a:endParaRPr lang="en-US" dirty="0" smtClean="0"/>
          </a:p>
          <a:p>
            <a:r>
              <a:rPr lang="en-US" dirty="0" smtClean="0"/>
              <a:t>The mirage illustrated in the figure is produced when light bends upward due to the low index of refraction of heated air near the ground.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7_05_Figure.jpg"/>
          <p:cNvPicPr>
            <a:picLocks noChangeAspect="1"/>
          </p:cNvPicPr>
          <p:nvPr/>
        </p:nvPicPr>
        <p:blipFill rotWithShape="1">
          <a:blip r:embed="rId3">
            <a:extLst>
              <a:ext uri="{28A0092B-C50C-407E-A947-70E740481C1C}">
                <a14:useLocalDpi xmlns:a14="http://schemas.microsoft.com/office/drawing/2010/main" val="0"/>
              </a:ext>
            </a:extLst>
          </a:blip>
          <a:srcRect b="4126"/>
          <a:stretch/>
        </p:blipFill>
        <p:spPr>
          <a:xfrm>
            <a:off x="2171380" y="2634071"/>
            <a:ext cx="4801241" cy="24206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a:xfrm>
            <a:off x="365126" y="1141413"/>
            <a:ext cx="8524874" cy="5106987"/>
          </a:xfrm>
        </p:spPr>
        <p:txBody>
          <a:bodyPr/>
          <a:lstStyle/>
          <a:p>
            <a:r>
              <a:rPr lang="en-US" dirty="0" smtClean="0"/>
              <a:t>Because of this low index of refraction, the speed of light is greater near the ground. As a result, the bottom of the wave front moves farther in a given amount of time than the top of the wave front. This causes the wave front to rotate, so much so that the rays of light are heading upward, away from the ground.</a:t>
            </a:r>
          </a:p>
          <a:p>
            <a:r>
              <a:rPr lang="en-US" dirty="0" smtClean="0"/>
              <a:t>As a result, the upward-moving light rays can enter the eye of an observer. To the observer, it looks like the light has come from the ground—exactly as if it had been reflected from a pool of water.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p:txBody>
          <a:bodyPr/>
          <a:lstStyle/>
          <a:p>
            <a:r>
              <a:rPr lang="en-US" dirty="0" smtClean="0"/>
              <a:t>The blue color that so resembles water to our eyes is actually an image of the sky, refracted by the hot, low-density air just above the road (see figure below).</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7_06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974303"/>
            <a:ext cx="5472608" cy="36729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p:txBody>
          <a:bodyPr/>
          <a:lstStyle/>
          <a:p>
            <a:r>
              <a:rPr lang="en-US" sz="2400" dirty="0" smtClean="0"/>
              <a:t>The basic features of refraction, all of which are consistent with Snell</a:t>
            </a:r>
            <a:r>
              <a:rPr lang="fr-FR" sz="2400" dirty="0" smtClean="0"/>
              <a:t>'</a:t>
            </a:r>
            <a:r>
              <a:rPr lang="en-US" sz="2400" dirty="0" smtClean="0"/>
              <a:t>s law, are summarized below.</a:t>
            </a:r>
          </a:p>
          <a:p>
            <a:pPr lvl="1"/>
            <a:r>
              <a:rPr lang="en-US" sz="2400" dirty="0" smtClean="0"/>
              <a:t>Light is bent toward the normal when it slows down because it has entered a material with a higher index of refraction.</a:t>
            </a:r>
          </a:p>
          <a:p>
            <a:pPr lvl="1"/>
            <a:r>
              <a:rPr lang="en-US" sz="2400" dirty="0" smtClean="0"/>
              <a:t>Light is bent away from the normal when it speeds up because it has entered a material with a lower index of refraction.</a:t>
            </a:r>
          </a:p>
          <a:p>
            <a:pPr lvl="1"/>
            <a:r>
              <a:rPr lang="en-US" sz="2400" dirty="0" smtClean="0"/>
              <a:t>The greater the change in the index of refraction, the greater the change in direction of the light.</a:t>
            </a:r>
          </a:p>
          <a:p>
            <a:pPr lvl="1"/>
            <a:r>
              <a:rPr lang="en-US" sz="2400" dirty="0" smtClean="0"/>
              <a:t>If light goes from one material to another along the normal, it does not change direction.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p:txBody>
          <a:bodyPr/>
          <a:lstStyle/>
          <a:p>
            <a:r>
              <a:rPr lang="en-US" sz="2400" dirty="0" smtClean="0"/>
              <a:t>The phenomenon shown in the figure below is an example of what is known as apparent depth, in which an object appears to be closer to the water</a:t>
            </a:r>
            <a:r>
              <a:rPr lang="fr-FR" sz="2400" dirty="0" smtClean="0"/>
              <a:t>'</a:t>
            </a:r>
            <a:r>
              <a:rPr lang="en-US" sz="2400" dirty="0" smtClean="0"/>
              <a:t>s surface than it really is.</a:t>
            </a:r>
          </a:p>
          <a:p>
            <a:pPr>
              <a:lnSpc>
                <a:spcPct val="90000"/>
              </a:lnSpc>
            </a:pPr>
            <a:endParaRPr lang="en-US" sz="2400" dirty="0"/>
          </a:p>
          <a:p>
            <a:pPr>
              <a:lnSpc>
                <a:spcPct val="90000"/>
              </a:lnSpc>
            </a:pPr>
            <a:endParaRPr lang="en-US" sz="2400" dirty="0" smtClean="0"/>
          </a:p>
          <a:p>
            <a:endParaRPr lang="en-US" sz="2400" dirty="0" smtClean="0"/>
          </a:p>
          <a:p>
            <a:endParaRPr lang="en-US" sz="2400" dirty="0" smtClean="0"/>
          </a:p>
          <a:p>
            <a:pPr marL="0" indent="0">
              <a:buNone/>
            </a:pPr>
            <a:endParaRPr lang="en-US" sz="2400" dirty="0"/>
          </a:p>
          <a:p>
            <a:pPr marL="0" indent="0">
              <a:buNone/>
            </a:pPr>
            <a:endParaRPr lang="en-US" sz="2400" dirty="0" smtClean="0"/>
          </a:p>
          <a:p>
            <a:r>
              <a:rPr lang="en-US" sz="2400" dirty="0" smtClean="0"/>
              <a:t>As the figure indicates, rays leaving the water are bent away from the normal and hence extend back to a point that is higher than the actual position of the pencil.</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7_07_Figure.jpg"/>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2964538" y="2289879"/>
            <a:ext cx="3463648" cy="29594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p:txBody>
          <a:bodyPr/>
          <a:lstStyle/>
          <a:p>
            <a:r>
              <a:rPr lang="en-US" dirty="0" smtClean="0"/>
              <a:t>Another example of refraction bending light is shown in the figure below.</a:t>
            </a:r>
          </a:p>
          <a:p>
            <a:pPr marL="0" indent="0">
              <a:buNone/>
            </a:pPr>
            <a:endParaRPr lang="en-US" dirty="0" smtClean="0"/>
          </a:p>
          <a:p>
            <a:endParaRPr lang="en-US" dirty="0" smtClean="0"/>
          </a:p>
          <a:p>
            <a:endParaRPr lang="en-US" dirty="0" smtClean="0"/>
          </a:p>
          <a:p>
            <a:endParaRPr lang="en-US" dirty="0" smtClean="0"/>
          </a:p>
          <a:p>
            <a:endParaRPr lang="en-US" dirty="0" smtClean="0"/>
          </a:p>
          <a:p>
            <a:r>
              <a:rPr lang="en-US" dirty="0" smtClean="0"/>
              <a:t>As figure (a) shows, the light passing through a slab of glass is bent twice. Since the two changes in direction cancel, the final direction of the light is the same as the original.</a:t>
            </a:r>
          </a:p>
          <a:p>
            <a:endParaRPr lang="en-US" dirty="0" smtClean="0"/>
          </a:p>
          <a:p>
            <a:endParaRPr lang="en-US" dirty="0" smtClean="0"/>
          </a:p>
          <a:p>
            <a:endParaRPr lang="en-US" dirty="0" smtClean="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7_08_Figure.jpg"/>
          <p:cNvPicPr>
            <a:picLocks noChangeAspect="1"/>
          </p:cNvPicPr>
          <p:nvPr/>
        </p:nvPicPr>
        <p:blipFill rotWithShape="1">
          <a:blip r:embed="rId3">
            <a:extLst>
              <a:ext uri="{28A0092B-C50C-407E-A947-70E740481C1C}">
                <a14:useLocalDpi xmlns:a14="http://schemas.microsoft.com/office/drawing/2010/main" val="0"/>
              </a:ext>
            </a:extLst>
          </a:blip>
          <a:srcRect b="5202"/>
          <a:stretch/>
        </p:blipFill>
        <p:spPr>
          <a:xfrm>
            <a:off x="1211883" y="2109481"/>
            <a:ext cx="6720235" cy="252837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Refraction</a:t>
            </a:r>
          </a:p>
          <a:p>
            <a:r>
              <a:rPr lang="en-US" dirty="0" smtClean="0"/>
              <a:t>Applications of Refraction</a:t>
            </a:r>
          </a:p>
          <a:p>
            <a:r>
              <a:rPr lang="en-US" dirty="0" smtClean="0"/>
              <a:t>Lenses</a:t>
            </a:r>
          </a:p>
          <a:p>
            <a:r>
              <a:rPr lang="en-US" dirty="0" smtClean="0"/>
              <a:t>Applications of Lenses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7_10_Figure.jpg"/>
          <p:cNvPicPr>
            <a:picLocks noChangeAspect="1"/>
          </p:cNvPicPr>
          <p:nvPr/>
        </p:nvPicPr>
        <p:blipFill rotWithShape="1">
          <a:blip r:embed="rId3">
            <a:extLst>
              <a:ext uri="{28A0092B-C50C-407E-A947-70E740481C1C}">
                <a14:useLocalDpi xmlns:a14="http://schemas.microsoft.com/office/drawing/2010/main" val="0"/>
              </a:ext>
            </a:extLst>
          </a:blip>
          <a:srcRect b="2557"/>
          <a:stretch/>
        </p:blipFill>
        <p:spPr>
          <a:xfrm>
            <a:off x="3299125" y="3258964"/>
            <a:ext cx="2219714" cy="3491555"/>
          </a:xfrm>
          <a:prstGeom prst="rect">
            <a:avLst/>
          </a:prstGeom>
        </p:spPr>
      </p:pic>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idx="1"/>
          </p:nvPr>
        </p:nvSpPr>
        <p:spPr>
          <a:xfrm>
            <a:off x="365124" y="1141413"/>
            <a:ext cx="8562506" cy="5106987"/>
          </a:xfrm>
        </p:spPr>
        <p:txBody>
          <a:bodyPr/>
          <a:lstStyle/>
          <a:p>
            <a:pPr>
              <a:lnSpc>
                <a:spcPct val="90000"/>
              </a:lnSpc>
            </a:pPr>
            <a:r>
              <a:rPr lang="en-US" sz="2400" dirty="0" smtClean="0"/>
              <a:t>Figure (b) shows that the light has been displaced, however, by an amount proportional to the thickness of the slab. The finger behind the slab of glass appears disjointed, because light is refracted as it passes through the slab.</a:t>
            </a:r>
          </a:p>
          <a:p>
            <a:pPr>
              <a:lnSpc>
                <a:spcPct val="90000"/>
              </a:lnSpc>
            </a:pPr>
            <a:r>
              <a:rPr lang="en-US" sz="2400" dirty="0" smtClean="0"/>
              <a:t>Imagine you</a:t>
            </a:r>
            <a:r>
              <a:rPr lang="fr-FR" sz="2400" dirty="0" smtClean="0"/>
              <a:t>'</a:t>
            </a:r>
            <a:r>
              <a:rPr lang="en-US" sz="2400" dirty="0" smtClean="0"/>
              <a:t>re a lifeguard at a beach. You</a:t>
            </a:r>
            <a:r>
              <a:rPr lang="fr-FR" sz="2400" dirty="0" smtClean="0"/>
              <a:t>'</a:t>
            </a:r>
            <a:r>
              <a:rPr lang="en-US" sz="2400" dirty="0" smtClean="0"/>
              <a:t>re on the sandy beach at point A as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p:txBody>
          <a:bodyPr/>
          <a:lstStyle/>
          <a:p>
            <a:r>
              <a:rPr lang="en-US" dirty="0" smtClean="0"/>
              <a:t>You suddenly see a swimmer who needs help in the water at point B. You want to get to the swimmer as quickly as possible, so what route do you take?</a:t>
            </a:r>
          </a:p>
          <a:p>
            <a:r>
              <a:rPr lang="en-US" dirty="0" smtClean="0"/>
              <a:t>As it turns out, a lifeguard, starting out at point A, who runs on the beach and then swims in the water can reach the swimmer at point B in the least time by following path 2. This path obeys Snell</a:t>
            </a:r>
            <a:r>
              <a:rPr lang="fr-FR" dirty="0" smtClean="0"/>
              <a:t>'</a:t>
            </a:r>
            <a:r>
              <a:rPr lang="en-US" dirty="0" smtClean="0"/>
              <a:t>s law and is the one that light follows in a similar situation.</a:t>
            </a:r>
          </a:p>
          <a:p>
            <a:r>
              <a:rPr lang="en-US" dirty="0" smtClean="0"/>
              <a:t>This means that refraction obeys the principle of least time, as does reflection.</a:t>
            </a:r>
          </a:p>
          <a:p>
            <a:endParaRPr lang="en-US" dirty="0" smtClean="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Refraction </a:t>
            </a:r>
            <a:endParaRPr lang="en-US" dirty="0"/>
          </a:p>
        </p:txBody>
      </p:sp>
      <p:sp>
        <p:nvSpPr>
          <p:cNvPr id="1030" name="Rectangle 6"/>
          <p:cNvSpPr>
            <a:spLocks noGrp="1" noChangeArrowheads="1"/>
          </p:cNvSpPr>
          <p:nvPr>
            <p:ph type="body" idx="1"/>
          </p:nvPr>
        </p:nvSpPr>
        <p:spPr/>
        <p:txBody>
          <a:bodyPr/>
          <a:lstStyle/>
          <a:p>
            <a:r>
              <a:rPr lang="en-US" dirty="0" smtClean="0"/>
              <a:t>Refraction plays a key role in many technological applications. It is also responsible for many of the beautiful optical effects found in nature.</a:t>
            </a:r>
          </a:p>
          <a:p>
            <a:r>
              <a:rPr lang="en-US" dirty="0" smtClean="0"/>
              <a:t>If you have ever looked upward from the bottom of a swimming pool, you</a:t>
            </a:r>
            <a:r>
              <a:rPr lang="fr-FR" dirty="0" smtClean="0"/>
              <a:t>'</a:t>
            </a:r>
            <a:r>
              <a:rPr lang="en-US" dirty="0" smtClean="0"/>
              <a:t>ve</a:t>
            </a:r>
            <a:r>
              <a:rPr lang="en-US" dirty="0" smtClean="0"/>
              <a:t> probably noticed an interesting effect. Directly overhead you see the ceiling or the sky. As you look farther away from the vertical, however, you can no longer see out of the pool. Instead, you see the bottom of the pool. Why is this so?</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Refraction </a:t>
            </a:r>
            <a:endParaRPr lang="en-US" dirty="0"/>
          </a:p>
        </p:txBody>
      </p:sp>
      <p:sp>
        <p:nvSpPr>
          <p:cNvPr id="1030" name="Rectangle 6"/>
          <p:cNvSpPr>
            <a:spLocks noGrp="1" noChangeArrowheads="1"/>
          </p:cNvSpPr>
          <p:nvPr>
            <p:ph type="body" idx="1"/>
          </p:nvPr>
        </p:nvSpPr>
        <p:spPr>
          <a:xfrm>
            <a:off x="365124" y="1141413"/>
            <a:ext cx="8496653" cy="5106987"/>
          </a:xfrm>
        </p:spPr>
        <p:txBody>
          <a:bodyPr/>
          <a:lstStyle/>
          <a:p>
            <a:r>
              <a:rPr lang="en-US" dirty="0" smtClean="0"/>
              <a:t>The figure below will help you understand the phenomenon. </a:t>
            </a:r>
          </a:p>
          <a:p>
            <a:pPr marL="0" indent="0">
              <a:buNone/>
            </a:pPr>
            <a:endParaRPr lang="en-US" dirty="0" smtClean="0"/>
          </a:p>
          <a:p>
            <a:endParaRPr lang="en-US" dirty="0" smtClean="0"/>
          </a:p>
          <a:p>
            <a:endParaRPr lang="en-US" dirty="0" smtClean="0"/>
          </a:p>
          <a:p>
            <a:endParaRPr lang="en-US" dirty="0" smtClean="0"/>
          </a:p>
          <a:p>
            <a:r>
              <a:rPr lang="en-US" dirty="0" smtClean="0"/>
              <a:t>Figure (a) shows a ray of light in water encountering a water-air boundary. Part of the light is reflected back into the water at the boundary, as if from the surface of a mirror. The rest of the light emerges into the air.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7_11_Figure.jpg"/>
          <p:cNvPicPr>
            <a:picLocks noChangeAspect="1"/>
          </p:cNvPicPr>
          <p:nvPr/>
        </p:nvPicPr>
        <p:blipFill rotWithShape="1">
          <a:blip r:embed="rId3">
            <a:extLst>
              <a:ext uri="{28A0092B-C50C-407E-A947-70E740481C1C}">
                <a14:useLocalDpi xmlns:a14="http://schemas.microsoft.com/office/drawing/2010/main" val="0"/>
              </a:ext>
            </a:extLst>
          </a:blip>
          <a:srcRect b="8906"/>
          <a:stretch/>
        </p:blipFill>
        <p:spPr>
          <a:xfrm>
            <a:off x="374061" y="2141201"/>
            <a:ext cx="8395878" cy="19133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Refraction </a:t>
            </a:r>
            <a:endParaRPr lang="en-US" dirty="0"/>
          </a:p>
        </p:txBody>
      </p:sp>
      <p:sp>
        <p:nvSpPr>
          <p:cNvPr id="1030" name="Rectangle 6"/>
          <p:cNvSpPr>
            <a:spLocks noGrp="1" noChangeArrowheads="1"/>
          </p:cNvSpPr>
          <p:nvPr>
            <p:ph type="body" idx="1"/>
          </p:nvPr>
        </p:nvSpPr>
        <p:spPr/>
        <p:txBody>
          <a:bodyPr/>
          <a:lstStyle/>
          <a:p>
            <a:r>
              <a:rPr lang="en-US" dirty="0" smtClean="0"/>
              <a:t>If the angle of incidence is increased, as in figure (b), the angle of refraction increases as well. </a:t>
            </a:r>
          </a:p>
          <a:p>
            <a:r>
              <a:rPr lang="en-US" dirty="0" smtClean="0"/>
              <a:t>At a critical angle of incidence, </a:t>
            </a:r>
            <a:r>
              <a:rPr lang="el-GR" i="1" dirty="0" smtClean="0"/>
              <a:t>θ</a:t>
            </a:r>
            <a:r>
              <a:rPr lang="en-US" baseline="-25000" dirty="0" smtClean="0"/>
              <a:t>c</a:t>
            </a:r>
            <a:r>
              <a:rPr lang="en-US" dirty="0" smtClean="0"/>
              <a:t>, the refracted beam no longer enters the air but instead is parallel to the water-air boundary. This is shown in figure (c). In this case, the angle of refraction is 90</a:t>
            </a:r>
            <a:r>
              <a:rPr lang="en-US" dirty="0" smtClean="0">
                <a:sym typeface="Symbol"/>
              </a:rPr>
              <a:t></a:t>
            </a:r>
            <a:r>
              <a:rPr lang="en-US" dirty="0" smtClean="0"/>
              <a:t>.</a:t>
            </a:r>
          </a:p>
          <a:p>
            <a:r>
              <a:rPr lang="en-US" dirty="0" smtClean="0"/>
              <a:t>For angles of incidence greater than the critical angle, as shown in figure (d), all of the light is reflected back into the water.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Refraction </a:t>
            </a:r>
            <a:endParaRPr lang="en-US" dirty="0"/>
          </a:p>
        </p:txBody>
      </p:sp>
      <p:sp>
        <p:nvSpPr>
          <p:cNvPr id="1030" name="Rectangle 6"/>
          <p:cNvSpPr>
            <a:spLocks noGrp="1" noChangeArrowheads="1"/>
          </p:cNvSpPr>
          <p:nvPr>
            <p:ph type="body" idx="1"/>
          </p:nvPr>
        </p:nvSpPr>
        <p:spPr/>
        <p:txBody>
          <a:bodyPr/>
          <a:lstStyle/>
          <a:p>
            <a:r>
              <a:rPr lang="en-US" dirty="0" smtClean="0"/>
              <a:t>When light is completely reflected back into the original material in which it was traveling, we say that it has undergone total internal reflection. </a:t>
            </a:r>
          </a:p>
          <a:p>
            <a:r>
              <a:rPr lang="en-US" dirty="0" smtClean="0"/>
              <a:t>Total internal reflection can occur only when light is trying to enter a material with a lower index of refraction.</a:t>
            </a:r>
          </a:p>
          <a:p>
            <a:r>
              <a:rPr lang="en-US" dirty="0" smtClean="0"/>
              <a:t>The figure below shows an example of total internal reflection.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7_12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877" y="4395399"/>
            <a:ext cx="3171884" cy="23873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Refraction </a:t>
            </a:r>
            <a:endParaRPr lang="en-US" dirty="0"/>
          </a:p>
        </p:txBody>
      </p:sp>
      <p:sp>
        <p:nvSpPr>
          <p:cNvPr id="1030" name="Rectangle 6"/>
          <p:cNvSpPr>
            <a:spLocks noGrp="1" noChangeArrowheads="1"/>
          </p:cNvSpPr>
          <p:nvPr>
            <p:ph type="body" idx="1"/>
          </p:nvPr>
        </p:nvSpPr>
        <p:spPr/>
        <p:txBody>
          <a:bodyPr/>
          <a:lstStyle/>
          <a:p>
            <a:r>
              <a:rPr lang="en-US" dirty="0" smtClean="0"/>
              <a:t>Total internal reflection has many applications.</a:t>
            </a:r>
          </a:p>
          <a:p>
            <a:r>
              <a:rPr lang="en-US" dirty="0" smtClean="0"/>
              <a:t>For example, many binoculars contain a pair of prisms –called </a:t>
            </a:r>
            <a:r>
              <a:rPr lang="en-US" dirty="0" smtClean="0"/>
              <a:t>Porro</a:t>
            </a:r>
            <a:r>
              <a:rPr lang="en-US" dirty="0" smtClean="0"/>
              <a:t> prisms—that use total internal reflection to "fold" a relatively long light path into the short length of the binoculars, as is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13_Figure.jpg"/>
          <p:cNvPicPr>
            <a:picLocks noChangeAspect="1"/>
          </p:cNvPicPr>
          <p:nvPr/>
        </p:nvPicPr>
        <p:blipFill rotWithShape="1">
          <a:blip r:embed="rId3">
            <a:extLst>
              <a:ext uri="{28A0092B-C50C-407E-A947-70E740481C1C}">
                <a14:useLocalDpi xmlns:a14="http://schemas.microsoft.com/office/drawing/2010/main" val="0"/>
              </a:ext>
            </a:extLst>
          </a:blip>
          <a:srcRect b="2840"/>
          <a:stretch/>
        </p:blipFill>
        <p:spPr>
          <a:xfrm>
            <a:off x="2861023" y="3828817"/>
            <a:ext cx="3421955" cy="29821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Refraction </a:t>
            </a:r>
            <a:endParaRPr lang="en-US" dirty="0"/>
          </a:p>
        </p:txBody>
      </p:sp>
      <p:sp>
        <p:nvSpPr>
          <p:cNvPr id="1030" name="Rectangle 6"/>
          <p:cNvSpPr>
            <a:spLocks noGrp="1" noChangeArrowheads="1"/>
          </p:cNvSpPr>
          <p:nvPr>
            <p:ph type="body" idx="1"/>
          </p:nvPr>
        </p:nvSpPr>
        <p:spPr/>
        <p:txBody>
          <a:bodyPr/>
          <a:lstStyle/>
          <a:p>
            <a:r>
              <a:rPr lang="en-US" dirty="0" smtClean="0"/>
              <a:t>Optical fibers are another important application of total internal reflection. As the figure below shows, an optical fiber channels light along its core by means of a series of total internal reflections between a core and an outer coating called cladding.</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14_FigureA.jpg"/>
          <p:cNvPicPr>
            <a:picLocks noChangeAspect="1"/>
          </p:cNvPicPr>
          <p:nvPr/>
        </p:nvPicPr>
        <p:blipFill rotWithShape="1">
          <a:blip r:embed="rId3">
            <a:extLst>
              <a:ext uri="{28A0092B-C50C-407E-A947-70E740481C1C}">
                <a14:useLocalDpi xmlns:a14="http://schemas.microsoft.com/office/drawing/2010/main" val="0"/>
              </a:ext>
            </a:extLst>
          </a:blip>
          <a:srcRect b="3947"/>
          <a:stretch/>
        </p:blipFill>
        <p:spPr>
          <a:xfrm>
            <a:off x="1856221" y="3800593"/>
            <a:ext cx="5431559" cy="28692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Refraction </a:t>
            </a:r>
            <a:endParaRPr lang="en-US" dirty="0"/>
          </a:p>
        </p:txBody>
      </p:sp>
      <p:sp>
        <p:nvSpPr>
          <p:cNvPr id="1030" name="Rectangle 6"/>
          <p:cNvSpPr>
            <a:spLocks noGrp="1" noChangeArrowheads="1"/>
          </p:cNvSpPr>
          <p:nvPr>
            <p:ph type="body" idx="1"/>
          </p:nvPr>
        </p:nvSpPr>
        <p:spPr/>
        <p:txBody>
          <a:bodyPr/>
          <a:lstStyle/>
          <a:p>
            <a:r>
              <a:rPr lang="en-US" dirty="0" smtClean="0"/>
              <a:t>The figure below shows how total internal reflection makes it possible to send light through an optical fiber, as if it were a "light pipe."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14_Figure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582" y="2477953"/>
            <a:ext cx="2804837" cy="43800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Refraction </a:t>
            </a:r>
            <a:endParaRPr lang="en-US" dirty="0"/>
          </a:p>
        </p:txBody>
      </p:sp>
      <p:sp>
        <p:nvSpPr>
          <p:cNvPr id="1030" name="Rectangle 6"/>
          <p:cNvSpPr>
            <a:spLocks noGrp="1" noChangeArrowheads="1"/>
          </p:cNvSpPr>
          <p:nvPr>
            <p:ph type="body" idx="1"/>
          </p:nvPr>
        </p:nvSpPr>
        <p:spPr/>
        <p:txBody>
          <a:bodyPr/>
          <a:lstStyle/>
          <a:p>
            <a:r>
              <a:rPr lang="en-US" sz="2400" dirty="0" smtClean="0"/>
              <a:t>Different materials—like air, water, and glass—have different indices of refraction. It turns out that the index of refraction of a given material also depends on the color of the light being refracted.</a:t>
            </a:r>
          </a:p>
          <a:p>
            <a:r>
              <a:rPr lang="en-US" sz="2400" dirty="0" smtClean="0"/>
              <a:t>In general, a material has a higher index of refraction for light toward the blue end of the visible spectrum. This means that blue light bends more when refracted than red light does. This is why different colors of light travel in different directions after passing through a prism.</a:t>
            </a:r>
          </a:p>
          <a:p>
            <a:r>
              <a:rPr lang="en-US" sz="2400" dirty="0" smtClean="0"/>
              <a:t>The spreading out of refracted light according to color is known as dispersion.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p:txBody>
          <a:bodyPr/>
          <a:lstStyle/>
          <a:p>
            <a:r>
              <a:rPr lang="en-US" dirty="0" smtClean="0"/>
              <a:t>Light travels quickly through some materials and more slowly through others.</a:t>
            </a:r>
          </a:p>
          <a:p>
            <a:r>
              <a:rPr lang="en-US" dirty="0" smtClean="0"/>
              <a:t>The speed of light in a vacuum is </a:t>
            </a:r>
            <a:r>
              <a:rPr lang="en-US" i="1" dirty="0" smtClean="0"/>
              <a:t>c</a:t>
            </a:r>
            <a:r>
              <a:rPr lang="en-US" dirty="0" smtClean="0"/>
              <a:t> = 3 x 10</a:t>
            </a:r>
            <a:r>
              <a:rPr lang="en-US" baseline="30000" dirty="0" smtClean="0"/>
              <a:t>8</a:t>
            </a:r>
            <a:r>
              <a:rPr lang="en-US" dirty="0" smtClean="0"/>
              <a:t> m/s. This is as fast as light can go.</a:t>
            </a:r>
          </a:p>
          <a:p>
            <a:r>
              <a:rPr lang="en-US" dirty="0" smtClean="0"/>
              <a:t>When light travels through a dense material like water, however, its speed is reduced.</a:t>
            </a:r>
          </a:p>
          <a:p>
            <a:r>
              <a:rPr lang="en-US" dirty="0" smtClean="0"/>
              <a:t>In fact, the speed of light through any material is slower than its speed in a vacuum.</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Refraction </a:t>
            </a:r>
            <a:endParaRPr lang="en-US" dirty="0"/>
          </a:p>
        </p:txBody>
      </p:sp>
      <p:sp>
        <p:nvSpPr>
          <p:cNvPr id="1030" name="Rectangle 6"/>
          <p:cNvSpPr>
            <a:spLocks noGrp="1" noChangeArrowheads="1"/>
          </p:cNvSpPr>
          <p:nvPr>
            <p:ph idx="1"/>
          </p:nvPr>
        </p:nvSpPr>
        <p:spPr/>
        <p:txBody>
          <a:bodyPr/>
          <a:lstStyle/>
          <a:p>
            <a:r>
              <a:rPr lang="en-US" sz="2400" dirty="0" smtClean="0"/>
              <a:t>Perhaps the most famous example of dispersion is the rainbow. Rainbows are produced by the dispersion of sunlight in raindrops.</a:t>
            </a:r>
          </a:p>
          <a:p>
            <a:r>
              <a:rPr lang="en-US" sz="2400" dirty="0" smtClean="0"/>
              <a:t>The figure below shows a single drop of rain and incident beam of light. When sunlight enters the drop, it is separated into its red and violet components</a:t>
            </a:r>
            <a:r>
              <a:rPr lang="en-US" sz="2400" dirty="0"/>
              <a:t>.</a:t>
            </a:r>
            <a:endParaRPr lang="en-US" sz="2400" dirty="0" smtClean="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15_FigureA.jpg"/>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3261795" y="3480702"/>
            <a:ext cx="2601595" cy="328658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Refraction </a:t>
            </a:r>
            <a:endParaRPr lang="en-US" dirty="0"/>
          </a:p>
        </p:txBody>
      </p:sp>
      <p:sp>
        <p:nvSpPr>
          <p:cNvPr id="1030" name="Rectangle 6"/>
          <p:cNvSpPr>
            <a:spLocks noGrp="1" noChangeArrowheads="1"/>
          </p:cNvSpPr>
          <p:nvPr>
            <p:ph type="body" idx="1"/>
          </p:nvPr>
        </p:nvSpPr>
        <p:spPr>
          <a:xfrm>
            <a:off x="365125" y="1141413"/>
            <a:ext cx="8280282" cy="5106987"/>
          </a:xfrm>
        </p:spPr>
        <p:txBody>
          <a:bodyPr/>
          <a:lstStyle/>
          <a:p>
            <a:r>
              <a:rPr lang="en-US" dirty="0" smtClean="0"/>
              <a:t>As the figure shows, the light then reflects from the back of the drop, and finally refracts and undergoes additional dispersion as it leaves the drop.</a:t>
            </a:r>
          </a:p>
          <a:p>
            <a:r>
              <a:rPr lang="en-US" dirty="0" smtClean="0"/>
              <a:t>The direction of light as it emerges from the water drop is almost opposite to its incident direction. The difference is only 40</a:t>
            </a:r>
            <a:r>
              <a:rPr lang="en-US" dirty="0" smtClean="0">
                <a:sym typeface="Symbol"/>
              </a:rPr>
              <a:t></a:t>
            </a:r>
            <a:r>
              <a:rPr lang="en-US" dirty="0" smtClean="0"/>
              <a:t> to 42</a:t>
            </a:r>
            <a:r>
              <a:rPr lang="en-US" dirty="0" smtClean="0">
                <a:sym typeface="Symbol"/>
              </a:rPr>
              <a:t></a:t>
            </a:r>
            <a:r>
              <a:rPr lang="en-US" dirty="0" smtClean="0"/>
              <a:t>, depending on the color of the light. To be specific, violet light corresponds to an angle of 40</a:t>
            </a:r>
            <a:r>
              <a:rPr lang="en-US" dirty="0" smtClean="0">
                <a:sym typeface="Symbol"/>
              </a:rPr>
              <a:t></a:t>
            </a:r>
            <a:r>
              <a:rPr lang="en-US" dirty="0" smtClean="0"/>
              <a:t>, and red light corresponds to an angle of 42</a:t>
            </a:r>
            <a:r>
              <a:rPr lang="en-US" dirty="0" smtClean="0">
                <a:sym typeface="Symbol"/>
              </a:rPr>
              <a:t></a:t>
            </a:r>
            <a:r>
              <a:rPr lang="en-US"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Refraction </a:t>
            </a:r>
            <a:endParaRPr lang="en-US" dirty="0"/>
          </a:p>
        </p:txBody>
      </p:sp>
      <p:sp>
        <p:nvSpPr>
          <p:cNvPr id="1030" name="Rectangle 6"/>
          <p:cNvSpPr>
            <a:spLocks noGrp="1" noChangeArrowheads="1"/>
          </p:cNvSpPr>
          <p:nvPr>
            <p:ph type="body" idx="1"/>
          </p:nvPr>
        </p:nvSpPr>
        <p:spPr/>
        <p:txBody>
          <a:bodyPr/>
          <a:lstStyle/>
          <a:p>
            <a:r>
              <a:rPr lang="en-US" sz="2000" dirty="0" smtClean="0"/>
              <a:t>Each drop is sending out light of all colors in different directions. When a drop is 42</a:t>
            </a:r>
            <a:r>
              <a:rPr lang="en-US" sz="2000" dirty="0" smtClean="0">
                <a:sym typeface="Symbol"/>
              </a:rPr>
              <a:t></a:t>
            </a:r>
            <a:r>
              <a:rPr lang="en-US" sz="2000" dirty="0" smtClean="0"/>
              <a:t> above the horizontal, you see red light coming from it.</a:t>
            </a:r>
          </a:p>
          <a:p>
            <a:pPr>
              <a:lnSpc>
                <a:spcPct val="70000"/>
              </a:lnSpc>
            </a:pPr>
            <a:endParaRPr lang="en-US" sz="2000" dirty="0" smtClean="0"/>
          </a:p>
          <a:p>
            <a:pPr marL="0" indent="0">
              <a:lnSpc>
                <a:spcPct val="70000"/>
              </a:lnSpc>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a:p>
          <a:p>
            <a:pPr marL="0" indent="0">
              <a:buNone/>
            </a:pPr>
            <a:endParaRPr lang="en-US" sz="2000" dirty="0" smtClean="0"/>
          </a:p>
          <a:p>
            <a:pPr marL="0" indent="0">
              <a:buNone/>
            </a:pPr>
            <a:endParaRPr lang="en-US" sz="2000" dirty="0" smtClean="0"/>
          </a:p>
          <a:p>
            <a:endParaRPr lang="en-US" sz="2000" dirty="0" smtClean="0"/>
          </a:p>
          <a:p>
            <a:r>
              <a:rPr lang="en-US" sz="2000" dirty="0" smtClean="0"/>
              <a:t>As the drop continues to fall, its angle above the horizontal decreases. Eventually, it reaches a height where this angle is 40</a:t>
            </a:r>
            <a:r>
              <a:rPr lang="en-US" sz="2000" dirty="0" smtClean="0">
                <a:sym typeface="Symbol"/>
              </a:rPr>
              <a:t></a:t>
            </a:r>
            <a:r>
              <a:rPr lang="en-US" sz="2000" dirty="0" smtClean="0"/>
              <a:t>. At this point the violet light from the drop reaches your eye. In between, the drop sends out all the colors of the rainbow to your eye.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15_FigureB.jpg"/>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3051576" y="1878567"/>
            <a:ext cx="3040850" cy="30312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dirty="0" smtClean="0"/>
              <a:t>A device that takes advantage of refraction and uses it to focus light is referred to as a lens.</a:t>
            </a:r>
          </a:p>
          <a:p>
            <a:r>
              <a:rPr lang="en-US" dirty="0" smtClean="0"/>
              <a:t>Typically, a lens is a thin piece of glass with a curved surface.</a:t>
            </a:r>
          </a:p>
          <a:p>
            <a:r>
              <a:rPr lang="en-US" dirty="0" smtClean="0"/>
              <a:t>Converging lenses take parallel rays of light and bring them together at a focus, as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17_Figure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582" y="3985640"/>
            <a:ext cx="3692797" cy="28134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dirty="0" smtClean="0"/>
              <a:t>Diverging lenses cause parallel rays to spread out as if diverging from a point. A diverging lens is shown in the figure below.</a:t>
            </a:r>
          </a:p>
          <a:p>
            <a:endParaRPr lang="en-US" dirty="0"/>
          </a:p>
          <a:p>
            <a:pPr>
              <a:lnSpc>
                <a:spcPct val="80000"/>
              </a:lnSpc>
            </a:pPr>
            <a:endParaRPr lang="en-US" dirty="0" smtClean="0"/>
          </a:p>
          <a:p>
            <a:pPr>
              <a:lnSpc>
                <a:spcPct val="80000"/>
              </a:lnSpc>
            </a:pPr>
            <a:endParaRPr lang="en-US" dirty="0"/>
          </a:p>
          <a:p>
            <a:pPr>
              <a:lnSpc>
                <a:spcPct val="80000"/>
              </a:lnSpc>
            </a:pPr>
            <a:endParaRPr lang="en-US" dirty="0" smtClean="0"/>
          </a:p>
          <a:p>
            <a:endParaRPr lang="en-US" dirty="0" smtClean="0"/>
          </a:p>
          <a:p>
            <a:pPr marL="0" indent="0">
              <a:buNone/>
            </a:pPr>
            <a:endParaRPr lang="en-US" dirty="0" smtClean="0"/>
          </a:p>
          <a:p>
            <a:r>
              <a:rPr lang="en-US" dirty="0" smtClean="0"/>
              <a:t>In general, a lens that is thicker in the middle converges light, and a lens that is thinner in the middle diverges light.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17_Figure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754" y="2502654"/>
            <a:ext cx="3822493" cy="29122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dirty="0" smtClean="0"/>
              <a:t>A variety of converging and diverging lenses are shown in the figure below.</a:t>
            </a:r>
          </a:p>
          <a:p>
            <a:endParaRPr lang="en-US" dirty="0" smtClean="0"/>
          </a:p>
          <a:p>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17_FigureC.jpg"/>
          <p:cNvPicPr>
            <a:picLocks noChangeAspect="1"/>
          </p:cNvPicPr>
          <p:nvPr/>
        </p:nvPicPr>
        <p:blipFill rotWithShape="1">
          <a:blip r:embed="rId3">
            <a:extLst>
              <a:ext uri="{28A0092B-C50C-407E-A947-70E740481C1C}">
                <a14:useLocalDpi xmlns:a14="http://schemas.microsoft.com/office/drawing/2010/main" val="0"/>
              </a:ext>
            </a:extLst>
          </a:blip>
          <a:srcRect b="4867"/>
          <a:stretch/>
        </p:blipFill>
        <p:spPr>
          <a:xfrm>
            <a:off x="743319" y="2434520"/>
            <a:ext cx="7657362" cy="33248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dirty="0" smtClean="0"/>
              <a:t>The behavior of a convex lens is similar to that of two prisms placed back to back, as is shown below. In both cases light rays parallel to the axis are made to converge. The lens brings light to a focus at the focal point, </a:t>
            </a:r>
            <a:r>
              <a:rPr lang="en-US" i="1" dirty="0" smtClean="0"/>
              <a:t>F</a:t>
            </a:r>
            <a:r>
              <a:rPr lang="en-US"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3" name="Picture 2" descr="17_18_FigureA.jpg"/>
          <p:cNvPicPr>
            <a:picLocks noChangeAspect="1"/>
          </p:cNvPicPr>
          <p:nvPr/>
        </p:nvPicPr>
        <p:blipFill rotWithShape="1">
          <a:blip r:embed="rId3">
            <a:extLst>
              <a:ext uri="{28A0092B-C50C-407E-A947-70E740481C1C}">
                <a14:useLocalDpi xmlns:a14="http://schemas.microsoft.com/office/drawing/2010/main" val="0"/>
              </a:ext>
            </a:extLst>
          </a:blip>
          <a:srcRect b="3052"/>
          <a:stretch/>
        </p:blipFill>
        <p:spPr>
          <a:xfrm>
            <a:off x="265634" y="3414959"/>
            <a:ext cx="4298608" cy="2991887"/>
          </a:xfrm>
          <a:prstGeom prst="rect">
            <a:avLst/>
          </a:prstGeom>
        </p:spPr>
      </p:pic>
      <p:pic>
        <p:nvPicPr>
          <p:cNvPr id="4" name="Picture 3" descr="17_18_FigureB.jpg"/>
          <p:cNvPicPr>
            <a:picLocks noChangeAspect="1"/>
          </p:cNvPicPr>
          <p:nvPr/>
        </p:nvPicPr>
        <p:blipFill rotWithShape="1">
          <a:blip r:embed="rId4">
            <a:extLst>
              <a:ext uri="{28A0092B-C50C-407E-A947-70E740481C1C}">
                <a14:useLocalDpi xmlns:a14="http://schemas.microsoft.com/office/drawing/2010/main" val="0"/>
              </a:ext>
            </a:extLst>
          </a:blip>
          <a:srcRect b="2986"/>
          <a:stretch/>
        </p:blipFill>
        <p:spPr>
          <a:xfrm>
            <a:off x="4616803" y="3456451"/>
            <a:ext cx="4383968" cy="30172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dirty="0" smtClean="0"/>
              <a:t>A concave lens is similar to two prisms placed point to point (see figure below). In both cases parallel light rays are made to diverge. In the case of a concave lens, the diverging rays appear to originate from the focal point, </a:t>
            </a:r>
            <a:r>
              <a:rPr lang="en-US" i="1" dirty="0" smtClean="0"/>
              <a:t>F</a:t>
            </a:r>
            <a:r>
              <a:rPr lang="en-US"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19_Figure.jpg"/>
          <p:cNvPicPr>
            <a:picLocks noChangeAspect="1"/>
          </p:cNvPicPr>
          <p:nvPr/>
        </p:nvPicPr>
        <p:blipFill rotWithShape="1">
          <a:blip r:embed="rId3">
            <a:extLst>
              <a:ext uri="{28A0092B-C50C-407E-A947-70E740481C1C}">
                <a14:useLocalDpi xmlns:a14="http://schemas.microsoft.com/office/drawing/2010/main" val="0"/>
              </a:ext>
            </a:extLst>
          </a:blip>
          <a:srcRect b="4458"/>
          <a:stretch/>
        </p:blipFill>
        <p:spPr>
          <a:xfrm>
            <a:off x="1306087" y="3437715"/>
            <a:ext cx="6531827" cy="31004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dirty="0" smtClean="0"/>
              <a:t>Ray tracing is a simple and useful way to study the behavior of a lens. Ray tracing may be used to find the location, size, and orientation of an image produced by a lens, just as was done previously for mirrors.</a:t>
            </a:r>
          </a:p>
          <a:p>
            <a:r>
              <a:rPr lang="en-US" dirty="0" smtClean="0"/>
              <a:t>There are three principal rays for lenses, and they are very similar to the three principal rays used with mirrors.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dirty="0" smtClean="0"/>
              <a:t>The principal rays for a convex lens are shown in figure (a) below. Figure (b) shows the principal rays for a concave lens.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20_Figure.jpg"/>
          <p:cNvPicPr>
            <a:picLocks noChangeAspect="1"/>
          </p:cNvPicPr>
          <p:nvPr/>
        </p:nvPicPr>
        <p:blipFill rotWithShape="1">
          <a:blip r:embed="rId3">
            <a:extLst>
              <a:ext uri="{28A0092B-C50C-407E-A947-70E740481C1C}">
                <a14:useLocalDpi xmlns:a14="http://schemas.microsoft.com/office/drawing/2010/main" val="0"/>
              </a:ext>
            </a:extLst>
          </a:blip>
          <a:srcRect b="5932"/>
          <a:stretch/>
        </p:blipFill>
        <p:spPr>
          <a:xfrm>
            <a:off x="392026" y="2530592"/>
            <a:ext cx="8601456" cy="28786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p:txBody>
          <a:bodyPr/>
          <a:lstStyle/>
          <a:p>
            <a:r>
              <a:rPr lang="en-US" dirty="0" smtClean="0"/>
              <a:t>Measurements show that the speed of light in water is smaller than the speed of light in a vacuum by a factor of 1.33:</a:t>
            </a:r>
          </a:p>
          <a:p>
            <a:pPr marL="0" indent="0">
              <a:buNone/>
            </a:pPr>
            <a:r>
              <a:rPr lang="en-US" dirty="0" smtClean="0"/>
              <a:t>		 speed of light in water = </a:t>
            </a:r>
            <a:r>
              <a:rPr lang="en-US" i="1" dirty="0" smtClean="0"/>
              <a:t>c</a:t>
            </a:r>
            <a:r>
              <a:rPr lang="en-US" dirty="0" smtClean="0"/>
              <a:t>/1.33</a:t>
            </a:r>
          </a:p>
          <a:p>
            <a:r>
              <a:rPr lang="en-US" dirty="0" smtClean="0"/>
              <a:t>The index of refraction of a material is the factor by which it reduces the speed of light. Therefore, the index of refraction of water is 1.33.</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dirty="0" smtClean="0"/>
              <a:t>The properties of the principal rays are as follows:</a:t>
            </a:r>
          </a:p>
          <a:p>
            <a:pPr lvl="1"/>
            <a:r>
              <a:rPr lang="en-US" dirty="0" smtClean="0"/>
              <a:t>The midpoint ray, or </a:t>
            </a:r>
            <a:r>
              <a:rPr lang="en-US" i="1" dirty="0" smtClean="0"/>
              <a:t>M</a:t>
            </a:r>
            <a:r>
              <a:rPr lang="en-US" dirty="0" smtClean="0"/>
              <a:t> ray, goes through the middle of the lens. The </a:t>
            </a:r>
            <a:r>
              <a:rPr lang="en-US" i="1" dirty="0" smtClean="0"/>
              <a:t>M</a:t>
            </a:r>
            <a:r>
              <a:rPr lang="en-US" dirty="0" smtClean="0"/>
              <a:t> ray continues in its original direction straight through the middle of the lens. The midpoint ray is shown in red.</a:t>
            </a:r>
          </a:p>
          <a:p>
            <a:pPr lvl="1"/>
            <a:r>
              <a:rPr lang="en-US" dirty="0" smtClean="0"/>
              <a:t>The parallel ray, or </a:t>
            </a:r>
            <a:r>
              <a:rPr lang="en-US" i="1" dirty="0" smtClean="0"/>
              <a:t>P</a:t>
            </a:r>
            <a:r>
              <a:rPr lang="en-US" dirty="0" smtClean="0"/>
              <a:t> ray, approaches a lens parallel to its axis. The </a:t>
            </a:r>
            <a:r>
              <a:rPr lang="en-US" i="1" dirty="0" smtClean="0"/>
              <a:t>P</a:t>
            </a:r>
            <a:r>
              <a:rPr lang="en-US" dirty="0" smtClean="0"/>
              <a:t> ray is bent so that it passes through the focal point, </a:t>
            </a:r>
            <a:r>
              <a:rPr lang="en-US" i="1" dirty="0" smtClean="0"/>
              <a:t>F</a:t>
            </a:r>
            <a:r>
              <a:rPr lang="en-US" dirty="0" smtClean="0"/>
              <a:t>, of a convex lens. The </a:t>
            </a:r>
            <a:r>
              <a:rPr lang="en-US" i="1" dirty="0" smtClean="0"/>
              <a:t>P</a:t>
            </a:r>
            <a:r>
              <a:rPr lang="en-US" dirty="0" smtClean="0"/>
              <a:t> ray extends back to the focal point, </a:t>
            </a:r>
            <a:r>
              <a:rPr lang="en-US" i="1" dirty="0" smtClean="0"/>
              <a:t>F</a:t>
            </a:r>
            <a:r>
              <a:rPr lang="en-US" dirty="0" smtClean="0"/>
              <a:t>, with a concave lens. The parallel ray is shown in purple.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pPr lvl="1"/>
            <a:r>
              <a:rPr lang="en-US" dirty="0" smtClean="0"/>
              <a:t>The focal-point ray, or </a:t>
            </a:r>
            <a:r>
              <a:rPr lang="en-US" i="1" dirty="0" smtClean="0"/>
              <a:t>F</a:t>
            </a:r>
            <a:r>
              <a:rPr lang="en-US" dirty="0" smtClean="0"/>
              <a:t> ray, for a convex lens is drawn through the focal point and then to the lens. For a concave lens the </a:t>
            </a:r>
            <a:r>
              <a:rPr lang="en-US" i="1" dirty="0" smtClean="0"/>
              <a:t>F</a:t>
            </a:r>
            <a:r>
              <a:rPr lang="en-US" dirty="0" smtClean="0"/>
              <a:t> ray is drawn toward the focal point on the other side of the lens. In both cases, the lens bends the ray so that it is parallel to the lens</a:t>
            </a:r>
            <a:r>
              <a:rPr lang="fr-FR" dirty="0" smtClean="0"/>
              <a:t>'</a:t>
            </a:r>
            <a:r>
              <a:rPr lang="en-US" dirty="0" smtClean="0"/>
              <a:t>s axis. The focal-point ray is shown in green.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sz="2400" dirty="0" smtClean="0"/>
              <a:t>To illustrate the use of ray tracing, consider the image formed by the concave lens in the figure below.</a:t>
            </a:r>
          </a:p>
          <a:p>
            <a:endParaRPr lang="en-US" sz="2400" dirty="0"/>
          </a:p>
          <a:p>
            <a:endParaRPr lang="en-US" sz="2400" dirty="0" smtClean="0"/>
          </a:p>
          <a:p>
            <a:endParaRPr lang="en-US" sz="2400" dirty="0" smtClean="0"/>
          </a:p>
          <a:p>
            <a:endParaRPr lang="en-US" sz="2400" dirty="0" smtClean="0"/>
          </a:p>
          <a:p>
            <a:endParaRPr lang="en-US" sz="2400" dirty="0" smtClean="0"/>
          </a:p>
          <a:p>
            <a:r>
              <a:rPr lang="en-US" sz="2400" dirty="0" smtClean="0"/>
              <a:t>The three rays (</a:t>
            </a:r>
            <a:r>
              <a:rPr lang="en-US" sz="2400" i="1" dirty="0" smtClean="0"/>
              <a:t>P</a:t>
            </a:r>
            <a:r>
              <a:rPr lang="en-US" sz="2400" dirty="0" smtClean="0"/>
              <a:t>, </a:t>
            </a:r>
            <a:r>
              <a:rPr lang="en-US" sz="2400" i="1" dirty="0" smtClean="0"/>
              <a:t>F</a:t>
            </a:r>
            <a:r>
              <a:rPr lang="en-US" sz="2400" dirty="0" smtClean="0"/>
              <a:t>, and </a:t>
            </a:r>
            <a:r>
              <a:rPr lang="en-US" sz="2400" i="1" dirty="0" smtClean="0"/>
              <a:t>M</a:t>
            </a:r>
            <a:r>
              <a:rPr lang="en-US" sz="2400" dirty="0" smtClean="0"/>
              <a:t>) extend back to a single point on the left side of the lens. This point is the top of the image. </a:t>
            </a:r>
          </a:p>
          <a:p>
            <a:r>
              <a:rPr lang="en-US" sz="2400" dirty="0" smtClean="0"/>
              <a:t>The image is upright, reduced in size, and virtual, since it is on the same side of the lens as the object. It is not possible to project this image on a screen.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21_Figure.jpg"/>
          <p:cNvPicPr>
            <a:picLocks noChangeAspect="1"/>
          </p:cNvPicPr>
          <p:nvPr/>
        </p:nvPicPr>
        <p:blipFill rotWithShape="1">
          <a:blip r:embed="rId3">
            <a:extLst>
              <a:ext uri="{28A0092B-C50C-407E-A947-70E740481C1C}">
                <a14:useLocalDpi xmlns:a14="http://schemas.microsoft.com/office/drawing/2010/main" val="0"/>
              </a:ext>
            </a:extLst>
          </a:blip>
          <a:srcRect b="4577"/>
          <a:stretch/>
        </p:blipFill>
        <p:spPr>
          <a:xfrm>
            <a:off x="2118084" y="1923785"/>
            <a:ext cx="4907833" cy="22436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sz="2400" dirty="0" smtClean="0"/>
              <a:t>The behavior of a convex lens is more interesting than that of a concave lens in that the type of image it forms depends on the location of the object.</a:t>
            </a:r>
          </a:p>
          <a:p>
            <a:r>
              <a:rPr lang="en-US" sz="2400" dirty="0" smtClean="0"/>
              <a:t>In the figure below, the object is placed beyond the focal point. The resulting image is on the opposite side of the lens and upside-down. Light passes through the image, and so it is a real image that can be projected on a screen.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22_FigureA.jpg"/>
          <p:cNvPicPr>
            <a:picLocks noChangeAspect="1"/>
          </p:cNvPicPr>
          <p:nvPr/>
        </p:nvPicPr>
        <p:blipFill rotWithShape="1">
          <a:blip r:embed="rId3">
            <a:extLst>
              <a:ext uri="{28A0092B-C50C-407E-A947-70E740481C1C}">
                <a14:useLocalDpi xmlns:a14="http://schemas.microsoft.com/office/drawing/2010/main" val="0"/>
              </a:ext>
            </a:extLst>
          </a:blip>
          <a:srcRect b="4858"/>
          <a:stretch/>
        </p:blipFill>
        <p:spPr>
          <a:xfrm>
            <a:off x="1906618" y="3828092"/>
            <a:ext cx="6339493" cy="289820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dirty="0" smtClean="0"/>
              <a:t>The figure below shows the image produced when the object is placed between the lens and the focal point. Notice that the image is virtual (on the same side of the lens as the object), is upright, and cannot be projected on a screen.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22_FigureB.jpg"/>
          <p:cNvPicPr>
            <a:picLocks noChangeAspect="1"/>
          </p:cNvPicPr>
          <p:nvPr/>
        </p:nvPicPr>
        <p:blipFill rotWithShape="1">
          <a:blip r:embed="rId3">
            <a:extLst>
              <a:ext uri="{28A0092B-C50C-407E-A947-70E740481C1C}">
                <a14:useLocalDpi xmlns:a14="http://schemas.microsoft.com/office/drawing/2010/main" val="0"/>
              </a:ext>
            </a:extLst>
          </a:blip>
          <a:srcRect b="4295"/>
          <a:stretch/>
        </p:blipFill>
        <p:spPr>
          <a:xfrm>
            <a:off x="1292915" y="3383472"/>
            <a:ext cx="6558170" cy="32205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dirty="0" smtClean="0"/>
              <a:t>The imaging characteristics of concave and convex lenses are summarized in the table below.</a:t>
            </a:r>
          </a:p>
          <a:p>
            <a:endParaRPr lang="en-US" dirty="0" smtClean="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02_Table.jpg"/>
          <p:cNvPicPr>
            <a:picLocks noChangeAspect="1"/>
          </p:cNvPicPr>
          <p:nvPr/>
        </p:nvPicPr>
        <p:blipFill rotWithShape="1">
          <a:blip r:embed="rId3">
            <a:extLst>
              <a:ext uri="{28A0092B-C50C-407E-A947-70E740481C1C}">
                <a14:useLocalDpi xmlns:a14="http://schemas.microsoft.com/office/drawing/2010/main" val="0"/>
              </a:ext>
            </a:extLst>
          </a:blip>
          <a:srcRect b="4593"/>
          <a:stretch/>
        </p:blipFill>
        <p:spPr>
          <a:xfrm>
            <a:off x="873347" y="2647045"/>
            <a:ext cx="7397306" cy="35112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dirty="0" smtClean="0"/>
              <a:t>The location of a lens</a:t>
            </a:r>
            <a:r>
              <a:rPr lang="fr-FR" dirty="0" smtClean="0"/>
              <a:t>'</a:t>
            </a:r>
            <a:r>
              <a:rPr lang="en-US" dirty="0" smtClean="0"/>
              <a:t>s focal point depends on the index of refraction of the lens, as well as the index of refraction of the surrounding material.</a:t>
            </a:r>
          </a:p>
          <a:p>
            <a:r>
              <a:rPr lang="en-US" dirty="0" smtClean="0"/>
              <a:t>For example, when a glass lens is placed in water, the light is bent less by the lens. Consequently, the focal length increases when a lens is placed in water.</a:t>
            </a:r>
          </a:p>
          <a:p>
            <a:r>
              <a:rPr lang="en-US" dirty="0" smtClean="0"/>
              <a:t>This is the reason why you can</a:t>
            </a:r>
            <a:r>
              <a:rPr lang="fr-FR" dirty="0" smtClean="0"/>
              <a:t>'</a:t>
            </a:r>
            <a:r>
              <a:rPr lang="en-US" dirty="0" smtClean="0"/>
              <a:t>t focus when your eyes are under water. Wearing goggles puts your eyes in contact with air, restoring your vision to normal.</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dirty="0" smtClean="0"/>
              <a:t>While ray tracing is very useful, images can be located more precisely with an equation. The thin-lens equation is a precise mathematical relationship between the object distance, image distance, and the focal length for a given lens.</a:t>
            </a:r>
          </a:p>
          <a:p>
            <a:r>
              <a:rPr lang="en-US" dirty="0" smtClean="0"/>
              <a:t>Therefore, to calculate the precise location and size of an image formed by a lens, we use the thin-lens equation, which is identical in form to the mirror equation.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dirty="0" smtClean="0"/>
              <a:t>The thin-lens equation is as follows:</a:t>
            </a:r>
          </a:p>
          <a:p>
            <a:endParaRPr lang="en-US" dirty="0"/>
          </a:p>
          <a:p>
            <a:endParaRPr lang="en-US" dirty="0" smtClean="0"/>
          </a:p>
          <a:p>
            <a:endParaRPr lang="en-US" dirty="0" smtClean="0"/>
          </a:p>
          <a:p>
            <a:endParaRPr lang="en-US" dirty="0" smtClean="0"/>
          </a:p>
          <a:p>
            <a:r>
              <a:rPr lang="en-US" dirty="0" smtClean="0"/>
              <a:t>The magnification, </a:t>
            </a:r>
            <a:r>
              <a:rPr lang="en-US" i="1" dirty="0" smtClean="0"/>
              <a:t>m</a:t>
            </a:r>
            <a:r>
              <a:rPr lang="en-US" dirty="0" smtClean="0"/>
              <a:t>, of an image is found in exactly the same way as for mirrors: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Slide-48_1.jpg"/>
          <p:cNvPicPr>
            <a:picLocks noChangeAspect="1"/>
          </p:cNvPicPr>
          <p:nvPr/>
        </p:nvPicPr>
        <p:blipFill rotWithShape="1">
          <a:blip r:embed="rId3">
            <a:extLst>
              <a:ext uri="{28A0092B-C50C-407E-A947-70E740481C1C}">
                <a14:useLocalDpi xmlns:a14="http://schemas.microsoft.com/office/drawing/2010/main" val="0"/>
              </a:ext>
            </a:extLst>
          </a:blip>
          <a:srcRect b="5507"/>
          <a:stretch/>
        </p:blipFill>
        <p:spPr>
          <a:xfrm>
            <a:off x="1791172" y="1641131"/>
            <a:ext cx="5561656" cy="2055980"/>
          </a:xfrm>
          <a:prstGeom prst="rect">
            <a:avLst/>
          </a:prstGeom>
        </p:spPr>
      </p:pic>
      <p:pic>
        <p:nvPicPr>
          <p:cNvPr id="3" name="Picture 2" descr="Slide-48_2.jpg"/>
          <p:cNvPicPr>
            <a:picLocks noChangeAspect="1"/>
          </p:cNvPicPr>
          <p:nvPr/>
        </p:nvPicPr>
        <p:blipFill rotWithShape="1">
          <a:blip r:embed="rId4">
            <a:extLst>
              <a:ext uri="{28A0092B-C50C-407E-A947-70E740481C1C}">
                <a14:useLocalDpi xmlns:a14="http://schemas.microsoft.com/office/drawing/2010/main" val="0"/>
              </a:ext>
            </a:extLst>
          </a:blip>
          <a:srcRect b="5612"/>
          <a:stretch/>
        </p:blipFill>
        <p:spPr>
          <a:xfrm>
            <a:off x="1768593" y="4645055"/>
            <a:ext cx="5606814" cy="19990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1030" name="Rectangle 6"/>
          <p:cNvSpPr>
            <a:spLocks noGrp="1" noChangeArrowheads="1"/>
          </p:cNvSpPr>
          <p:nvPr>
            <p:ph type="body" idx="1"/>
          </p:nvPr>
        </p:nvSpPr>
        <p:spPr/>
        <p:txBody>
          <a:bodyPr/>
          <a:lstStyle/>
          <a:p>
            <a:r>
              <a:rPr lang="en-US" dirty="0" smtClean="0"/>
              <a:t>As with mirrors, the sign of the magnification indicates the orientation of the image. The magnitude of the magnification gives the amount by which the image is enlarged or reduced compared with the object.</a:t>
            </a:r>
          </a:p>
          <a:p>
            <a:r>
              <a:rPr lang="en-US" dirty="0" smtClean="0"/>
              <a:t>The sign conventions for lenses are summarized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Slide-49.jpg"/>
          <p:cNvPicPr>
            <a:picLocks noChangeAspect="1"/>
          </p:cNvPicPr>
          <p:nvPr/>
        </p:nvPicPr>
        <p:blipFill rotWithShape="1">
          <a:blip r:embed="rId3">
            <a:extLst>
              <a:ext uri="{28A0092B-C50C-407E-A947-70E740481C1C}">
                <a14:useLocalDpi xmlns:a14="http://schemas.microsoft.com/office/drawing/2010/main" val="0"/>
              </a:ext>
            </a:extLst>
          </a:blip>
          <a:srcRect b="4993"/>
          <a:stretch/>
        </p:blipFill>
        <p:spPr>
          <a:xfrm>
            <a:off x="1878396" y="4083126"/>
            <a:ext cx="6485952" cy="25679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p:txBody>
          <a:bodyPr/>
          <a:lstStyle/>
          <a:p>
            <a:r>
              <a:rPr lang="en-US" dirty="0" smtClean="0"/>
              <a:t>In general, if the speed of light in a material is </a:t>
            </a:r>
            <a:r>
              <a:rPr lang="en-US" i="1" dirty="0" smtClean="0"/>
              <a:t>v</a:t>
            </a:r>
            <a:r>
              <a:rPr lang="en-US" dirty="0" smtClean="0"/>
              <a:t>, its index of refraction </a:t>
            </a:r>
            <a:r>
              <a:rPr lang="en-US" i="1" dirty="0" smtClean="0"/>
              <a:t>n</a:t>
            </a:r>
            <a:r>
              <a:rPr lang="en-US" dirty="0" smtClean="0"/>
              <a:t> is defined as follows:</a:t>
            </a:r>
          </a:p>
          <a:p>
            <a:endParaRPr lang="en-US" dirty="0"/>
          </a:p>
          <a:p>
            <a:endParaRPr lang="en-US" dirty="0" smtClean="0"/>
          </a:p>
          <a:p>
            <a:endParaRPr lang="en-US" dirty="0"/>
          </a:p>
          <a:p>
            <a:endParaRPr lang="en-US" dirty="0" smtClean="0"/>
          </a:p>
          <a:p>
            <a:endParaRPr lang="en-US" dirty="0"/>
          </a:p>
          <a:p>
            <a:r>
              <a:rPr lang="en-US" dirty="0" smtClean="0"/>
              <a:t>Thus, the larger the index of refraction, the smaller the speed of light.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Slide-5.jpg"/>
          <p:cNvPicPr>
            <a:picLocks noChangeAspect="1"/>
          </p:cNvPicPr>
          <p:nvPr/>
        </p:nvPicPr>
        <p:blipFill rotWithShape="1">
          <a:blip r:embed="rId3">
            <a:extLst>
              <a:ext uri="{28A0092B-C50C-407E-A947-70E740481C1C}">
                <a14:useLocalDpi xmlns:a14="http://schemas.microsoft.com/office/drawing/2010/main" val="0"/>
              </a:ext>
            </a:extLst>
          </a:blip>
          <a:srcRect b="6810"/>
          <a:stretch/>
        </p:blipFill>
        <p:spPr>
          <a:xfrm>
            <a:off x="659184" y="2231661"/>
            <a:ext cx="7825632" cy="22586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Lenses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Slide-50.jpg"/>
          <p:cNvPicPr>
            <a:picLocks noChangeAspect="1"/>
          </p:cNvPicPr>
          <p:nvPr/>
        </p:nvPicPr>
        <p:blipFill rotWithShape="1">
          <a:blip r:embed="rId3">
            <a:extLst>
              <a:ext uri="{28A0092B-C50C-407E-A947-70E740481C1C}">
                <a14:useLocalDpi xmlns:a14="http://schemas.microsoft.com/office/drawing/2010/main" val="0"/>
              </a:ext>
            </a:extLst>
          </a:blip>
          <a:srcRect b="4936"/>
          <a:stretch/>
        </p:blipFill>
        <p:spPr>
          <a:xfrm>
            <a:off x="271272" y="1655704"/>
            <a:ext cx="8601456" cy="35465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pPr>
              <a:lnSpc>
                <a:spcPct val="90000"/>
              </a:lnSpc>
            </a:pPr>
            <a:r>
              <a:rPr lang="en-US" sz="2400" dirty="0" smtClean="0"/>
              <a:t>The camera is a simple application of a lens.</a:t>
            </a:r>
          </a:p>
          <a:p>
            <a:pPr>
              <a:lnSpc>
                <a:spcPct val="90000"/>
              </a:lnSpc>
            </a:pPr>
            <a:r>
              <a:rPr lang="en-US" sz="2400" dirty="0" smtClean="0"/>
              <a:t>The basic elements of a camera are shown in the figure below.</a:t>
            </a:r>
          </a:p>
          <a:p>
            <a:pPr>
              <a:lnSpc>
                <a:spcPct val="90000"/>
              </a:lnSpc>
            </a:pPr>
            <a:endParaRPr lang="en-US" sz="2400" dirty="0"/>
          </a:p>
          <a:p>
            <a:pPr>
              <a:lnSpc>
                <a:spcPct val="70000"/>
              </a:lnSpc>
            </a:pPr>
            <a:endParaRPr lang="en-US" sz="2400" dirty="0" smtClean="0"/>
          </a:p>
          <a:p>
            <a:pPr>
              <a:lnSpc>
                <a:spcPct val="70000"/>
              </a:lnSpc>
            </a:pPr>
            <a:endParaRPr lang="en-US" sz="2400" dirty="0"/>
          </a:p>
          <a:p>
            <a:pPr marL="0" indent="0">
              <a:lnSpc>
                <a:spcPct val="90000"/>
              </a:lnSpc>
              <a:buNone/>
            </a:pPr>
            <a:endParaRPr lang="en-US" sz="2400" dirty="0" smtClean="0"/>
          </a:p>
          <a:p>
            <a:pPr marL="0" indent="0">
              <a:lnSpc>
                <a:spcPct val="90000"/>
              </a:lnSpc>
              <a:buNone/>
            </a:pPr>
            <a:endParaRPr lang="en-US" sz="2400" dirty="0" smtClean="0"/>
          </a:p>
          <a:p>
            <a:pPr>
              <a:lnSpc>
                <a:spcPct val="90000"/>
              </a:lnSpc>
            </a:pPr>
            <a:endParaRPr lang="en-US" sz="2400" dirty="0" smtClean="0"/>
          </a:p>
          <a:p>
            <a:pPr>
              <a:lnSpc>
                <a:spcPct val="90000"/>
              </a:lnSpc>
            </a:pPr>
            <a:endParaRPr lang="en-US" sz="2400" dirty="0" smtClean="0"/>
          </a:p>
          <a:p>
            <a:pPr>
              <a:lnSpc>
                <a:spcPct val="90000"/>
              </a:lnSpc>
            </a:pPr>
            <a:r>
              <a:rPr lang="en-US" sz="2400" dirty="0" smtClean="0"/>
              <a:t>The lens forms a real, upside-down image on photographic film or an electronic sensor. The image is brought into focus by moving the lens back and forth. Unlike the adjustable shape of the human eye, the shape of the camera lens does not change.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23_Figure.jpg"/>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3006394" y="1947784"/>
            <a:ext cx="2945348" cy="30272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a:xfrm>
            <a:off x="365124" y="1141413"/>
            <a:ext cx="8393171" cy="5106987"/>
          </a:xfrm>
        </p:spPr>
        <p:txBody>
          <a:bodyPr/>
          <a:lstStyle/>
          <a:p>
            <a:r>
              <a:rPr lang="en-US" sz="2400" dirty="0" smtClean="0"/>
              <a:t>A magnifying glass is nothing more than a simple convex lens. Even so, a magnifier can make objects appear many times larger than their actual size (see image below).</a:t>
            </a:r>
          </a:p>
          <a:p>
            <a:endParaRPr lang="en-US" sz="2400" dirty="0" smtClean="0"/>
          </a:p>
          <a:p>
            <a:endParaRPr lang="en-US" sz="2400" dirty="0"/>
          </a:p>
          <a:p>
            <a:endParaRPr lang="en-US" sz="2400" dirty="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Typically, magnifiers produce images that are upright, enlarged, and virtual. </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24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506" y="2302557"/>
            <a:ext cx="2425198" cy="35997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sz="2400" dirty="0" smtClean="0"/>
              <a:t>The magnification of a magnifying glass can be determined by holding it over a page of ruled paper, as is indicated in the figure below.</a:t>
            </a:r>
          </a:p>
          <a:p>
            <a:endParaRPr lang="en-US" sz="2400" dirty="0"/>
          </a:p>
          <a:p>
            <a:endParaRPr lang="en-US" sz="2400" dirty="0" smtClean="0"/>
          </a:p>
          <a:p>
            <a:endParaRPr lang="en-US" sz="2400" dirty="0" smtClean="0"/>
          </a:p>
          <a:p>
            <a:endParaRPr lang="en-US" sz="2400" dirty="0"/>
          </a:p>
          <a:p>
            <a:endParaRPr lang="en-US" sz="2400" dirty="0" smtClean="0"/>
          </a:p>
          <a:p>
            <a:endParaRPr lang="en-US" sz="2400" dirty="0" smtClean="0"/>
          </a:p>
          <a:p>
            <a:endParaRPr lang="en-US" sz="2400" dirty="0" smtClean="0"/>
          </a:p>
          <a:p>
            <a:r>
              <a:rPr lang="en-US" sz="2400" dirty="0" smtClean="0"/>
              <a:t>In the figure, the magnified rules have twice as much space between them as the rules on the sheet of paper. It follows that this is a two-power (2x) magnifying glass.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25_Figure.jpg"/>
          <p:cNvPicPr>
            <a:picLocks noChangeAspect="1"/>
          </p:cNvPicPr>
          <p:nvPr/>
        </p:nvPicPr>
        <p:blipFill rotWithShape="1">
          <a:blip r:embed="rId3">
            <a:extLst>
              <a:ext uri="{28A0092B-C50C-407E-A947-70E740481C1C}">
                <a14:useLocalDpi xmlns:a14="http://schemas.microsoft.com/office/drawing/2010/main" val="0"/>
              </a:ext>
            </a:extLst>
          </a:blip>
          <a:srcRect b="2840"/>
          <a:stretch/>
        </p:blipFill>
        <p:spPr>
          <a:xfrm>
            <a:off x="3037943" y="2285999"/>
            <a:ext cx="3068114" cy="31797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pPr>
              <a:lnSpc>
                <a:spcPct val="90000"/>
              </a:lnSpc>
            </a:pPr>
            <a:r>
              <a:rPr lang="en-US" sz="2400" dirty="0" smtClean="0"/>
              <a:t>Although the magnifying glass is a useful device, higher magnification and improved optical quality can be obtained with a microscope.</a:t>
            </a:r>
          </a:p>
          <a:p>
            <a:pPr>
              <a:lnSpc>
                <a:spcPct val="90000"/>
              </a:lnSpc>
            </a:pPr>
            <a:r>
              <a:rPr lang="en-US" sz="2400" dirty="0" smtClean="0"/>
              <a:t>The simplest microscope, referred to as a compound microscope, consists of two converging lenses fixed at either end of a tube. An example of such a microscope is shown in the figure below</a:t>
            </a:r>
            <a:r>
              <a:rPr lang="en-US" sz="2400" dirty="0"/>
              <a:t>.</a:t>
            </a:r>
            <a:endParaRPr lang="en-US" sz="2400" dirty="0" smtClean="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26_FigureA.jpg"/>
          <p:cNvPicPr>
            <a:picLocks noChangeAspect="1"/>
          </p:cNvPicPr>
          <p:nvPr/>
        </p:nvPicPr>
        <p:blipFill rotWithShape="1">
          <a:blip r:embed="rId3">
            <a:extLst>
              <a:ext uri="{28A0092B-C50C-407E-A947-70E740481C1C}">
                <a14:useLocalDpi xmlns:a14="http://schemas.microsoft.com/office/drawing/2010/main" val="0"/>
              </a:ext>
            </a:extLst>
          </a:blip>
          <a:srcRect b="2840"/>
          <a:stretch/>
        </p:blipFill>
        <p:spPr>
          <a:xfrm>
            <a:off x="3268532" y="3587889"/>
            <a:ext cx="1920673" cy="31478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dirty="0" smtClean="0"/>
              <a:t>The basic optical elements of a microscope are the objective and the eyepiece. </a:t>
            </a:r>
          </a:p>
          <a:p>
            <a:r>
              <a:rPr lang="en-US" dirty="0" smtClean="0"/>
              <a:t>The objective is a converging lens with a relatively short focal length that is placed near the object to be viewed. It forms a real, upside-down, and enlarged image. </a:t>
            </a:r>
          </a:p>
          <a:p>
            <a:r>
              <a:rPr lang="en-US" dirty="0" smtClean="0"/>
              <a:t>This image serves as the object for the second lens—the eyepiece. In fact, the eyepiece is simply a magnifier that further enlarges the image produced by the objective.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sz="2400" dirty="0" smtClean="0"/>
              <a:t>The operation of a compound microscope is shown in the figure below.</a:t>
            </a:r>
          </a:p>
          <a:p>
            <a:endParaRPr lang="en-US" sz="2400" dirty="0" smtClean="0"/>
          </a:p>
          <a:p>
            <a:endParaRPr lang="en-US" sz="2400" dirty="0" smtClean="0"/>
          </a:p>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smtClean="0"/>
          </a:p>
          <a:p>
            <a:r>
              <a:rPr lang="en-US" sz="2400" dirty="0" smtClean="0"/>
              <a:t>The magnification of a microscope, such as the one shown above, is found by multiplying the magnification of the objective and the magnification of the eyepiece.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26_FigureB.jpg"/>
          <p:cNvPicPr>
            <a:picLocks noChangeAspect="1"/>
          </p:cNvPicPr>
          <p:nvPr/>
        </p:nvPicPr>
        <p:blipFill rotWithShape="1">
          <a:blip r:embed="rId3">
            <a:extLst>
              <a:ext uri="{28A0092B-C50C-407E-A947-70E740481C1C}">
                <a14:useLocalDpi xmlns:a14="http://schemas.microsoft.com/office/drawing/2010/main" val="0"/>
              </a:ext>
            </a:extLst>
          </a:blip>
          <a:srcRect b="2982"/>
          <a:stretch/>
        </p:blipFill>
        <p:spPr>
          <a:xfrm>
            <a:off x="3011739" y="1591218"/>
            <a:ext cx="3120523" cy="39027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sz="2400" dirty="0" smtClean="0"/>
              <a:t>A telescope is similar in many respects to a microscope. Both instruments use two converging lenses to produce a magnified image of an object. </a:t>
            </a:r>
          </a:p>
          <a:p>
            <a:r>
              <a:rPr lang="en-US" sz="2400" dirty="0" smtClean="0"/>
              <a:t>In the case of a microscope, the object is small and close at hand. In the case of a telescope, the object is large—a planet or galaxy, perhaps—but its apparent size can be very small because of its great distance.</a:t>
            </a:r>
          </a:p>
          <a:p>
            <a:r>
              <a:rPr lang="en-US" sz="2400" dirty="0" smtClean="0"/>
              <a:t>Because the object is essentially at infinity, the light entering the objective of a telescope is focused at the focal point of the objective, as is shown in the following figure.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pPr marL="0" indent="0">
              <a:buNone/>
            </a:pPr>
            <a:endParaRPr lang="en-US" sz="2400" dirty="0" smtClean="0"/>
          </a:p>
          <a:p>
            <a:pPr marL="0" indent="0">
              <a:buNone/>
            </a:pPr>
            <a:endParaRPr lang="en-US" sz="2400" dirty="0"/>
          </a:p>
          <a:p>
            <a:endParaRPr lang="en-US" sz="2400" dirty="0" smtClean="0"/>
          </a:p>
          <a:p>
            <a:endParaRPr lang="en-US" sz="2400" dirty="0" smtClean="0"/>
          </a:p>
          <a:p>
            <a:pPr marL="0" indent="0">
              <a:buNone/>
            </a:pPr>
            <a:endParaRPr lang="en-US" sz="2400" dirty="0" smtClean="0"/>
          </a:p>
          <a:p>
            <a:pPr marL="0" indent="0">
              <a:buNone/>
            </a:pPr>
            <a:endParaRPr lang="en-US" sz="2400" dirty="0" smtClean="0"/>
          </a:p>
          <a:p>
            <a:r>
              <a:rPr lang="en-US" sz="2400" dirty="0" smtClean="0"/>
              <a:t>As in a microscope, the image formed by a telescope</a:t>
            </a:r>
            <a:r>
              <a:rPr lang="fr-FR" sz="2400" dirty="0" smtClean="0"/>
              <a:t>'</a:t>
            </a:r>
            <a:r>
              <a:rPr lang="en-US" sz="2400" dirty="0" smtClean="0"/>
              <a:t>s objective lens is the object for the eyepiece. </a:t>
            </a:r>
          </a:p>
          <a:p>
            <a:r>
              <a:rPr lang="en-US" sz="2400" dirty="0" smtClean="0"/>
              <a:t>Thus, if the image from the objective is placed at the focal point of the eyepiece, it will form an image that is at infinity. In this configuration the observer can view the final image of the telescope with a completely relaxed eye.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27_Figure.jpg"/>
          <p:cNvPicPr>
            <a:picLocks noChangeAspect="1"/>
          </p:cNvPicPr>
          <p:nvPr/>
        </p:nvPicPr>
        <p:blipFill rotWithShape="1">
          <a:blip r:embed="rId3">
            <a:extLst>
              <a:ext uri="{28A0092B-C50C-407E-A947-70E740481C1C}">
                <a14:useLocalDpi xmlns:a14="http://schemas.microsoft.com/office/drawing/2010/main" val="0"/>
              </a:ext>
            </a:extLst>
          </a:blip>
          <a:srcRect b="4193"/>
          <a:stretch/>
        </p:blipFill>
        <p:spPr>
          <a:xfrm>
            <a:off x="1332173" y="557535"/>
            <a:ext cx="6479654" cy="31677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dirty="0" smtClean="0"/>
              <a:t>The magnification of a telescope is the ratio of focal lengths of the objective and the eyepiece.</a:t>
            </a:r>
          </a:p>
          <a:p>
            <a:r>
              <a:rPr lang="en-US" dirty="0" smtClean="0"/>
              <a:t>An ideal lens brings all parallel rays of light that strike it together at a single focal point. Real lenses, however, never quite live up to the ideal.</a:t>
            </a:r>
          </a:p>
          <a:p>
            <a:r>
              <a:rPr lang="en-US" dirty="0" smtClean="0"/>
              <a:t>A real lens blurs the focal point into a small but finite region of space. This in turn blurs the image.</a:t>
            </a:r>
          </a:p>
          <a:p>
            <a:r>
              <a:rPr lang="en-US" dirty="0" smtClean="0"/>
              <a:t>The deviation of a lens from ideal behavior is referred to as an aberration.</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p:txBody>
          <a:bodyPr/>
          <a:lstStyle/>
          <a:p>
            <a:r>
              <a:rPr lang="en-US" dirty="0" smtClean="0"/>
              <a:t>The table below lists values of the index of refraction for a variety of materials.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7_01_Table.jpg"/>
          <p:cNvPicPr>
            <a:picLocks noChangeAspect="1"/>
          </p:cNvPicPr>
          <p:nvPr/>
        </p:nvPicPr>
        <p:blipFill rotWithShape="1">
          <a:blip r:embed="rId3">
            <a:extLst>
              <a:ext uri="{28A0092B-C50C-407E-A947-70E740481C1C}">
                <a14:useLocalDpi xmlns:a14="http://schemas.microsoft.com/office/drawing/2010/main" val="0"/>
              </a:ext>
            </a:extLst>
          </a:blip>
          <a:srcRect b="3574"/>
          <a:stretch/>
        </p:blipFill>
        <p:spPr>
          <a:xfrm>
            <a:off x="751050" y="2211274"/>
            <a:ext cx="7641900" cy="42040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dirty="0" smtClean="0"/>
              <a:t>Some lens shapes cause aberration. Spherical aberration occurs when a lens has a surface that is a section of a sphere.</a:t>
            </a:r>
          </a:p>
          <a:p>
            <a:r>
              <a:rPr lang="en-US" dirty="0" smtClean="0"/>
              <a:t>The figure below shows a lens with a spherical shape that fails to focus parallel rays at a single focal point.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28_FigureA.jpg"/>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2765778" y="3475471"/>
            <a:ext cx="3612444" cy="32602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sz="2400" dirty="0" smtClean="0"/>
              <a:t>Another common type of aberration is due to the basic properties of refraction. In general, chromatic aberration occurs when a lens bends light of different colors by different amounts. This is shown in the figure below.</a:t>
            </a:r>
          </a:p>
          <a:p>
            <a:endParaRPr lang="en-US" sz="2400" dirty="0"/>
          </a:p>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smtClean="0"/>
          </a:p>
          <a:p>
            <a:r>
              <a:rPr lang="en-US" sz="2400" dirty="0" smtClean="0"/>
              <a:t>As a result of chromatic aberration, white light passing through a lens does not focus at a single point.</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28_FigureB.jpg"/>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2661356" y="2681267"/>
            <a:ext cx="3821289" cy="31118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sz="2400" dirty="0" smtClean="0"/>
              <a:t>This is why you sometimes see a fringe of color around an image seen through a simple lens, as is shown in the figure below.</a:t>
            </a:r>
          </a:p>
          <a:p>
            <a:pPr marL="0" indent="0">
              <a:buNone/>
            </a:pPr>
            <a:endParaRPr lang="en-US" sz="2400" dirty="0" smtClean="0"/>
          </a:p>
          <a:p>
            <a:pPr marL="0" indent="0">
              <a:lnSpc>
                <a:spcPct val="70000"/>
              </a:lnSpc>
              <a:buNone/>
            </a:pPr>
            <a:endParaRPr lang="en-US" sz="2400" dirty="0"/>
          </a:p>
          <a:p>
            <a:pPr marL="0" indent="0">
              <a:lnSpc>
                <a:spcPct val="70000"/>
              </a:lnSpc>
              <a:buNone/>
            </a:pPr>
            <a:endParaRPr lang="en-US" sz="2400" dirty="0" smtClean="0"/>
          </a:p>
          <a:p>
            <a:pPr marL="0" indent="0">
              <a:lnSpc>
                <a:spcPct val="70000"/>
              </a:lnSpc>
              <a:buNone/>
            </a:pPr>
            <a:endParaRPr lang="en-US" sz="2400" dirty="0" smtClean="0"/>
          </a:p>
          <a:p>
            <a:pPr marL="0" indent="0">
              <a:buNone/>
            </a:pPr>
            <a:endParaRPr lang="en-US" sz="2400" dirty="0" smtClean="0"/>
          </a:p>
          <a:p>
            <a:pPr marL="0" indent="0">
              <a:buNone/>
            </a:pPr>
            <a:endParaRPr lang="en-US" sz="2400" dirty="0" smtClean="0"/>
          </a:p>
          <a:p>
            <a:endParaRPr lang="en-US" sz="2400" dirty="0" smtClean="0"/>
          </a:p>
          <a:p>
            <a:r>
              <a:rPr lang="en-US" sz="2400" dirty="0" smtClean="0"/>
              <a:t>Chromatic aberration can be corrected by combining two or more lenses to form a compound lens. This is done in 35-mm cameras, where five or more lenses may be used to correct for chromatic aberration.</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29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889" y="1954917"/>
            <a:ext cx="2540000" cy="31757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dirty="0" smtClean="0"/>
              <a:t>The eye is a marvelously sensitive and versatile optical instrument. It allows us to observe objects as distant as stars and as close as a book in our hands.</a:t>
            </a:r>
          </a:p>
          <a:p>
            <a:r>
              <a:rPr lang="en-US" dirty="0" smtClean="0"/>
              <a:t>The key elements of the eye are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30_Figure.jpg"/>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2831065" y="3477478"/>
            <a:ext cx="3481870" cy="32619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dirty="0" smtClean="0"/>
              <a:t>Light enters the eye through the transparent outer coating of the eye, the cornea. It then passes through the aqueous humor, the adjustable lens, and the jellylike vitreous humor before reaching the light-sensitive retina.</a:t>
            </a:r>
          </a:p>
          <a:p>
            <a:r>
              <a:rPr lang="en-US" dirty="0" smtClean="0"/>
              <a:t>The retina is covered with millions of small structures known as rods and cones, which, when stimulated by light, send electrical impulses along the optic nerve to the brain.</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dirty="0" smtClean="0"/>
              <a:t>The human eye focuses by changing the shape of the lens, which changes the focal length, rather than by moving the lens back and forth as in a camera.</a:t>
            </a:r>
          </a:p>
          <a:p>
            <a:r>
              <a:rPr lang="en-US" dirty="0" smtClean="0"/>
              <a:t>However, as in a camera, the lens in an eye produces a real, upside-down image. Fortunately, the brain processes the upside-down images to give us a right-side-up view of the world.</a:t>
            </a:r>
          </a:p>
          <a:p>
            <a:r>
              <a:rPr lang="en-US" dirty="0" smtClean="0"/>
              <a:t>Most of the refraction needed to produce an image occurs at the cornea, as light first enters the eye. </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dirty="0" smtClean="0"/>
              <a:t>The lens accounts for only about a quarter of the total refraction needed for focusing. That said, the contribution made by the lens is crucial. By altering the shape of the lens, the </a:t>
            </a:r>
            <a:r>
              <a:rPr lang="en-US" dirty="0" smtClean="0"/>
              <a:t>ciliary</a:t>
            </a:r>
            <a:r>
              <a:rPr lang="en-US" dirty="0" smtClean="0"/>
              <a:t> muscles are able to change the precise amount of refraction the lens produces.</a:t>
            </a:r>
          </a:p>
          <a:p>
            <a:r>
              <a:rPr lang="en-US" dirty="0" smtClean="0"/>
              <a:t>Figure (a) (following) shows how the </a:t>
            </a:r>
            <a:r>
              <a:rPr lang="en-US" dirty="0" smtClean="0"/>
              <a:t>ciliary</a:t>
            </a:r>
            <a:r>
              <a:rPr lang="en-US" dirty="0" smtClean="0"/>
              <a:t> muscles relax when we view a distant object. Figure (b) shows how muscles tense when the eye is focusing on a near object.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a:xfrm>
            <a:off x="365125" y="1141413"/>
            <a:ext cx="8431742" cy="5106987"/>
          </a:xfrm>
        </p:spPr>
        <p:txBody>
          <a:bodyPr/>
          <a:lstStyle/>
          <a:p>
            <a:pPr marL="0" indent="0">
              <a:buNone/>
            </a:pPr>
            <a:endParaRPr lang="en-US" sz="2400" dirty="0" smtClean="0"/>
          </a:p>
          <a:p>
            <a:endParaRPr lang="en-US" sz="2400" dirty="0" smtClean="0"/>
          </a:p>
          <a:p>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endParaRPr lang="en-US" sz="2400" dirty="0" smtClean="0"/>
          </a:p>
          <a:p>
            <a:r>
              <a:rPr lang="en-US" sz="2400" dirty="0" smtClean="0"/>
              <a:t>The lenses in our eyes can be distorted only so much. As a result, there is a limit to how close the eyes can focus. </a:t>
            </a:r>
          </a:p>
          <a:p>
            <a:r>
              <a:rPr lang="en-US" sz="2400" dirty="0" smtClean="0"/>
              <a:t>The shortest distance at what a sharp image can be obtained is the near point—anything closer will appear fuzzy.</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32_Figure.jpg"/>
          <p:cNvPicPr>
            <a:picLocks noChangeAspect="1"/>
          </p:cNvPicPr>
          <p:nvPr/>
        </p:nvPicPr>
        <p:blipFill rotWithShape="1">
          <a:blip r:embed="rId3">
            <a:extLst>
              <a:ext uri="{28A0092B-C50C-407E-A947-70E740481C1C}">
                <a14:useLocalDpi xmlns:a14="http://schemas.microsoft.com/office/drawing/2010/main" val="0"/>
              </a:ext>
            </a:extLst>
          </a:blip>
          <a:srcRect b="3071"/>
          <a:stretch/>
        </p:blipFill>
        <p:spPr>
          <a:xfrm>
            <a:off x="2056020" y="520229"/>
            <a:ext cx="5031960" cy="40545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dirty="0" smtClean="0"/>
              <a:t>For a young person, the near point is about 25 cm; it is 40 cm for an older person. In old age, the near point may move to 500 cm or more.</a:t>
            </a:r>
          </a:p>
          <a:p>
            <a:r>
              <a:rPr lang="en-US" dirty="0" smtClean="0"/>
              <a:t>There is also a far point, the greatest distance an object can be from the eyes and still be in focus. The far point is essentially infinity.</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sz="2400" dirty="0" smtClean="0"/>
              <a:t>Normally, the </a:t>
            </a:r>
            <a:r>
              <a:rPr lang="en-US" sz="2400" dirty="0" smtClean="0"/>
              <a:t>ciliary</a:t>
            </a:r>
            <a:r>
              <a:rPr lang="en-US" sz="2400" dirty="0" smtClean="0"/>
              <a:t> muscles of the eye are relaxed when an object at infinity is in focus. If you are nearsighted (myopic), however, your relaxed eyes do not focus at infinity as they should. Instead, they focus at a finite distance—the far point.</a:t>
            </a:r>
          </a:p>
          <a:p>
            <a:r>
              <a:rPr lang="en-US" sz="2400" dirty="0" smtClean="0"/>
              <a:t>The problem is that a nearsighted eye converges light in too short a distance. As the figure below shows, an object at infinity comes to a focus in front of the retina.</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33_FigureA.jpg"/>
          <p:cNvPicPr>
            <a:picLocks noChangeAspect="1"/>
          </p:cNvPicPr>
          <p:nvPr/>
        </p:nvPicPr>
        <p:blipFill rotWithShape="1">
          <a:blip r:embed="rId3">
            <a:extLst>
              <a:ext uri="{28A0092B-C50C-407E-A947-70E740481C1C}">
                <a14:useLocalDpi xmlns:a14="http://schemas.microsoft.com/office/drawing/2010/main" val="0"/>
              </a:ext>
            </a:extLst>
          </a:blip>
          <a:srcRect b="4359"/>
          <a:stretch/>
        </p:blipFill>
        <p:spPr>
          <a:xfrm>
            <a:off x="2102368" y="4289778"/>
            <a:ext cx="4939265" cy="24741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7_02_Figure.jpg"/>
          <p:cNvPicPr>
            <a:picLocks noChangeAspect="1"/>
          </p:cNvPicPr>
          <p:nvPr/>
        </p:nvPicPr>
        <p:blipFill rotWithShape="1">
          <a:blip r:embed="rId3">
            <a:extLst>
              <a:ext uri="{28A0092B-C50C-407E-A947-70E740481C1C}">
                <a14:useLocalDpi xmlns:a14="http://schemas.microsoft.com/office/drawing/2010/main" val="0"/>
              </a:ext>
            </a:extLst>
          </a:blip>
          <a:srcRect b="2557"/>
          <a:stretch/>
        </p:blipFill>
        <p:spPr>
          <a:xfrm>
            <a:off x="2853617" y="2471362"/>
            <a:ext cx="2818357" cy="2979043"/>
          </a:xfrm>
          <a:prstGeom prst="rect">
            <a:avLst/>
          </a:prstGeom>
        </p:spPr>
      </p:pic>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idx="1"/>
          </p:nvPr>
        </p:nvSpPr>
        <p:spPr>
          <a:xfrm>
            <a:off x="365125" y="1141413"/>
            <a:ext cx="8411986" cy="5106987"/>
          </a:xfrm>
        </p:spPr>
        <p:txBody>
          <a:bodyPr/>
          <a:lstStyle/>
          <a:p>
            <a:r>
              <a:rPr lang="en-US" sz="2400" dirty="0" smtClean="0"/>
              <a:t>Changing the speed of light can change its direction.</a:t>
            </a:r>
          </a:p>
          <a:p>
            <a:r>
              <a:rPr lang="en-US" sz="2400" dirty="0" smtClean="0"/>
              <a:t>To see how this can occur, consider a high-school marching band such as the one shown in the figure below.</a:t>
            </a:r>
          </a:p>
          <a:p>
            <a:endParaRPr lang="en-US" sz="2400" dirty="0" smtClean="0"/>
          </a:p>
          <a:p>
            <a:endParaRPr lang="en-US" sz="2400" dirty="0"/>
          </a:p>
          <a:p>
            <a:endParaRPr lang="en-US" sz="2400" dirty="0"/>
          </a:p>
          <a:p>
            <a:endParaRPr lang="en-US" sz="2400" dirty="0" smtClean="0"/>
          </a:p>
          <a:p>
            <a:endParaRPr lang="en-US" sz="2400" dirty="0"/>
          </a:p>
          <a:p>
            <a:endParaRPr lang="en-US" sz="2000" dirty="0" smtClean="0"/>
          </a:p>
          <a:p>
            <a:endParaRPr lang="en-US" sz="2400" dirty="0"/>
          </a:p>
          <a:p>
            <a:r>
              <a:rPr lang="en-US" sz="2400" dirty="0" smtClean="0"/>
              <a:t>The band consists of several rows, each like a wave front in a beam of light. The direction of marching is indicated by a "ray" that is perpendicular to the "wave fronts."</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sz="2400" dirty="0" smtClean="0"/>
              <a:t>One cause of nearsightedness is an elongation of the eye.</a:t>
            </a:r>
          </a:p>
          <a:p>
            <a:r>
              <a:rPr lang="en-US" sz="2400" dirty="0" smtClean="0"/>
              <a:t>Correcting nearsightedness requires "undoing" some of the excess convergence so that images fall on the retina.</a:t>
            </a:r>
          </a:p>
          <a:p>
            <a:r>
              <a:rPr lang="en-US" sz="2400" dirty="0" smtClean="0"/>
              <a:t>This correction can be achieved by placing a diverging lens in front of the eye, as is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33_FigureB.jpg"/>
          <p:cNvPicPr>
            <a:picLocks noChangeAspect="1"/>
          </p:cNvPicPr>
          <p:nvPr/>
        </p:nvPicPr>
        <p:blipFill rotWithShape="1">
          <a:blip r:embed="rId3">
            <a:extLst>
              <a:ext uri="{28A0092B-C50C-407E-A947-70E740481C1C}">
                <a14:useLocalDpi xmlns:a14="http://schemas.microsoft.com/office/drawing/2010/main" val="0"/>
              </a:ext>
            </a:extLst>
          </a:blip>
          <a:srcRect b="4499"/>
          <a:stretch/>
        </p:blipFill>
        <p:spPr>
          <a:xfrm>
            <a:off x="1419285" y="3544368"/>
            <a:ext cx="6305431" cy="30343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dirty="0" smtClean="0"/>
              <a:t>A person who is farsighted (hyperopic) can see clearly beyond a certain distance—the near point—but cannot focus on closer objects. </a:t>
            </a:r>
          </a:p>
          <a:p>
            <a:r>
              <a:rPr lang="en-US" dirty="0" smtClean="0"/>
              <a:t>A farsighted eye does not converge light enough to focus it on the retina.</a:t>
            </a:r>
          </a:p>
          <a:p>
            <a:r>
              <a:rPr lang="en-US" dirty="0" smtClean="0"/>
              <a:t>Farsightedness can be caused by an eyeball that is shorter than normal. It can also be caused by a lens that becomes stiff with age.</a:t>
            </a:r>
          </a:p>
          <a:p>
            <a:r>
              <a:rPr lang="en-US" dirty="0" smtClean="0"/>
              <a:t>The problem can be corrected by "</a:t>
            </a:r>
            <a:r>
              <a:rPr lang="en-US" dirty="0" smtClean="0"/>
              <a:t>preconverging</a:t>
            </a:r>
            <a:r>
              <a:rPr lang="en-US" dirty="0" smtClean="0"/>
              <a:t>" the light—that is, by using a converging lens in front of the eye.</a:t>
            </a:r>
          </a:p>
          <a:p>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Applications of Lenses</a:t>
            </a:r>
            <a:endParaRPr lang="en-US" dirty="0"/>
          </a:p>
        </p:txBody>
      </p:sp>
      <p:sp>
        <p:nvSpPr>
          <p:cNvPr id="1030" name="Rectangle 6"/>
          <p:cNvSpPr>
            <a:spLocks noGrp="1" noChangeArrowheads="1"/>
          </p:cNvSpPr>
          <p:nvPr>
            <p:ph type="body" idx="1"/>
          </p:nvPr>
        </p:nvSpPr>
        <p:spPr/>
        <p:txBody>
          <a:bodyPr/>
          <a:lstStyle/>
          <a:p>
            <a:r>
              <a:rPr lang="en-US" dirty="0" smtClean="0"/>
              <a:t>The figures below show farsightedness and its correction.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17_34_Figure.jpg"/>
          <p:cNvPicPr>
            <a:picLocks noChangeAspect="1"/>
          </p:cNvPicPr>
          <p:nvPr/>
        </p:nvPicPr>
        <p:blipFill rotWithShape="1">
          <a:blip r:embed="rId3">
            <a:extLst>
              <a:ext uri="{28A0092B-C50C-407E-A947-70E740481C1C}">
                <a14:useLocalDpi xmlns:a14="http://schemas.microsoft.com/office/drawing/2010/main" val="0"/>
              </a:ext>
            </a:extLst>
          </a:blip>
          <a:srcRect b="7692"/>
          <a:stretch/>
        </p:blipFill>
        <p:spPr>
          <a:xfrm>
            <a:off x="271272" y="2635305"/>
            <a:ext cx="8601456" cy="21101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type="body" idx="1"/>
          </p:nvPr>
        </p:nvSpPr>
        <p:spPr/>
        <p:txBody>
          <a:bodyPr/>
          <a:lstStyle/>
          <a:p>
            <a:r>
              <a:rPr lang="en-US" dirty="0" smtClean="0"/>
              <a:t>Now suppose the band encounters a section of the field that is muddy. As band members on one end of each row encounter the mud, they slow down. </a:t>
            </a:r>
          </a:p>
          <a:p>
            <a:r>
              <a:rPr lang="en-US" dirty="0" smtClean="0"/>
              <a:t>The members still in the grass continue with their usual speed.</a:t>
            </a:r>
          </a:p>
          <a:p>
            <a:r>
              <a:rPr lang="en-US" dirty="0" smtClean="0"/>
              <a:t>This difference in speed causes the "wave fronts" to bend as they enter the muddy area. As a result, the band is traveling in a different direction in the mud.</a:t>
            </a:r>
          </a:p>
          <a:p>
            <a:r>
              <a:rPr lang="en-US" dirty="0" smtClean="0"/>
              <a:t>In general, a change in direction due to a change in speed is referred to as refraction.</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Refraction</a:t>
            </a:r>
            <a:endParaRPr lang="en-US" dirty="0"/>
          </a:p>
        </p:txBody>
      </p:sp>
      <p:sp>
        <p:nvSpPr>
          <p:cNvPr id="1030" name="Rectangle 6"/>
          <p:cNvSpPr>
            <a:spLocks noGrp="1" noChangeArrowheads="1"/>
          </p:cNvSpPr>
          <p:nvPr>
            <p:ph idx="1"/>
          </p:nvPr>
        </p:nvSpPr>
        <p:spPr>
          <a:xfrm>
            <a:off x="365124" y="1141413"/>
            <a:ext cx="8402579" cy="5106987"/>
          </a:xfrm>
        </p:spPr>
        <p:txBody>
          <a:bodyPr/>
          <a:lstStyle/>
          <a:p>
            <a:r>
              <a:rPr lang="en-US" sz="2400" dirty="0" smtClean="0"/>
              <a:t>For light, refraction generally occurs when it passes from one material to another. The exception is when light is perpendicular to the boundary between two materials.</a:t>
            </a:r>
          </a:p>
          <a:p>
            <a:r>
              <a:rPr lang="en-US" sz="2400" dirty="0" smtClean="0"/>
              <a:t>To describe the new direction of travel, consider the simplified situation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7_03_Figure.jpg"/>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2711899" y="3157824"/>
            <a:ext cx="3720203" cy="3451677"/>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952</TotalTime>
  <Words>5178</Words>
  <Application>Microsoft Macintosh PowerPoint</Application>
  <PresentationFormat>On-screen Show (4:3)</PresentationFormat>
  <Paragraphs>498</Paragraphs>
  <Slides>72</Slides>
  <Notes>72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HA5Lect_template</vt:lpstr>
      <vt:lpstr>Refraction and Lenses</vt:lpstr>
      <vt:lpstr>Chapter Contents</vt:lpstr>
      <vt:lpstr>Refraction</vt:lpstr>
      <vt:lpstr>Refraction</vt:lpstr>
      <vt:lpstr>Refraction</vt:lpstr>
      <vt:lpstr>Refraction</vt:lpstr>
      <vt:lpstr>Refraction</vt:lpstr>
      <vt:lpstr>Refraction</vt:lpstr>
      <vt:lpstr>Refraction</vt:lpstr>
      <vt:lpstr>Refraction</vt:lpstr>
      <vt:lpstr>Refraction</vt:lpstr>
      <vt:lpstr>Refraction</vt:lpstr>
      <vt:lpstr>Refraction</vt:lpstr>
      <vt:lpstr>Refraction</vt:lpstr>
      <vt:lpstr>Refraction</vt:lpstr>
      <vt:lpstr>Refraction</vt:lpstr>
      <vt:lpstr>Refraction</vt:lpstr>
      <vt:lpstr>Refraction</vt:lpstr>
      <vt:lpstr>Refraction</vt:lpstr>
      <vt:lpstr>Refraction</vt:lpstr>
      <vt:lpstr>Refraction</vt:lpstr>
      <vt:lpstr>Applications of Refraction </vt:lpstr>
      <vt:lpstr>Applications of Refraction </vt:lpstr>
      <vt:lpstr>Applications of Refraction </vt:lpstr>
      <vt:lpstr>Applications of Refraction </vt:lpstr>
      <vt:lpstr>Applications of Refraction </vt:lpstr>
      <vt:lpstr>Applications of Refraction </vt:lpstr>
      <vt:lpstr>Applications of Refraction </vt:lpstr>
      <vt:lpstr>Applications of Refraction </vt:lpstr>
      <vt:lpstr>Applications of Refraction </vt:lpstr>
      <vt:lpstr>Applications of Refraction </vt:lpstr>
      <vt:lpstr>Applications of Refraction </vt:lpstr>
      <vt:lpstr>Lenses</vt:lpstr>
      <vt:lpstr>Lenses</vt:lpstr>
      <vt:lpstr>Lenses</vt:lpstr>
      <vt:lpstr>Lenses</vt:lpstr>
      <vt:lpstr>Lenses</vt:lpstr>
      <vt:lpstr>Lenses</vt:lpstr>
      <vt:lpstr>Lenses</vt:lpstr>
      <vt:lpstr>Lenses</vt:lpstr>
      <vt:lpstr>Lenses</vt:lpstr>
      <vt:lpstr>Lenses</vt:lpstr>
      <vt:lpstr>Lenses</vt:lpstr>
      <vt:lpstr>Lenses</vt:lpstr>
      <vt:lpstr>Lenses</vt:lpstr>
      <vt:lpstr>Lenses</vt:lpstr>
      <vt:lpstr>Lenses</vt:lpstr>
      <vt:lpstr>Lenses</vt:lpstr>
      <vt:lpstr>Lenses</vt:lpstr>
      <vt:lpstr>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lpstr>Applications of Lenses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161</cp:revision>
  <dcterms:created xsi:type="dcterms:W3CDTF">2007-09-26T05:29:17Z</dcterms:created>
  <dcterms:modified xsi:type="dcterms:W3CDTF">2013-09-06T08:00:24Z</dcterms:modified>
</cp:coreProperties>
</file>