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3"/>
  </p:notesMasterIdLst>
  <p:handoutMasterIdLst>
    <p:handoutMasterId r:id="rId54"/>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4" autoAdjust="0"/>
    <p:restoredTop sz="99885" autoAdjust="0"/>
  </p:normalViewPr>
  <p:slideViewPr>
    <p:cSldViewPr snapToGrid="0">
      <p:cViewPr varScale="1">
        <p:scale>
          <a:sx n="147" d="100"/>
          <a:sy n="147" d="100"/>
        </p:scale>
        <p:origin x="-2168"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00CF5B-A492-4746-B92E-1AA8785E4713}" type="datetimeFigureOut">
              <a:rPr lang="en-US" smtClean="0"/>
              <a:t>9/6/13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E40324-234B-4F4D-8695-913C41D61EB4}" type="slidenum">
              <a:rPr lang="en-US" smtClean="0"/>
              <a:t>‹#›</a:t>
            </a:fld>
            <a:endParaRPr lang="en-US" dirty="0"/>
          </a:p>
        </p:txBody>
      </p:sp>
    </p:spTree>
    <p:extLst>
      <p:ext uri="{BB962C8B-B14F-4D97-AF65-F5344CB8AC3E}">
        <p14:creationId xmlns:p14="http://schemas.microsoft.com/office/powerpoint/2010/main" val="23899421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D02CA4C-EC2C-4051-B18B-97A6DFFECB2F}"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5D5A4D4-0C64-4181-9F6A-16E57648783D}"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CE437E8-19DD-4721-A53B-948D736D28FC}"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A3BC570-E12F-4090-81CA-8A81A0D40B44}"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22E191-E220-4370-9ACB-78C1C165E5E6}"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16E5D63-120B-4C10-B2E3-575DD9038330}"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9C60EEA-6656-4189-8868-2626D89CEE13}"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E576A04-89E3-4481-B605-CFC29E37A603}"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2DC4B3D-0496-425C-AC48-E717B55F3536}"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D8C1BCE-5B14-42B9-97C0-AF0CD9200D8C}"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C09A494-161E-4C65-93C7-B02A63486EAA}"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E7A38DA-A133-4E24-8C4A-28F45CEEC8C7}"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A93715B-3BB2-47E0-B4A0-76357CCAB7C0}"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2696CE5-260F-4BEC-92A2-5ED80B4776FB}"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A246A69-A8C8-4F17-B942-0B3F6CC08C52}"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A4F00E2-51E1-4952-BFF8-58ECF522DA7C}"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DF3F1E7-ABA0-4C19-B146-12544919CF7D}"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9E8A25F-E11A-4F9F-B3CC-6AF3844D72B1}"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68EFD95-4BAC-46B7-89A4-7368E0F58ADE}"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B4D3AE6-82B6-4520-8A14-2276F126D7FA}"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2839963-0146-4D3F-938C-5613F75DA0CC}"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92FC250-D41F-4BA4-B0B8-16DA402434D0}"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6194047-495C-414A-808C-420A346D86FB}"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63EAE59-BF09-45C9-B280-319CC75A99D3}"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7D4822-F2E7-4F52-8DC4-1F0D7507F2EF}"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BFCA459-1746-4B16-830E-239B110CDE69}"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835EA8D-E037-4894-B168-6E22E27D829B}"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76E78EA-8C36-4329-9D00-25B85111402B}"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2F7B1E4-7E10-433E-BB77-9BB3B0C3A69E}"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5E4D8D9-4568-4E16-A748-8179557FCE9F}"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08833B2-2A64-4A24-A991-45704A947B85}"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C0D255D-9160-4A4A-A049-7A901BB091A6}"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3FF5BB0-A0E1-4DF1-B8B2-EA0246E94037}"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3F1C44C-4461-4EBF-A10F-D0BC4F338B60}"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54D4E75-1390-422C-A259-40BC74C254BE}"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2B15B75-6C4B-4A8B-B776-FB4036B13887}"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70693F1-B691-4531-9C1B-696E465A142B}"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EA94463-ACE5-4538-A788-900E86CC27CE}"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27B28A9-F5E8-4D9B-9604-3FAE7BF6F884}"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000B556-CA26-4F9F-916D-03AAD83BF66F}"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00BF676-F328-4BEA-A1DC-17179B404965}"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9FD22B1-9313-4035-A07A-E4A8778BC4FB}"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AC29ACC-C048-4031-BBE7-431D9013976F}"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BF90A77-0F9B-44A7-A4C9-8F8844ECDAF6}"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D60677B-E823-4881-8C55-6053ABBBDE12}"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CFD4BA7-AEB1-41A3-B23F-7E3F93BC4355}"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4F2369-64A9-46AD-A500-21848511EA0A}"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0334762-1EC5-4BDF-8095-B87725B9D7AB}"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FB72F3-24C7-4F15-B436-01BF6E6B9447}"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840D1A2-0517-4175-A47A-D7C95C782ED9}"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16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p:cNvSpPr txBox="1">
            <a:spLocks/>
          </p:cNvSpPr>
          <p:nvPr/>
        </p:nvSpPr>
        <p:spPr bwMode="auto">
          <a:xfrm>
            <a:off x="365126" y="4860925"/>
            <a:ext cx="32997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fontAlgn="base">
              <a:spcBef>
                <a:spcPct val="20000"/>
              </a:spcBef>
              <a:spcAft>
                <a:spcPct val="0"/>
              </a:spcAft>
              <a:buClr>
                <a:srgbClr val="3D6832"/>
              </a:buClr>
              <a:buFontTx/>
              <a:buNone/>
              <a:defRPr sz="20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smtClean="0"/>
              <a:t>Prepared by </a:t>
            </a:r>
          </a:p>
          <a:p>
            <a:r>
              <a:rPr lang="en-US" dirty="0" smtClean="0"/>
              <a:t>Chris Chiaverina</a:t>
            </a:r>
            <a:endParaRPr lang="en-US" dirty="0"/>
          </a:p>
        </p:txBody>
      </p:sp>
      <p:sp>
        <p:nvSpPr>
          <p:cNvPr id="2091" name="Rectangle 43"/>
          <p:cNvSpPr>
            <a:spLocks noGrp="1" noChangeArrowheads="1"/>
          </p:cNvSpPr>
          <p:nvPr>
            <p:ph type="ctrTitle"/>
          </p:nvPr>
        </p:nvSpPr>
        <p:spPr/>
        <p:txBody>
          <a:bodyPr/>
          <a:lstStyle/>
          <a:p>
            <a:r>
              <a:rPr lang="en-US" dirty="0" smtClean="0"/>
              <a:t>Reflection and Mirrors</a:t>
            </a:r>
            <a:endParaRPr lang="en-US"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6" name="Footer Placeholder 5"/>
          <p:cNvSpPr>
            <a:spLocks noGrp="1"/>
          </p:cNvSpPr>
          <p:nvPr>
            <p:ph type="ftr" sz="quarter" idx="3"/>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sz="2400" dirty="0" smtClean="0"/>
              <a:t>When light reflects from a surface, the texture of the surface determines its appearance. A smooth surface looks shiny because the reflected light is "beamed" in one direction.</a:t>
            </a:r>
          </a:p>
          <a:p>
            <a:r>
              <a:rPr lang="en-US" sz="2400" dirty="0" smtClean="0"/>
              <a:t>Reflection from a smooth surface, with all the reflected light moving in one direction, is referred to as specular reflection. An example of specular reflection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4_FigureA.jpg"/>
          <p:cNvPicPr>
            <a:picLocks noChangeAspect="1"/>
          </p:cNvPicPr>
          <p:nvPr/>
        </p:nvPicPr>
        <p:blipFill rotWithShape="1">
          <a:blip r:embed="rId3">
            <a:extLst>
              <a:ext uri="{28A0092B-C50C-407E-A947-70E740481C1C}">
                <a14:useLocalDpi xmlns:a14="http://schemas.microsoft.com/office/drawing/2010/main" val="0"/>
              </a:ext>
            </a:extLst>
          </a:blip>
          <a:srcRect b="4578"/>
          <a:stretch/>
        </p:blipFill>
        <p:spPr>
          <a:xfrm>
            <a:off x="1801248" y="4207933"/>
            <a:ext cx="5541504" cy="251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idx="1"/>
          </p:nvPr>
        </p:nvSpPr>
        <p:spPr/>
        <p:txBody>
          <a:bodyPr/>
          <a:lstStyle/>
          <a:p>
            <a:r>
              <a:rPr lang="en-US" sz="2400" dirty="0" smtClean="0"/>
              <a:t>Specular reflection is responsible for the sharp, clear images seen in mirrors. Such an image appears in the mirror-like surface of a lake, as is seen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4_FigureB.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2219241" y="2379137"/>
            <a:ext cx="4705518" cy="44111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dirty="0" smtClean="0"/>
              <a:t>Reflection from rough surfaces is quite different. Consider the rough surface of a bathroom towel. It reflects light in all directions. </a:t>
            </a:r>
          </a:p>
          <a:p>
            <a:r>
              <a:rPr lang="en-US" dirty="0" smtClean="0"/>
              <a:t>Reflection that sends light off in a variety of directions is referred to as diffuse reflection.</a:t>
            </a:r>
          </a:p>
          <a:p>
            <a:r>
              <a:rPr lang="en-US" dirty="0" smtClean="0"/>
              <a:t>An example of diffuse reflection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5_FigureA.jpg"/>
          <p:cNvPicPr>
            <a:picLocks noChangeAspect="1"/>
          </p:cNvPicPr>
          <p:nvPr/>
        </p:nvPicPr>
        <p:blipFill rotWithShape="1">
          <a:blip r:embed="rId3">
            <a:extLst>
              <a:ext uri="{28A0092B-C50C-407E-A947-70E740481C1C}">
                <a14:useLocalDpi xmlns:a14="http://schemas.microsoft.com/office/drawing/2010/main" val="0"/>
              </a:ext>
            </a:extLst>
          </a:blip>
          <a:srcRect b="4074"/>
          <a:stretch/>
        </p:blipFill>
        <p:spPr>
          <a:xfrm>
            <a:off x="2167467" y="4328105"/>
            <a:ext cx="4809066" cy="24520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a:xfrm>
            <a:off x="365125" y="1141413"/>
            <a:ext cx="8313208" cy="5106987"/>
          </a:xfrm>
        </p:spPr>
        <p:txBody>
          <a:bodyPr/>
          <a:lstStyle/>
          <a:p>
            <a:r>
              <a:rPr lang="en-US" sz="2400" dirty="0" smtClean="0"/>
              <a:t>The surface of a road proves a good illustration of the difference between specular and diffuse reflection.</a:t>
            </a:r>
          </a:p>
          <a:p>
            <a:r>
              <a:rPr lang="en-US" sz="2400" dirty="0" smtClean="0"/>
              <a:t>When the road is wet, the water creates a smooth surface. Headlights reflecting from the wet road undergo specular reflection, producing an intense glare.</a:t>
            </a:r>
          </a:p>
          <a:p>
            <a:r>
              <a:rPr lang="en-US" sz="2400" dirty="0" smtClean="0"/>
              <a:t>When the road is dry, the surface is rough, and the headlights are reflected in many different directions.</a:t>
            </a:r>
          </a:p>
          <a:p>
            <a:r>
              <a:rPr lang="en-US" sz="2400" dirty="0" smtClean="0"/>
              <a:t>The law of reflection is obeyed in both cases, of course—it</a:t>
            </a:r>
            <a:r>
              <a:rPr lang="fr-FR" sz="2400" dirty="0" smtClean="0"/>
              <a:t>'</a:t>
            </a:r>
            <a:r>
              <a:rPr lang="en-US" sz="2400" dirty="0" smtClean="0"/>
              <a:t>s the texture of the surface that differs.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dirty="0" smtClean="0"/>
              <a:t>A clever application of specular and diffuse reflection occurs in an electronic chip known as a digital </a:t>
            </a:r>
            <a:r>
              <a:rPr lang="en-US" dirty="0" smtClean="0"/>
              <a:t>micromirror</a:t>
            </a:r>
            <a:r>
              <a:rPr lang="en-US" dirty="0" smtClean="0"/>
              <a:t> device (DMD). These small devices consist of as many as 1.3 million microscopic plane mirrors.</a:t>
            </a:r>
          </a:p>
          <a:p>
            <a:r>
              <a:rPr lang="en-US" dirty="0" smtClean="0"/>
              <a:t>When all 1.3 million </a:t>
            </a:r>
            <a:r>
              <a:rPr lang="en-US" dirty="0" smtClean="0"/>
              <a:t>micromirrors</a:t>
            </a:r>
            <a:r>
              <a:rPr lang="en-US" dirty="0" smtClean="0"/>
              <a:t> are oriented in the same direction, the DMD acts like a small plane mirror. When the </a:t>
            </a:r>
            <a:r>
              <a:rPr lang="en-US" dirty="0" smtClean="0"/>
              <a:t>micromirrors</a:t>
            </a:r>
            <a:r>
              <a:rPr lang="en-US" dirty="0" smtClean="0"/>
              <a:t> are oriented randomly, the reflection form the DMD is diffuse.</a:t>
            </a:r>
          </a:p>
          <a:p>
            <a:r>
              <a:rPr lang="en-US" dirty="0" smtClean="0"/>
              <a:t>When a DMD is used to project a movie, each micrometer plays the role of a single pixel in the projected image.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dirty="0" smtClean="0"/>
              <a:t>In such a projection system, the light directed onto the DMD cycles rapidly from red to green to blue, and each </a:t>
            </a:r>
            <a:r>
              <a:rPr lang="en-US" dirty="0" smtClean="0"/>
              <a:t>micromirror</a:t>
            </a:r>
            <a:r>
              <a:rPr lang="en-US" dirty="0" smtClean="0"/>
              <a:t> reflects only the appropriate colors for that pixel onto the screen.</a:t>
            </a:r>
          </a:p>
          <a:p>
            <a:r>
              <a:rPr lang="en-US" dirty="0" smtClean="0"/>
              <a:t>A digital </a:t>
            </a:r>
            <a:r>
              <a:rPr lang="en-US" dirty="0" smtClean="0"/>
              <a:t>micromirror</a:t>
            </a:r>
            <a:r>
              <a:rPr lang="en-US" dirty="0" smtClean="0"/>
              <a:t> projection system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7_Figure.jpg"/>
          <p:cNvPicPr>
            <a:picLocks noChangeAspect="1"/>
          </p:cNvPicPr>
          <p:nvPr/>
        </p:nvPicPr>
        <p:blipFill rotWithShape="1">
          <a:blip r:embed="rId3">
            <a:extLst>
              <a:ext uri="{28A0092B-C50C-407E-A947-70E740481C1C}">
                <a14:useLocalDpi xmlns:a14="http://schemas.microsoft.com/office/drawing/2010/main" val="0"/>
              </a:ext>
            </a:extLst>
          </a:blip>
          <a:srcRect b="4289"/>
          <a:stretch/>
        </p:blipFill>
        <p:spPr>
          <a:xfrm>
            <a:off x="1841161" y="3870094"/>
            <a:ext cx="5461678" cy="2860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sz="2400" dirty="0" smtClean="0"/>
              <a:t>The speed of light is greater than anything else in the universe. It also travels along the path that gives the shortest possible travel time.</a:t>
            </a:r>
          </a:p>
          <a:p>
            <a:r>
              <a:rPr lang="en-US" sz="2400" dirty="0" smtClean="0"/>
              <a:t>As an example, when light travels from point A to point B in the figure below, it travels along a straight line from A to B. As we know, a straight line is the shortest distance between two points, and therefore the path of least time.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8_Figure.jpg"/>
          <p:cNvPicPr>
            <a:picLocks noChangeAspect="1"/>
          </p:cNvPicPr>
          <p:nvPr/>
        </p:nvPicPr>
        <p:blipFill rotWithShape="1">
          <a:blip r:embed="rId3">
            <a:extLst>
              <a:ext uri="{28A0092B-C50C-407E-A947-70E740481C1C}">
                <a14:useLocalDpi xmlns:a14="http://schemas.microsoft.com/office/drawing/2010/main" val="0"/>
              </a:ext>
            </a:extLst>
          </a:blip>
          <a:srcRect b="2856"/>
          <a:stretch/>
        </p:blipFill>
        <p:spPr>
          <a:xfrm>
            <a:off x="2687828" y="3953097"/>
            <a:ext cx="3768344" cy="27448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dirty="0" smtClean="0"/>
              <a:t>Suppose, instead, that light travels from point A to a mirror, reflects from the mirror, and then continues to point B. This situation is shown in the figure below.</a:t>
            </a:r>
          </a:p>
          <a:p>
            <a:endParaRPr lang="en-US" dirty="0" smtClean="0"/>
          </a:p>
          <a:p>
            <a:endParaRPr lang="en-US" dirty="0" smtClean="0"/>
          </a:p>
          <a:p>
            <a:endParaRPr lang="en-US" dirty="0" smtClean="0"/>
          </a:p>
          <a:p>
            <a:pPr>
              <a:lnSpc>
                <a:spcPct val="150000"/>
              </a:lnSpc>
            </a:pPr>
            <a:endParaRPr lang="en-US" dirty="0" smtClean="0"/>
          </a:p>
          <a:p>
            <a:r>
              <a:rPr lang="en-US" dirty="0" smtClean="0"/>
              <a:t>Which path should the light take if it is to get to B in the least time? That is, from which point on the mirror should the light reflect?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9_Figure.jpg"/>
          <p:cNvPicPr>
            <a:picLocks noChangeAspect="1"/>
          </p:cNvPicPr>
          <p:nvPr/>
        </p:nvPicPr>
        <p:blipFill rotWithShape="1">
          <a:blip r:embed="rId3">
            <a:extLst>
              <a:ext uri="{28A0092B-C50C-407E-A947-70E740481C1C}">
                <a14:useLocalDpi xmlns:a14="http://schemas.microsoft.com/office/drawing/2010/main" val="0"/>
              </a:ext>
            </a:extLst>
          </a:blip>
          <a:srcRect b="5737"/>
          <a:stretch/>
        </p:blipFill>
        <p:spPr>
          <a:xfrm>
            <a:off x="1595628" y="2911307"/>
            <a:ext cx="5952744" cy="22588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sz="2400" dirty="0" smtClean="0"/>
              <a:t>It turns out that the travel time is least when the light follows path 2. This obeys the law of reflection, with the angle of reflection equal to the angle of incidence.</a:t>
            </a:r>
          </a:p>
          <a:p>
            <a:r>
              <a:rPr lang="en-US" sz="2400" dirty="0" smtClean="0"/>
              <a:t>This path is also the shortest possible reflecting path from A to B. The distances (and travel times) along paths 1 and 3 are greater, as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10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2570311" y="3499193"/>
            <a:ext cx="4003378" cy="3306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dirty="0" smtClean="0"/>
              <a:t>A perfectly flat mirror is called a plane mirror.</a:t>
            </a:r>
          </a:p>
          <a:p>
            <a:r>
              <a:rPr lang="en-US" dirty="0" smtClean="0"/>
              <a:t>Before discussing how mirrors produce images, let</a:t>
            </a:r>
            <a:r>
              <a:rPr lang="fr-FR" dirty="0" smtClean="0"/>
              <a:t>'</a:t>
            </a:r>
            <a:r>
              <a:rPr lang="en-US" dirty="0" smtClean="0"/>
              <a:t>s consider how objects produce images in our eyes.</a:t>
            </a:r>
          </a:p>
          <a:p>
            <a:r>
              <a:rPr lang="en-US" dirty="0" smtClean="0"/>
              <a:t>Any nearby object is bathed in light coming at it from all directions. As the object reflects the light back into the room, each point on it acts like a source of light.</a:t>
            </a:r>
          </a:p>
          <a:p>
            <a:r>
              <a:rPr lang="en-US" dirty="0" smtClean="0"/>
              <a:t>When you view the object, the light coming from a point on the object enters your eyes and is focused to a point on the retina. This is the case for every point that you can see on the object.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The Reflection of Light</a:t>
            </a:r>
          </a:p>
          <a:p>
            <a:r>
              <a:rPr lang="en-US" dirty="0" smtClean="0"/>
              <a:t>Plane Mirrors</a:t>
            </a:r>
          </a:p>
          <a:p>
            <a:r>
              <a:rPr lang="en-US" dirty="0" smtClean="0"/>
              <a:t>Curved Mirrors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sz="2400" dirty="0" smtClean="0"/>
              <a:t>This results in a one-to-one connection between the physical object and the image on the retina.</a:t>
            </a:r>
          </a:p>
          <a:p>
            <a:r>
              <a:rPr lang="en-US" sz="2400" dirty="0" smtClean="0"/>
              <a:t>The formation of a mirror image occurs in the same way, except the light from the object reflects off the mirror before it enters the eyes. This is illustrated in the figure below, in which a small flower in a vase placed before a plane mirror.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13_FigureA.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2586228" y="3582752"/>
            <a:ext cx="3971544" cy="319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sz="2000" dirty="0" smtClean="0"/>
              <a:t>Rays of light leaving the top of the flower at point P reflect from the mirror and enter the eye of an observer. To the observer, it appears that the rays are coming from the point P′ behind the mirror.</a:t>
            </a:r>
          </a:p>
          <a:p>
            <a:r>
              <a:rPr lang="en-US" sz="2000" dirty="0" smtClean="0"/>
              <a:t>Similar remarks apply to rays of light coming from the base of the flower vase.</a:t>
            </a:r>
          </a:p>
          <a:p>
            <a:r>
              <a:rPr lang="en-US" sz="2000" dirty="0" smtClean="0"/>
              <a:t>In the figure below, a ray is drawn from the flower to the mirror—where it reflects—and then to the eye.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13_FigureB.jpg"/>
          <p:cNvPicPr>
            <a:picLocks noChangeAspect="1"/>
          </p:cNvPicPr>
          <p:nvPr/>
        </p:nvPicPr>
        <p:blipFill rotWithShape="1">
          <a:blip r:embed="rId3">
            <a:extLst>
              <a:ext uri="{28A0092B-C50C-407E-A947-70E740481C1C}">
                <a14:useLocalDpi xmlns:a14="http://schemas.microsoft.com/office/drawing/2010/main" val="0"/>
              </a:ext>
            </a:extLst>
          </a:blip>
          <a:srcRect b="2854"/>
          <a:stretch/>
        </p:blipFill>
        <p:spPr>
          <a:xfrm>
            <a:off x="2755053" y="3504309"/>
            <a:ext cx="3633894" cy="32275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sz="2400" dirty="0" smtClean="0"/>
              <a:t>The construction shown in the figure indicates that the length of the line PQ (object to mirror) is the same as the length of the line QP′ (mirror to image).</a:t>
            </a:r>
          </a:p>
          <a:p>
            <a:r>
              <a:rPr lang="en-US" sz="2400" dirty="0" smtClean="0"/>
              <a:t>In other words, the image formed by a plane mirror appears as far behind the mirror as the object is in front of the mirror.</a:t>
            </a:r>
          </a:p>
          <a:p>
            <a:r>
              <a:rPr lang="en-US" sz="2400" dirty="0" smtClean="0"/>
              <a:t>We can write this in the form of an equation as follows:</a:t>
            </a:r>
          </a:p>
          <a:p>
            <a:pPr marL="0" indent="0" algn="ctr">
              <a:buNone/>
            </a:pPr>
            <a:r>
              <a:rPr lang="en-US" sz="2400" dirty="0" smtClean="0"/>
              <a:t>image distance = −(object distance)</a:t>
            </a:r>
          </a:p>
          <a:p>
            <a:pPr marL="0" indent="0" algn="ctr">
              <a:buNone/>
            </a:pPr>
            <a:r>
              <a:rPr lang="en-US" sz="2400" i="1" dirty="0" smtClean="0"/>
              <a:t>d</a:t>
            </a:r>
            <a:r>
              <a:rPr lang="en-US" sz="2400" baseline="-25000" dirty="0" smtClean="0"/>
              <a:t>i</a:t>
            </a:r>
            <a:r>
              <a:rPr lang="en-US" sz="2400" dirty="0" smtClean="0"/>
              <a:t> = −</a:t>
            </a:r>
            <a:r>
              <a:rPr lang="en-US" sz="2400" i="1" dirty="0" smtClean="0"/>
              <a:t>d</a:t>
            </a:r>
            <a:r>
              <a:rPr lang="en-US" sz="2400" baseline="-25000" dirty="0" smtClean="0"/>
              <a:t>o</a:t>
            </a:r>
          </a:p>
          <a:p>
            <a:pPr marL="0" indent="347663">
              <a:buNone/>
            </a:pPr>
            <a:r>
              <a:rPr lang="en-US" sz="2400" dirty="0" smtClean="0"/>
              <a:t>where </a:t>
            </a:r>
            <a:r>
              <a:rPr lang="en-US" sz="2400" i="1" dirty="0" smtClean="0"/>
              <a:t>d</a:t>
            </a:r>
            <a:r>
              <a:rPr lang="en-US" sz="2400" baseline="-25000" dirty="0" smtClean="0"/>
              <a:t>i</a:t>
            </a:r>
            <a:r>
              <a:rPr lang="en-US" sz="2400" dirty="0" smtClean="0"/>
              <a:t> is the image distance and </a:t>
            </a:r>
            <a:r>
              <a:rPr lang="en-US" sz="2400" i="1" dirty="0" smtClean="0"/>
              <a:t>d</a:t>
            </a:r>
            <a:r>
              <a:rPr lang="en-US" sz="2400" baseline="-25000" dirty="0" smtClean="0"/>
              <a:t>o</a:t>
            </a:r>
            <a:r>
              <a:rPr lang="en-US" sz="2400" dirty="0" smtClean="0"/>
              <a:t> is the object</a:t>
            </a:r>
          </a:p>
          <a:p>
            <a:pPr marL="0" indent="347663">
              <a:buNone/>
            </a:pPr>
            <a:r>
              <a:rPr lang="en-US" sz="2400" dirty="0" smtClean="0"/>
              <a:t>distance.</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dirty="0" smtClean="0"/>
              <a:t>The negative image distance means that the image is behind the mirror.</a:t>
            </a:r>
          </a:p>
          <a:p>
            <a:r>
              <a:rPr lang="en-US" dirty="0" smtClean="0"/>
              <a:t>In general, an image that is behind a mirror is known as a virtual image. The term virtual is used to indicate that no light passes through the image and that it cannot be projected onto a screen. A virtual image looks just as real to your eye as any physical object, however.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dirty="0" smtClean="0"/>
              <a:t>In the previous figure, notice that the height of the image is the same as the height of the object. This is always true for plane mirrors. </a:t>
            </a:r>
          </a:p>
          <a:p>
            <a:r>
              <a:rPr lang="en-US" dirty="0" smtClean="0"/>
              <a:t>If we let </a:t>
            </a:r>
            <a:r>
              <a:rPr lang="en-US" i="1" dirty="0" smtClean="0"/>
              <a:t>h</a:t>
            </a:r>
            <a:r>
              <a:rPr lang="en-US" baseline="-25000" dirty="0" smtClean="0"/>
              <a:t>i</a:t>
            </a:r>
            <a:r>
              <a:rPr lang="en-US" dirty="0" smtClean="0"/>
              <a:t> denote the image height and </a:t>
            </a:r>
            <a:r>
              <a:rPr lang="en-US" i="1" dirty="0" smtClean="0"/>
              <a:t>h</a:t>
            </a:r>
            <a:r>
              <a:rPr lang="en-US" baseline="-25000" dirty="0" smtClean="0"/>
              <a:t>o</a:t>
            </a:r>
            <a:r>
              <a:rPr lang="en-US" dirty="0" smtClean="0"/>
              <a:t> the object height, we can express this result with the following simple equation:</a:t>
            </a:r>
          </a:p>
          <a:p>
            <a:pPr marL="0" indent="0" algn="ctr">
              <a:buNone/>
            </a:pPr>
            <a:r>
              <a:rPr lang="en-US" i="1" dirty="0" smtClean="0"/>
              <a:t>h</a:t>
            </a:r>
            <a:r>
              <a:rPr lang="en-US" baseline="-25000" dirty="0" smtClean="0"/>
              <a:t>i</a:t>
            </a:r>
            <a:r>
              <a:rPr lang="en-US" dirty="0" smtClean="0"/>
              <a:t> = </a:t>
            </a:r>
            <a:r>
              <a:rPr lang="en-US" i="1" dirty="0" smtClean="0"/>
              <a:t>h</a:t>
            </a:r>
            <a:r>
              <a:rPr lang="en-US" baseline="-25000" dirty="0" smtClean="0"/>
              <a:t>o</a:t>
            </a:r>
          </a:p>
          <a:p>
            <a:r>
              <a:rPr lang="en-US" dirty="0" smtClean="0"/>
              <a:t>Finally, it should be noted that plane mirrors reverse right and left. This is the reason ambulances and other emergency vehicles have mirror-image labels on the front.</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sz="2000" dirty="0" smtClean="0"/>
              <a:t>An interesting application of mirror images is the heads-up display. An example from an airplane is shown in the figure below.</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lnSpc>
                <a:spcPct val="140000"/>
              </a:lnSpc>
              <a:buNone/>
            </a:pPr>
            <a:endParaRPr lang="en-US" sz="2000" dirty="0" smtClean="0"/>
          </a:p>
          <a:p>
            <a:endParaRPr lang="en-US" sz="2000" dirty="0" smtClean="0"/>
          </a:p>
          <a:p>
            <a:r>
              <a:rPr lang="en-US" sz="2000" dirty="0" smtClean="0"/>
              <a:t>The heads-up display in an airplane cockpit displays important flight information by reflecting it on a transparent screen near the windshield. This lets the pilot view the data without looking away from the scene ahead.</a:t>
            </a:r>
          </a:p>
          <a:p>
            <a:r>
              <a:rPr lang="en-US" sz="2000" dirty="0" smtClean="0"/>
              <a:t>Some cars also use heads-up displays.</a:t>
            </a:r>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1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467" y="1899372"/>
            <a:ext cx="4047066" cy="29542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dirty="0" smtClean="0"/>
              <a:t>If three plane mirrors are joined at right angles, as shown in the figure below, the result is referred to as a corner reflector.</a:t>
            </a:r>
          </a:p>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A light ray incident on a corner reflector is sent back in the same direction from which it came.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16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2726267" y="2524523"/>
            <a:ext cx="3691466" cy="31297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Plane Mirrors</a:t>
            </a:r>
            <a:endParaRPr lang="en-US" dirty="0"/>
          </a:p>
        </p:txBody>
      </p:sp>
      <p:sp>
        <p:nvSpPr>
          <p:cNvPr id="1030" name="Rectangle 6"/>
          <p:cNvSpPr>
            <a:spLocks noGrp="1" noChangeArrowheads="1"/>
          </p:cNvSpPr>
          <p:nvPr>
            <p:ph type="body" idx="1"/>
          </p:nvPr>
        </p:nvSpPr>
        <p:spPr/>
        <p:txBody>
          <a:bodyPr/>
          <a:lstStyle/>
          <a:p>
            <a:r>
              <a:rPr lang="en-US" dirty="0" smtClean="0"/>
              <a:t>Corner reflectors are used on ships, especially on lifeboats, where they reflect radar waves directly back to the source. Often referred to as </a:t>
            </a:r>
            <a:r>
              <a:rPr lang="en-US" dirty="0" smtClean="0"/>
              <a:t>retroreflectors</a:t>
            </a:r>
            <a:r>
              <a:rPr lang="en-US" dirty="0" smtClean="0"/>
              <a:t>, corner reflectors are common on cars, on bicycles, and even on the backs of running shoes.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Curved mirrors produce all sorts of interesting effects, like enlarging an object, shrinking an object, or even turning an object upside-down.</a:t>
            </a:r>
          </a:p>
          <a:p>
            <a:r>
              <a:rPr lang="en-US" dirty="0" smtClean="0"/>
              <a:t>There are two basic types of curved mirrors, concave and convex.</a:t>
            </a:r>
          </a:p>
          <a:p>
            <a:r>
              <a:rPr lang="en-US" dirty="0" smtClean="0"/>
              <a:t>A concave mirror is one that curves inward, forming a sort of "cave" within the mirror.</a:t>
            </a:r>
          </a:p>
          <a:p>
            <a:r>
              <a:rPr lang="en-US" dirty="0" smtClean="0"/>
              <a:t>In contrast, a convex mirror has the opposite shape—it bulges outward like the surface of a ball.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Most curved mirrors have a spherical shape, as indicated in the figure below, and are referred to as spherical mirrors. A typical spherical mirror is just a portion of a spherical shell of radius </a:t>
            </a:r>
            <a:r>
              <a:rPr lang="en-US" i="1" dirty="0" smtClean="0"/>
              <a:t>R</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19_FigureA.jpg"/>
          <p:cNvPicPr>
            <a:picLocks noChangeAspect="1"/>
          </p:cNvPicPr>
          <p:nvPr/>
        </p:nvPicPr>
        <p:blipFill rotWithShape="1">
          <a:blip r:embed="rId3">
            <a:extLst>
              <a:ext uri="{28A0092B-C50C-407E-A947-70E740481C1C}">
                <a14:useLocalDpi xmlns:a14="http://schemas.microsoft.com/office/drawing/2010/main" val="0"/>
              </a:ext>
            </a:extLst>
          </a:blip>
          <a:srcRect b="2854"/>
          <a:stretch/>
        </p:blipFill>
        <p:spPr>
          <a:xfrm>
            <a:off x="2393696" y="2947104"/>
            <a:ext cx="4337304" cy="38170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a:xfrm>
            <a:off x="365123" y="1141413"/>
            <a:ext cx="8584144" cy="5106987"/>
          </a:xfrm>
        </p:spPr>
        <p:txBody>
          <a:bodyPr/>
          <a:lstStyle/>
          <a:p>
            <a:r>
              <a:rPr lang="en-US" dirty="0" smtClean="0"/>
              <a:t>If you throw a ball at a wall, it bounces back. Sound and light waves also bounce (reflect) off</a:t>
            </a:r>
            <a:br>
              <a:rPr lang="en-US" dirty="0" smtClean="0"/>
            </a:br>
            <a:r>
              <a:rPr lang="en-US" dirty="0" smtClean="0"/>
              <a:t>a wall. That</a:t>
            </a:r>
            <a:r>
              <a:rPr lang="fr-FR" dirty="0" smtClean="0"/>
              <a:t>'</a:t>
            </a:r>
            <a:r>
              <a:rPr lang="en-US" dirty="0" smtClean="0"/>
              <a:t>s why you hear echoes from a wall and can see a wall even though it produces no light.</a:t>
            </a:r>
          </a:p>
          <a:p>
            <a:r>
              <a:rPr lang="en-US" dirty="0" smtClean="0"/>
              <a:t>In general, waves are reflected—at least partially—any time they encounter a boundary between two different materials. </a:t>
            </a:r>
          </a:p>
          <a:p>
            <a:r>
              <a:rPr lang="en-US" dirty="0" smtClean="0"/>
              <a:t>In the case of a wall, the two materials are the air in the room and the substance of the wall.</a:t>
            </a:r>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If the inside of this spherical section is a reflecting surface, the result is a concave spherical mirror. If the outside surface is reflecting, the result is a convex spherical mirror. The two situations are illustrated in the figures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19_FigureB.jpg"/>
          <p:cNvPicPr>
            <a:picLocks noChangeAspect="1"/>
          </p:cNvPicPr>
          <p:nvPr/>
        </p:nvPicPr>
        <p:blipFill rotWithShape="1">
          <a:blip r:embed="rId3">
            <a:extLst>
              <a:ext uri="{28A0092B-C50C-407E-A947-70E740481C1C}">
                <a14:useLocalDpi xmlns:a14="http://schemas.microsoft.com/office/drawing/2010/main" val="0"/>
              </a:ext>
            </a:extLst>
          </a:blip>
          <a:srcRect b="2928"/>
          <a:stretch/>
        </p:blipFill>
        <p:spPr>
          <a:xfrm>
            <a:off x="380323" y="3859931"/>
            <a:ext cx="3734476" cy="2615442"/>
          </a:xfrm>
          <a:prstGeom prst="rect">
            <a:avLst/>
          </a:prstGeom>
        </p:spPr>
      </p:pic>
      <p:pic>
        <p:nvPicPr>
          <p:cNvPr id="8" name="Picture 7" descr="16_19_FigureC.jpg"/>
          <p:cNvPicPr>
            <a:picLocks noChangeAspect="1"/>
          </p:cNvPicPr>
          <p:nvPr/>
        </p:nvPicPr>
        <p:blipFill rotWithShape="1">
          <a:blip r:embed="rId4">
            <a:extLst>
              <a:ext uri="{28A0092B-C50C-407E-A947-70E740481C1C}">
                <a14:useLocalDpi xmlns:a14="http://schemas.microsoft.com/office/drawing/2010/main" val="0"/>
              </a:ext>
            </a:extLst>
          </a:blip>
          <a:srcRect b="3789"/>
          <a:stretch/>
        </p:blipFill>
        <p:spPr>
          <a:xfrm>
            <a:off x="4443326" y="3860060"/>
            <a:ext cx="4506900" cy="26151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The figure also shows the center of curvature and the principal axis for each type of mirror.</a:t>
            </a:r>
          </a:p>
          <a:p>
            <a:r>
              <a:rPr lang="en-US" dirty="0" smtClean="0"/>
              <a:t>The center of curvature, </a:t>
            </a:r>
            <a:r>
              <a:rPr lang="en-US" i="1" dirty="0" smtClean="0"/>
              <a:t>C</a:t>
            </a:r>
            <a:r>
              <a:rPr lang="en-US" dirty="0" smtClean="0"/>
              <a:t>, is the center of the spherical shell with radius </a:t>
            </a:r>
            <a:r>
              <a:rPr lang="en-US" i="1" dirty="0" smtClean="0"/>
              <a:t>R</a:t>
            </a:r>
            <a:r>
              <a:rPr lang="en-US" dirty="0" smtClean="0"/>
              <a:t> of which the curved mirror is a section.</a:t>
            </a:r>
          </a:p>
          <a:p>
            <a:r>
              <a:rPr lang="en-US" dirty="0" smtClean="0"/>
              <a:t>The principal axis is a straight line drawn through the center of curvature and the midpoint of the mirror. Notice that the principal axis intersects the mirror at right angles.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_20_Figure.jpg"/>
          <p:cNvPicPr>
            <a:picLocks noChangeAspect="1"/>
          </p:cNvPicPr>
          <p:nvPr/>
        </p:nvPicPr>
        <p:blipFill rotWithShape="1">
          <a:blip r:embed="rId3">
            <a:extLst>
              <a:ext uri="{28A0092B-C50C-407E-A947-70E740481C1C}">
                <a14:useLocalDpi xmlns:a14="http://schemas.microsoft.com/office/drawing/2010/main" val="0"/>
              </a:ext>
            </a:extLst>
          </a:blip>
          <a:srcRect b="3972"/>
          <a:stretch/>
        </p:blipFill>
        <p:spPr>
          <a:xfrm>
            <a:off x="2573867" y="2702044"/>
            <a:ext cx="3996266" cy="2309048"/>
          </a:xfrm>
          <a:prstGeom prst="rect">
            <a:avLst/>
          </a:prstGeom>
        </p:spPr>
      </p:pic>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In the figure below, a beam of light is directed toward the mirror along its principal axis. This beam is represented in the figure by several parallel rays. </a:t>
            </a:r>
          </a:p>
          <a:p>
            <a:endParaRPr lang="en-US" dirty="0" smtClean="0"/>
          </a:p>
          <a:p>
            <a:endParaRPr lang="en-US" dirty="0" smtClean="0"/>
          </a:p>
          <a:p>
            <a:endParaRPr lang="en-US" dirty="0" smtClean="0"/>
          </a:p>
          <a:p>
            <a:endParaRPr lang="en-US" dirty="0" smtClean="0"/>
          </a:p>
          <a:p>
            <a:r>
              <a:rPr lang="en-US" dirty="0" smtClean="0"/>
              <a:t>Notice that the rays reflect from the surface of the mirror and converge—or focus—at the focal point, </a:t>
            </a:r>
            <a:r>
              <a:rPr lang="en-US" i="1" dirty="0" smtClean="0"/>
              <a:t>F</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400" dirty="0" smtClean="0"/>
              <a:t>From the figure we can see that the focal point, </a:t>
            </a:r>
            <a:r>
              <a:rPr lang="en-US" sz="2400" i="1" dirty="0" smtClean="0"/>
              <a:t>F</a:t>
            </a:r>
            <a:r>
              <a:rPr lang="en-US" sz="2400" dirty="0" smtClean="0"/>
              <a:t>, is halfway between the center of curvature, </a:t>
            </a:r>
            <a:r>
              <a:rPr lang="en-US" sz="2400" i="1" dirty="0" smtClean="0"/>
              <a:t>C</a:t>
            </a:r>
            <a:r>
              <a:rPr lang="en-US" sz="2400" dirty="0" smtClean="0"/>
              <a:t>, and the surface of the mirror. </a:t>
            </a:r>
          </a:p>
          <a:p>
            <a:r>
              <a:rPr lang="en-US" sz="2400" dirty="0" smtClean="0"/>
              <a:t>Since the center of curvature is a distance </a:t>
            </a:r>
            <a:r>
              <a:rPr lang="en-US" sz="2400" i="1" dirty="0" smtClean="0"/>
              <a:t>R</a:t>
            </a:r>
            <a:r>
              <a:rPr lang="en-US" sz="2400" dirty="0" smtClean="0"/>
              <a:t> from the surface, it follows that the distance from the mirror to the focal point is </a:t>
            </a:r>
            <a:r>
              <a:rPr lang="en-US" sz="2400" i="1" dirty="0" smtClean="0"/>
              <a:t>R</a:t>
            </a:r>
            <a:r>
              <a:rPr lang="en-US" sz="2400" dirty="0" smtClean="0"/>
              <a:t>/2. In general, the focal length, </a:t>
            </a:r>
            <a:r>
              <a:rPr lang="en-US" sz="2400" i="1" dirty="0" smtClean="0"/>
              <a:t>f</a:t>
            </a:r>
            <a:r>
              <a:rPr lang="en-US" sz="2400" dirty="0" smtClean="0"/>
              <a:t>, of a concave mirror is the distance from the surface of the mirror to the focal point. That is,</a:t>
            </a:r>
          </a:p>
          <a:p>
            <a:pPr marL="0" indent="0" algn="ctr">
              <a:buNone/>
            </a:pPr>
            <a:r>
              <a:rPr lang="en-US" sz="2400" dirty="0" smtClean="0"/>
              <a:t>focal length = ½ (radius of curvature)</a:t>
            </a:r>
          </a:p>
          <a:p>
            <a:pPr marL="0" indent="0" algn="ctr">
              <a:buNone/>
            </a:pPr>
            <a:r>
              <a:rPr lang="en-US" sz="2400" i="1" dirty="0" smtClean="0"/>
              <a:t>f</a:t>
            </a:r>
            <a:r>
              <a:rPr lang="en-US" sz="2400" dirty="0" smtClean="0"/>
              <a:t> = ½</a:t>
            </a:r>
            <a:r>
              <a:rPr lang="en-US" sz="2400" i="1" dirty="0" smtClean="0"/>
              <a:t>R</a:t>
            </a:r>
          </a:p>
          <a:p>
            <a:r>
              <a:rPr lang="en-US" sz="2400" dirty="0" smtClean="0"/>
              <a:t>With a concave mirror, incoming rays of light that are parallel to the principal axis are reflected through the focal point.</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400" dirty="0" smtClean="0"/>
              <a:t>Several parallel rays are shown approaching a convex mirror in the figure below.</a:t>
            </a:r>
          </a:p>
          <a:p>
            <a:endParaRPr lang="en-US" sz="2400" dirty="0" smtClean="0"/>
          </a:p>
          <a:p>
            <a:endParaRPr lang="en-US" sz="2400" dirty="0"/>
          </a:p>
          <a:p>
            <a:endParaRPr lang="en-US" sz="2400" dirty="0" smtClean="0"/>
          </a:p>
          <a:p>
            <a:endParaRPr lang="en-US" sz="2400" dirty="0" smtClean="0"/>
          </a:p>
          <a:p>
            <a:endParaRPr lang="en-US" sz="2400" dirty="0" smtClean="0"/>
          </a:p>
          <a:p>
            <a:pPr>
              <a:lnSpc>
                <a:spcPct val="110000"/>
              </a:lnSpc>
            </a:pPr>
            <a:endParaRPr lang="en-US" sz="2400" dirty="0" smtClean="0"/>
          </a:p>
          <a:p>
            <a:r>
              <a:rPr lang="en-US" sz="2400" dirty="0" smtClean="0"/>
              <a:t>Incoming rays of light that are parallel to the principal axis of a convex mirror spread outward when they are reflected—just as if they had started from the focal point behind the mirror. However, no light actually passes through the focal point of a convex mirror.</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21_Figure.jpg"/>
          <p:cNvPicPr>
            <a:picLocks noChangeAspect="1"/>
          </p:cNvPicPr>
          <p:nvPr/>
        </p:nvPicPr>
        <p:blipFill rotWithShape="1">
          <a:blip r:embed="rId3">
            <a:extLst>
              <a:ext uri="{28A0092B-C50C-407E-A947-70E740481C1C}">
                <a14:useLocalDpi xmlns:a14="http://schemas.microsoft.com/office/drawing/2010/main" val="0"/>
              </a:ext>
            </a:extLst>
          </a:blip>
          <a:srcRect b="3163"/>
          <a:stretch/>
        </p:blipFill>
        <p:spPr>
          <a:xfrm>
            <a:off x="2450761" y="1961849"/>
            <a:ext cx="4242478" cy="27311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To distinguish between focal points in front and behind a mirror, we give a sign to the focal length. The sign of the focal length is determined as follows:</a:t>
            </a:r>
          </a:p>
          <a:p>
            <a:pPr lvl="1"/>
            <a:r>
              <a:rPr lang="en-US" dirty="0" smtClean="0"/>
              <a:t>The focal length of a mirror is positive if the focal point is in front of the mirror. All concave mirrors have positive focal lengths.</a:t>
            </a:r>
          </a:p>
          <a:p>
            <a:pPr lvl="1"/>
            <a:r>
              <a:rPr lang="en-US" dirty="0" smtClean="0"/>
              <a:t>The focal point of a mirror is negative if the focal point is behind the mirror. All convex mirrors have negative focal lengths.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The easiest way to find the image formed by a mirror is to draw a few rays and see how they reflect.</a:t>
            </a:r>
          </a:p>
          <a:p>
            <a:r>
              <a:rPr lang="en-US" dirty="0" smtClean="0"/>
              <a:t>In this method, called ray tracing, we draw the paths of rays of light as they reflect from a mirror and use them to find the location of the image.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000" dirty="0" smtClean="0"/>
              <a:t>Three rays, known as principal rays, are used in ray tracing with spherical mirrors. These rays are illustrated in the figure below.</a:t>
            </a:r>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As the figure shows, the parallel ray (</a:t>
            </a:r>
            <a:r>
              <a:rPr lang="en-US" sz="2000" i="1" dirty="0" smtClean="0"/>
              <a:t>P</a:t>
            </a:r>
            <a:r>
              <a:rPr lang="en-US" sz="2000" dirty="0" smtClean="0"/>
              <a:t> ray) reflects through the focal point. The focal-point ray (</a:t>
            </a:r>
            <a:r>
              <a:rPr lang="en-US" sz="2000" i="1" dirty="0" smtClean="0"/>
              <a:t>F</a:t>
            </a:r>
            <a:r>
              <a:rPr lang="en-US" sz="2000" dirty="0" smtClean="0"/>
              <a:t> ray) reflects parallel to the principal axis, and the center-of-curvature ray (</a:t>
            </a:r>
            <a:r>
              <a:rPr lang="en-US" sz="2000" i="1" dirty="0" smtClean="0"/>
              <a:t>C</a:t>
            </a:r>
            <a:r>
              <a:rPr lang="en-US" sz="2000" dirty="0" smtClean="0"/>
              <a:t> ray) reflects back along its incoming path.</a:t>
            </a:r>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22_Figure.jpg"/>
          <p:cNvPicPr>
            <a:picLocks noChangeAspect="1"/>
          </p:cNvPicPr>
          <p:nvPr/>
        </p:nvPicPr>
        <p:blipFill rotWithShape="1">
          <a:blip r:embed="rId3">
            <a:extLst>
              <a:ext uri="{28A0092B-C50C-407E-A947-70E740481C1C}">
                <a14:useLocalDpi xmlns:a14="http://schemas.microsoft.com/office/drawing/2010/main" val="0"/>
              </a:ext>
            </a:extLst>
          </a:blip>
          <a:srcRect b="3791"/>
          <a:stretch/>
        </p:blipFill>
        <p:spPr>
          <a:xfrm>
            <a:off x="2023533" y="1983385"/>
            <a:ext cx="5096934" cy="3047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000" dirty="0" smtClean="0"/>
              <a:t>The figure below shows the principal rays used in ray tracing for a convex mirror.</a:t>
            </a:r>
          </a:p>
          <a:p>
            <a:endParaRPr lang="en-US" sz="2000" dirty="0" smtClean="0"/>
          </a:p>
          <a:p>
            <a:endParaRPr lang="en-US" sz="2000" dirty="0" smtClean="0"/>
          </a:p>
          <a:p>
            <a:endParaRPr lang="en-US" sz="2000" dirty="0" smtClean="0"/>
          </a:p>
          <a:p>
            <a:endParaRPr lang="en-US" sz="2000" dirty="0"/>
          </a:p>
          <a:p>
            <a:pPr>
              <a:lnSpc>
                <a:spcPct val="90000"/>
              </a:lnSpc>
            </a:pPr>
            <a:endParaRPr lang="en-US" sz="2000" dirty="0" smtClean="0"/>
          </a:p>
          <a:p>
            <a:endParaRPr lang="en-US" sz="2000" dirty="0" smtClean="0"/>
          </a:p>
          <a:p>
            <a:r>
              <a:rPr lang="en-US" sz="2000" dirty="0" smtClean="0"/>
              <a:t>The following figure shows how the principal rays can be used to obtain an image with a convex mirror.</a:t>
            </a:r>
          </a:p>
          <a:p>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6_23_Figure.jpg"/>
          <p:cNvPicPr>
            <a:picLocks noChangeAspect="1"/>
          </p:cNvPicPr>
          <p:nvPr/>
        </p:nvPicPr>
        <p:blipFill rotWithShape="1">
          <a:blip r:embed="rId3">
            <a:extLst>
              <a:ext uri="{28A0092B-C50C-407E-A947-70E740481C1C}">
                <a14:useLocalDpi xmlns:a14="http://schemas.microsoft.com/office/drawing/2010/main" val="0"/>
              </a:ext>
            </a:extLst>
          </a:blip>
          <a:srcRect b="3651"/>
          <a:stretch/>
        </p:blipFill>
        <p:spPr>
          <a:xfrm>
            <a:off x="2609393" y="1701800"/>
            <a:ext cx="3925214" cy="2345268"/>
          </a:xfrm>
          <a:prstGeom prst="rect">
            <a:avLst/>
          </a:prstGeom>
        </p:spPr>
      </p:pic>
      <p:pic>
        <p:nvPicPr>
          <p:cNvPr id="3" name="Picture 2" descr="16_24_Figure.jpg"/>
          <p:cNvPicPr>
            <a:picLocks noChangeAspect="1"/>
          </p:cNvPicPr>
          <p:nvPr/>
        </p:nvPicPr>
        <p:blipFill rotWithShape="1">
          <a:blip r:embed="rId4">
            <a:extLst>
              <a:ext uri="{28A0092B-C50C-407E-A947-70E740481C1C}">
                <a14:useLocalDpi xmlns:a14="http://schemas.microsoft.com/office/drawing/2010/main" val="0"/>
              </a:ext>
            </a:extLst>
          </a:blip>
          <a:srcRect b="5130"/>
          <a:stretch/>
        </p:blipFill>
        <p:spPr>
          <a:xfrm>
            <a:off x="2052828" y="4675432"/>
            <a:ext cx="5038344" cy="2100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400" dirty="0" smtClean="0"/>
              <a:t>The figure shows that in front of the mirror is an object, represented symbolically by the red arrow. Also indicated in the figure are the principal rays. </a:t>
            </a:r>
          </a:p>
          <a:p>
            <a:r>
              <a:rPr lang="en-US" sz="2400" dirty="0" smtClean="0"/>
              <a:t>Notice that these rays diverge from the mirror as if they had originated from the tip of the dashed orange arrow behind the mirror.</a:t>
            </a:r>
          </a:p>
          <a:p>
            <a:r>
              <a:rPr lang="en-US" sz="2400" dirty="0" smtClean="0"/>
              <a:t>Recall that an image formed behind a mirror (with no light passing through the image) is a virtual image.</a:t>
            </a:r>
          </a:p>
          <a:p>
            <a:r>
              <a:rPr lang="en-US" sz="2400" dirty="0" smtClean="0"/>
              <a:t>It is worth noting that even though three rays were used in the figure, any two would have given an intersection point at the tip of the virtual image.</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dirty="0" smtClean="0"/>
              <a:t>When light hits a boundary between air and glass, for example, some of the light passes into the glass, and some reflects back into the air. The reflected rays stay in the original substance and travel in a different direction.</a:t>
            </a:r>
          </a:p>
          <a:p>
            <a:r>
              <a:rPr lang="en-US" dirty="0" smtClean="0"/>
              <a:t>Mirrors are simply objects that are particularly good at reflecting light waves.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As the figure below illustrates, when an object is close to a convex mirror, the image is practically the same size and distance from the mirror. If the object is far from the mirror, the image is small and close to the focal point.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25_Figure.jpg"/>
          <p:cNvPicPr>
            <a:picLocks noChangeAspect="1"/>
          </p:cNvPicPr>
          <p:nvPr/>
        </p:nvPicPr>
        <p:blipFill rotWithShape="1">
          <a:blip r:embed="rId3">
            <a:extLst>
              <a:ext uri="{28A0092B-C50C-407E-A947-70E740481C1C}">
                <a14:useLocalDpi xmlns:a14="http://schemas.microsoft.com/office/drawing/2010/main" val="0"/>
              </a:ext>
            </a:extLst>
          </a:blip>
          <a:srcRect b="5003"/>
          <a:stretch/>
        </p:blipFill>
        <p:spPr>
          <a:xfrm>
            <a:off x="376428" y="3371845"/>
            <a:ext cx="8391144" cy="32088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000" dirty="0" smtClean="0"/>
              <a:t>Concave mirrors are capable of producing a variety of images.</a:t>
            </a:r>
          </a:p>
          <a:p>
            <a:r>
              <a:rPr lang="en-US" sz="2000" dirty="0" smtClean="0"/>
              <a:t>The </a:t>
            </a:r>
            <a:r>
              <a:rPr lang="en-US" sz="2000" i="1" dirty="0" smtClean="0"/>
              <a:t>F</a:t>
            </a:r>
            <a:r>
              <a:rPr lang="en-US" sz="2000" dirty="0" smtClean="0"/>
              <a:t> and </a:t>
            </a:r>
            <a:r>
              <a:rPr lang="en-US" sz="2000" i="1" dirty="0" smtClean="0"/>
              <a:t>P</a:t>
            </a:r>
            <a:r>
              <a:rPr lang="en-US" sz="2000" dirty="0" smtClean="0"/>
              <a:t> rays for the case where the object is farther from the mirror than the center of curvature are shown in the figure below.</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smtClean="0"/>
          </a:p>
          <a:p>
            <a:endParaRPr lang="en-US" sz="2000" dirty="0" smtClean="0"/>
          </a:p>
          <a:p>
            <a:endParaRPr lang="en-US" sz="2000" dirty="0" smtClean="0"/>
          </a:p>
          <a:p>
            <a:r>
              <a:rPr lang="en-US" sz="2000" dirty="0" smtClean="0"/>
              <a:t>The </a:t>
            </a:r>
            <a:r>
              <a:rPr lang="en-US" sz="2000" i="1" dirty="0" smtClean="0"/>
              <a:t>C</a:t>
            </a:r>
            <a:r>
              <a:rPr lang="en-US" sz="2000" dirty="0" smtClean="0"/>
              <a:t> ray </a:t>
            </a:r>
            <a:r>
              <a:rPr lang="en-US" sz="2000" dirty="0" smtClean="0"/>
              <a:t>isn</a:t>
            </a:r>
            <a:r>
              <a:rPr lang="fr-FR" sz="2000" dirty="0" smtClean="0"/>
              <a:t>'</a:t>
            </a:r>
            <a:r>
              <a:rPr lang="en-US" sz="2000" dirty="0" smtClean="0"/>
              <a:t>t needed in this case and has been omitted for clarity. Notice that the image is inverted (upside-down), closer to the mirror, and smaller than the object.</a:t>
            </a:r>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26_FigureA.jpg"/>
          <p:cNvPicPr>
            <a:picLocks noChangeAspect="1"/>
          </p:cNvPicPr>
          <p:nvPr/>
        </p:nvPicPr>
        <p:blipFill rotWithShape="1">
          <a:blip r:embed="rId3">
            <a:extLst>
              <a:ext uri="{28A0092B-C50C-407E-A947-70E740481C1C}">
                <a14:useLocalDpi xmlns:a14="http://schemas.microsoft.com/office/drawing/2010/main" val="0"/>
              </a:ext>
            </a:extLst>
          </a:blip>
          <a:srcRect b="2911"/>
          <a:stretch/>
        </p:blipFill>
        <p:spPr>
          <a:xfrm>
            <a:off x="2379133" y="2281897"/>
            <a:ext cx="4385734" cy="31535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400" dirty="0" smtClean="0"/>
              <a:t>The ray diagram for the case where the object is between the center of curvature and the focal point is shown below. Again, the </a:t>
            </a:r>
            <a:r>
              <a:rPr lang="en-US" sz="2400" i="1" dirty="0" smtClean="0"/>
              <a:t>C</a:t>
            </a:r>
            <a:r>
              <a:rPr lang="en-US" sz="2400" dirty="0" smtClean="0"/>
              <a:t> ray has been omitted for clarity.</a:t>
            </a:r>
          </a:p>
          <a:p>
            <a:endParaRPr lang="en-US" sz="2400" dirty="0" smtClean="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r>
              <a:rPr lang="en-US" sz="2400" dirty="0" smtClean="0"/>
              <a:t>As the figure shows, the image is real and inverted, but it is now farther from the mirror and larger than the object.</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26_FigureB.jpg"/>
          <p:cNvPicPr>
            <a:picLocks noChangeAspect="1"/>
          </p:cNvPicPr>
          <p:nvPr/>
        </p:nvPicPr>
        <p:blipFill rotWithShape="1">
          <a:blip r:embed="rId3">
            <a:extLst>
              <a:ext uri="{28A0092B-C50C-407E-A947-70E740481C1C}">
                <a14:useLocalDpi xmlns:a14="http://schemas.microsoft.com/office/drawing/2010/main" val="0"/>
              </a:ext>
            </a:extLst>
          </a:blip>
          <a:srcRect b="2937"/>
          <a:stretch/>
        </p:blipFill>
        <p:spPr>
          <a:xfrm>
            <a:off x="2247561" y="2353365"/>
            <a:ext cx="4648878" cy="33450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idx="1"/>
          </p:nvPr>
        </p:nvSpPr>
        <p:spPr/>
        <p:txBody>
          <a:bodyPr/>
          <a:lstStyle/>
          <a:p>
            <a:r>
              <a:rPr lang="en-US" dirty="0" smtClean="0"/>
              <a:t>The case in which the object is between the mirror and the focal point is discussed in the following Guided Example.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Slide-43.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2355428" y="2494071"/>
            <a:ext cx="4807371" cy="42935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The imaging characteristics of convex and concave mirrors are summarized in the table below.</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1_Table.jpg"/>
          <p:cNvPicPr>
            <a:picLocks noChangeAspect="1"/>
          </p:cNvPicPr>
          <p:nvPr/>
        </p:nvPicPr>
        <p:blipFill rotWithShape="1">
          <a:blip r:embed="rId3">
            <a:extLst>
              <a:ext uri="{28A0092B-C50C-407E-A947-70E740481C1C}">
                <a14:useLocalDpi xmlns:a14="http://schemas.microsoft.com/office/drawing/2010/main" val="0"/>
              </a:ext>
            </a:extLst>
          </a:blip>
          <a:srcRect b="3612"/>
          <a:stretch/>
        </p:blipFill>
        <p:spPr>
          <a:xfrm>
            <a:off x="1159933" y="2481517"/>
            <a:ext cx="6824134" cy="40370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000" dirty="0" smtClean="0"/>
              <a:t>While ray tracing is very useful, images can be located more precisely with an equation. The mirror equation is a precise mathematical relationship between object distance, image distance, and focal length for a given mirror.</a:t>
            </a:r>
          </a:p>
          <a:p>
            <a:r>
              <a:rPr lang="en-US" sz="2000" dirty="0" smtClean="0"/>
              <a:t>In the figure below, an object is at a distance </a:t>
            </a:r>
            <a:r>
              <a:rPr lang="en-US" sz="2000" i="1" dirty="0" smtClean="0"/>
              <a:t>d</a:t>
            </a:r>
            <a:r>
              <a:rPr lang="en-US" sz="2000" baseline="-25000" dirty="0" smtClean="0"/>
              <a:t>o</a:t>
            </a:r>
            <a:r>
              <a:rPr lang="en-US" sz="2000" dirty="0" smtClean="0"/>
              <a:t> from a mirror. The image is a distance </a:t>
            </a:r>
            <a:r>
              <a:rPr lang="en-US" sz="2000" i="1" dirty="0" smtClean="0"/>
              <a:t>d</a:t>
            </a:r>
            <a:r>
              <a:rPr lang="en-US" sz="2000" baseline="-25000" dirty="0" smtClean="0"/>
              <a:t>i</a:t>
            </a:r>
            <a:r>
              <a:rPr lang="en-US" sz="2000" dirty="0" smtClean="0"/>
              <a:t> from the mirror, and the focal point is a distance </a:t>
            </a:r>
            <a:r>
              <a:rPr lang="en-US" sz="2000" i="1" dirty="0" smtClean="0"/>
              <a:t>f</a:t>
            </a:r>
            <a:r>
              <a:rPr lang="en-US" sz="2000" dirty="0" smtClean="0"/>
              <a:t> from the mirror.</a:t>
            </a:r>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27_FigureA.jpg"/>
          <p:cNvPicPr>
            <a:picLocks noChangeAspect="1"/>
          </p:cNvPicPr>
          <p:nvPr/>
        </p:nvPicPr>
        <p:blipFill rotWithShape="1">
          <a:blip r:embed="rId3">
            <a:extLst>
              <a:ext uri="{28A0092B-C50C-407E-A947-70E740481C1C}">
                <a14:useLocalDpi xmlns:a14="http://schemas.microsoft.com/office/drawing/2010/main" val="0"/>
              </a:ext>
            </a:extLst>
          </a:blip>
          <a:srcRect b="2854"/>
          <a:stretch/>
        </p:blipFill>
        <p:spPr>
          <a:xfrm>
            <a:off x="2368465" y="3370464"/>
            <a:ext cx="4407070" cy="34275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These three distances, </a:t>
            </a:r>
            <a:r>
              <a:rPr lang="en-US" i="1" dirty="0" smtClean="0"/>
              <a:t>d</a:t>
            </a:r>
            <a:r>
              <a:rPr lang="en-US" baseline="-25000" dirty="0" smtClean="0"/>
              <a:t>o</a:t>
            </a:r>
            <a:r>
              <a:rPr lang="en-US" dirty="0" smtClean="0"/>
              <a:t>, </a:t>
            </a:r>
            <a:r>
              <a:rPr lang="en-US" i="1" dirty="0" smtClean="0"/>
              <a:t>d</a:t>
            </a:r>
            <a:r>
              <a:rPr lang="en-US" baseline="-25000" dirty="0" smtClean="0"/>
              <a:t>i</a:t>
            </a:r>
            <a:r>
              <a:rPr lang="en-US" dirty="0" smtClean="0"/>
              <a:t>, and </a:t>
            </a:r>
            <a:r>
              <a:rPr lang="en-US" i="1" dirty="0" smtClean="0"/>
              <a:t>f</a:t>
            </a:r>
            <a:r>
              <a:rPr lang="en-US" dirty="0" smtClean="0"/>
              <a:t>, are related by the following equation: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If two of these quantities are known, the mirror equation yields the third.</a:t>
            </a:r>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Slide-46.jpg"/>
          <p:cNvPicPr>
            <a:picLocks noChangeAspect="1"/>
          </p:cNvPicPr>
          <p:nvPr/>
        </p:nvPicPr>
        <p:blipFill rotWithShape="1">
          <a:blip r:embed="rId3">
            <a:extLst>
              <a:ext uri="{28A0092B-C50C-407E-A947-70E740481C1C}">
                <a14:useLocalDpi xmlns:a14="http://schemas.microsoft.com/office/drawing/2010/main" val="0"/>
              </a:ext>
            </a:extLst>
          </a:blip>
          <a:srcRect b="5269"/>
          <a:stretch/>
        </p:blipFill>
        <p:spPr>
          <a:xfrm>
            <a:off x="876688" y="2311400"/>
            <a:ext cx="7390624" cy="27389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It is important to identify and use the correct sign for each term in the mirror equation. The sign convention for both concave and convex mirrors is summarized in the table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Slide-47.jpg"/>
          <p:cNvPicPr>
            <a:picLocks noChangeAspect="1"/>
          </p:cNvPicPr>
          <p:nvPr/>
        </p:nvPicPr>
        <p:blipFill rotWithShape="1">
          <a:blip r:embed="rId3">
            <a:extLst>
              <a:ext uri="{28A0092B-C50C-407E-A947-70E740481C1C}">
                <a14:useLocalDpi xmlns:a14="http://schemas.microsoft.com/office/drawing/2010/main" val="0"/>
              </a:ext>
            </a:extLst>
          </a:blip>
          <a:srcRect b="3594"/>
          <a:stretch/>
        </p:blipFill>
        <p:spPr>
          <a:xfrm>
            <a:off x="1520444" y="2937934"/>
            <a:ext cx="6103112" cy="36195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idx="1"/>
          </p:nvPr>
        </p:nvSpPr>
        <p:spPr/>
        <p:txBody>
          <a:bodyPr/>
          <a:lstStyle/>
          <a:p>
            <a:r>
              <a:rPr lang="en-US" dirty="0" smtClean="0"/>
              <a:t>The following example shows how the mirror equation may be used to determine the image distance in the case of a concave mirror.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Slide-48.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2318514" y="2488994"/>
            <a:ext cx="4869686" cy="43055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the mirror equation may be used to determine the image distance in the case of a convex mirror.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A9R20613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500688"/>
            <a:ext cx="5816600" cy="42635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idx="1"/>
          </p:nvPr>
        </p:nvSpPr>
        <p:spPr/>
        <p:txBody>
          <a:bodyPr/>
          <a:lstStyle/>
          <a:p>
            <a:r>
              <a:rPr lang="en-US" sz="2000" dirty="0" smtClean="0"/>
              <a:t>To study the reflection of light, we need a simple way to draw situations we are interested in. A convenient method is to use rays. A ray is an arrow that points in the direction that light travels.</a:t>
            </a:r>
          </a:p>
          <a:p>
            <a:r>
              <a:rPr lang="en-US" sz="2000" dirty="0" smtClean="0"/>
              <a:t>Waves created by a rock dropped into a pool of water form concentric outward-moving circles. The figure below shows a simplified version of this situation.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1_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2743200" y="3163359"/>
            <a:ext cx="3657600" cy="36381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a:xfrm>
            <a:off x="365125" y="1141413"/>
            <a:ext cx="8389408" cy="5106987"/>
          </a:xfrm>
        </p:spPr>
        <p:txBody>
          <a:bodyPr/>
          <a:lstStyle/>
          <a:p>
            <a:r>
              <a:rPr lang="en-US" sz="2400" dirty="0" smtClean="0"/>
              <a:t>Curved mirrors typically produce images that are either larger or smaller than the object. The figure below shows an image that is reduced in size.</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a:p>
            <a:endParaRPr lang="en-US" sz="2400" dirty="0" smtClean="0"/>
          </a:p>
          <a:p>
            <a:endParaRPr lang="en-US" sz="2400" dirty="0" smtClean="0"/>
          </a:p>
          <a:p>
            <a:r>
              <a:rPr lang="en-US" sz="2400" dirty="0" smtClean="0"/>
              <a:t>In general, the ratio of the height of the image, </a:t>
            </a:r>
            <a:r>
              <a:rPr lang="en-US" sz="2400" i="1" dirty="0" smtClean="0"/>
              <a:t>h</a:t>
            </a:r>
            <a:r>
              <a:rPr lang="en-US" sz="2400" baseline="-25000" dirty="0" smtClean="0"/>
              <a:t>i</a:t>
            </a:r>
            <a:r>
              <a:rPr lang="en-US" sz="2400" dirty="0" smtClean="0"/>
              <a:t>, to the height of the object, </a:t>
            </a:r>
            <a:r>
              <a:rPr lang="en-US" sz="2400" i="1" dirty="0" smtClean="0"/>
              <a:t>h</a:t>
            </a:r>
            <a:r>
              <a:rPr lang="en-US" sz="2400" baseline="-25000" dirty="0" smtClean="0"/>
              <a:t>o</a:t>
            </a:r>
            <a:r>
              <a:rPr lang="en-US" sz="2400" dirty="0" smtClean="0"/>
              <a:t>, is defined as the magnification, </a:t>
            </a:r>
            <a:r>
              <a:rPr lang="en-US" sz="2400" i="1" dirty="0" smtClean="0"/>
              <a:t>m</a:t>
            </a:r>
            <a:r>
              <a:rPr lang="en-US" sz="2400"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28_Figure.jpg"/>
          <p:cNvPicPr>
            <a:picLocks noChangeAspect="1"/>
          </p:cNvPicPr>
          <p:nvPr/>
        </p:nvPicPr>
        <p:blipFill rotWithShape="1">
          <a:blip r:embed="rId3">
            <a:extLst>
              <a:ext uri="{28A0092B-C50C-407E-A947-70E740481C1C}">
                <a14:useLocalDpi xmlns:a14="http://schemas.microsoft.com/office/drawing/2010/main" val="0"/>
              </a:ext>
            </a:extLst>
          </a:blip>
          <a:srcRect b="3043"/>
          <a:stretch/>
        </p:blipFill>
        <p:spPr>
          <a:xfrm>
            <a:off x="2399961" y="2406618"/>
            <a:ext cx="4344078" cy="29760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Curved Mirrors</a:t>
            </a:r>
            <a:endParaRPr lang="en-US" dirty="0"/>
          </a:p>
        </p:txBody>
      </p:sp>
      <p:sp>
        <p:nvSpPr>
          <p:cNvPr id="1030" name="Rectangle 6"/>
          <p:cNvSpPr>
            <a:spLocks noGrp="1" noChangeArrowheads="1"/>
          </p:cNvSpPr>
          <p:nvPr>
            <p:ph type="body" idx="1"/>
          </p:nvPr>
        </p:nvSpPr>
        <p:spPr/>
        <p:txBody>
          <a:bodyPr/>
          <a:lstStyle/>
          <a:p>
            <a:r>
              <a:rPr lang="en-US" sz="2400" dirty="0" smtClean="0"/>
              <a:t>The magnification can also be determined in terms of the object and image distances as follows:</a:t>
            </a:r>
          </a:p>
          <a:p>
            <a:pPr marL="0" indent="0">
              <a:buNone/>
            </a:pPr>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The sign of the magnification tells whether the image is upright or inverted: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Slide-51A.jpg"/>
          <p:cNvPicPr>
            <a:picLocks noChangeAspect="1"/>
          </p:cNvPicPr>
          <p:nvPr/>
        </p:nvPicPr>
        <p:blipFill rotWithShape="1">
          <a:blip r:embed="rId3">
            <a:extLst>
              <a:ext uri="{28A0092B-C50C-407E-A947-70E740481C1C}">
                <a14:useLocalDpi xmlns:a14="http://schemas.microsoft.com/office/drawing/2010/main" val="0"/>
              </a:ext>
            </a:extLst>
          </a:blip>
          <a:srcRect b="6038"/>
          <a:stretch/>
        </p:blipFill>
        <p:spPr>
          <a:xfrm>
            <a:off x="1514855" y="2146189"/>
            <a:ext cx="5486400" cy="1852345"/>
          </a:xfrm>
          <a:prstGeom prst="rect">
            <a:avLst/>
          </a:prstGeom>
        </p:spPr>
      </p:pic>
      <p:pic>
        <p:nvPicPr>
          <p:cNvPr id="9" name="Picture 8" descr="Slide-51B.jpg"/>
          <p:cNvPicPr>
            <a:picLocks noChangeAspect="1"/>
          </p:cNvPicPr>
          <p:nvPr/>
        </p:nvPicPr>
        <p:blipFill rotWithShape="1">
          <a:blip r:embed="rId4">
            <a:extLst>
              <a:ext uri="{28A0092B-C50C-407E-A947-70E740481C1C}">
                <a14:useLocalDpi xmlns:a14="http://schemas.microsoft.com/office/drawing/2010/main" val="0"/>
              </a:ext>
            </a:extLst>
          </a:blip>
          <a:srcRect b="6961"/>
          <a:stretch/>
        </p:blipFill>
        <p:spPr>
          <a:xfrm>
            <a:off x="1514855" y="5022815"/>
            <a:ext cx="5486400" cy="15013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idx="1"/>
          </p:nvPr>
        </p:nvSpPr>
        <p:spPr/>
        <p:txBody>
          <a:bodyPr/>
          <a:lstStyle/>
          <a:p>
            <a:r>
              <a:rPr lang="en-US" sz="2000" dirty="0" smtClean="0"/>
              <a:t>The circles represent crests of the outgoing waves. The outward motion of the waves is indicated by the outward-pointing arrows—the rays.</a:t>
            </a:r>
          </a:p>
          <a:p>
            <a:r>
              <a:rPr lang="en-US" sz="2000" dirty="0" smtClean="0"/>
              <a:t>Rays are always at right angles to the wave fronts.</a:t>
            </a:r>
          </a:p>
          <a:p>
            <a:r>
              <a:rPr lang="en-US" sz="2000" dirty="0" smtClean="0"/>
              <a:t>A similar situation applies to light and other electromagnetic waves, as illustrated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2_FigureA.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3017175" y="3162429"/>
            <a:ext cx="3109650" cy="35447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sz="2000" dirty="0" smtClean="0"/>
              <a:t>In this case, the waves move out in three dimensions. Spherical waves fronts such as these have rays that point radially outward. </a:t>
            </a:r>
          </a:p>
          <a:p>
            <a:r>
              <a:rPr lang="en-US" sz="2000" dirty="0" smtClean="0"/>
              <a:t>The figure below shows that as waves move farther from a source, spherical wave fronts become flat planes, and the rays become parallel.</a:t>
            </a:r>
          </a:p>
          <a:p>
            <a:endParaRPr lang="en-US" sz="2000" dirty="0" smtClean="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smtClean="0"/>
          </a:p>
          <a:p>
            <a:r>
              <a:rPr lang="en-US" sz="2000" dirty="0" smtClean="0"/>
              <a:t>In general, plane waves have flat wave fronts and parallel rays all pointing in the same direction.</a:t>
            </a:r>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2_FigureB.jpg"/>
          <p:cNvPicPr>
            <a:picLocks noChangeAspect="1"/>
          </p:cNvPicPr>
          <p:nvPr/>
        </p:nvPicPr>
        <p:blipFill rotWithShape="1">
          <a:blip r:embed="rId3">
            <a:extLst>
              <a:ext uri="{28A0092B-C50C-407E-A947-70E740481C1C}">
                <a14:useLocalDpi xmlns:a14="http://schemas.microsoft.com/office/drawing/2010/main" val="0"/>
              </a:ext>
            </a:extLst>
          </a:blip>
          <a:srcRect b="3120"/>
          <a:stretch/>
        </p:blipFill>
        <p:spPr>
          <a:xfrm>
            <a:off x="2196761" y="2610632"/>
            <a:ext cx="4750478" cy="30464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sz="2000" dirty="0" smtClean="0"/>
              <a:t>Plane waves and their corresponding rays are useful when investigating the properties of mirrors.</a:t>
            </a:r>
          </a:p>
          <a:p>
            <a:r>
              <a:rPr lang="en-US" sz="2000" dirty="0" smtClean="0"/>
              <a:t>Consider a beam of light that reflects from a mirror. To study this situation, we begin by drawing the normal to the surface of the mirror. The normal to a reflecting surface is a line drawn perpendicular to the surface. An example is shown as a dashed line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6_03_Figure.jpg"/>
          <p:cNvPicPr>
            <a:picLocks noChangeAspect="1"/>
          </p:cNvPicPr>
          <p:nvPr/>
        </p:nvPicPr>
        <p:blipFill rotWithShape="1">
          <a:blip r:embed="rId3">
            <a:extLst>
              <a:ext uri="{28A0092B-C50C-407E-A947-70E740481C1C}">
                <a14:useLocalDpi xmlns:a14="http://schemas.microsoft.com/office/drawing/2010/main" val="0"/>
              </a:ext>
            </a:extLst>
          </a:blip>
          <a:srcRect b="3099"/>
          <a:stretch/>
        </p:blipFill>
        <p:spPr>
          <a:xfrm>
            <a:off x="2209800" y="3391384"/>
            <a:ext cx="4724400" cy="33645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Reflection of Light</a:t>
            </a:r>
            <a:endParaRPr lang="en-US" dirty="0"/>
          </a:p>
        </p:txBody>
      </p:sp>
      <p:sp>
        <p:nvSpPr>
          <p:cNvPr id="1030" name="Rectangle 6"/>
          <p:cNvSpPr>
            <a:spLocks noGrp="1" noChangeArrowheads="1"/>
          </p:cNvSpPr>
          <p:nvPr>
            <p:ph type="body" idx="1"/>
          </p:nvPr>
        </p:nvSpPr>
        <p:spPr/>
        <p:txBody>
          <a:bodyPr/>
          <a:lstStyle/>
          <a:p>
            <a:r>
              <a:rPr lang="en-US" dirty="0" smtClean="0"/>
              <a:t>The incident and reflected beams of light in the figure are each represented by a single ray. The incident ray hits the surface of the mirror at the angle </a:t>
            </a:r>
            <a:r>
              <a:rPr lang="el-GR" i="1" dirty="0" smtClean="0"/>
              <a:t>θ</a:t>
            </a:r>
            <a:r>
              <a:rPr lang="en-US" baseline="-25000" dirty="0" smtClean="0"/>
              <a:t>1</a:t>
            </a:r>
            <a:r>
              <a:rPr lang="en-US" dirty="0" smtClean="0"/>
              <a:t> to the normal. The angle </a:t>
            </a:r>
            <a:r>
              <a:rPr lang="el-GR" i="1" dirty="0" smtClean="0"/>
              <a:t>θ</a:t>
            </a:r>
            <a:r>
              <a:rPr lang="en-US" baseline="-25000" dirty="0" smtClean="0"/>
              <a:t>1</a:t>
            </a:r>
            <a:r>
              <a:rPr lang="en-US" dirty="0" smtClean="0"/>
              <a:t> is called the angle of incidence.</a:t>
            </a:r>
          </a:p>
          <a:p>
            <a:r>
              <a:rPr lang="en-US" dirty="0" smtClean="0"/>
              <a:t>Similarly, the angle of reflection, </a:t>
            </a:r>
            <a:r>
              <a:rPr lang="el-GR" i="1" dirty="0" smtClean="0"/>
              <a:t>θ</a:t>
            </a:r>
            <a:r>
              <a:rPr lang="en-US" baseline="-25000" dirty="0" smtClean="0"/>
              <a:t>2</a:t>
            </a:r>
            <a:r>
              <a:rPr lang="en-US" dirty="0" smtClean="0"/>
              <a:t>, is the angle that the reflected ray makes with the normal.</a:t>
            </a:r>
          </a:p>
          <a:p>
            <a:r>
              <a:rPr lang="en-US" dirty="0" smtClean="0"/>
              <a:t>The relationship between the angle of reflection and the angle of incidence is very simple—they are equal. This relationship is called the law of reflection.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858</TotalTime>
  <Words>3656</Words>
  <Application>Microsoft Macintosh PowerPoint</Application>
  <PresentationFormat>On-screen Show (4:3)</PresentationFormat>
  <Paragraphs>373</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HA5Lect_template</vt:lpstr>
      <vt:lpstr>Reflection and Mirrors</vt:lpstr>
      <vt:lpstr>Chapter Contents</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The Reflection of Light</vt:lpstr>
      <vt:lpstr>Plane Mirrors</vt:lpstr>
      <vt:lpstr>Plane Mirrors</vt:lpstr>
      <vt:lpstr>Plane Mirrors</vt:lpstr>
      <vt:lpstr>Plane Mirrors</vt:lpstr>
      <vt:lpstr>Plane Mirrors</vt:lpstr>
      <vt:lpstr>Plane Mirrors</vt:lpstr>
      <vt:lpstr>Plane Mirrors</vt:lpstr>
      <vt:lpstr>Plane Mirrors</vt:lpstr>
      <vt:lpstr>Plane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lpstr>Curved Mirrors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149</cp:revision>
  <dcterms:created xsi:type="dcterms:W3CDTF">2007-09-26T05:29:17Z</dcterms:created>
  <dcterms:modified xsi:type="dcterms:W3CDTF">2013-09-06T07:23:04Z</dcterms:modified>
</cp:coreProperties>
</file>