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4"/>
  </p:notesMasterIdLst>
  <p:handoutMasterIdLst>
    <p:handoutMasterId r:id="rId55"/>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5612" autoAdjust="0"/>
  </p:normalViewPr>
  <p:slideViewPr>
    <p:cSldViewPr snapToGrid="0">
      <p:cViewPr varScale="1">
        <p:scale>
          <a:sx n="141" d="100"/>
          <a:sy n="141" d="100"/>
        </p:scale>
        <p:origin x="-2224"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CD5670-1D2A-044B-85E6-BE6955F9F354}" type="datetimeFigureOut">
              <a:rPr lang="en-US" smtClean="0"/>
              <a:t>9/6/13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B88C2A-7B38-244F-BF72-F112D862EF20}" type="slidenum">
              <a:rPr lang="en-US" smtClean="0"/>
              <a:t>‹#›</a:t>
            </a:fld>
            <a:endParaRPr lang="en-US" dirty="0"/>
          </a:p>
        </p:txBody>
      </p:sp>
    </p:spTree>
    <p:extLst>
      <p:ext uri="{BB962C8B-B14F-4D97-AF65-F5344CB8AC3E}">
        <p14:creationId xmlns:p14="http://schemas.microsoft.com/office/powerpoint/2010/main" val="2834660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E25A89-8D3D-4BB5-BCAC-F0023BD14828}"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A18F06B-673D-4878-B1A2-0AFFE6F8D94C}"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7D62BCD-3B40-4C1D-ABC6-3A38FDF8AC86}"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275E1DC-2086-4463-840E-19BC601B91D5}"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4BC675-913E-42B9-A06A-CF0D376C0807}"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7313358-8FEE-4836-8AA9-5F8B2C6943CD}"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3DCF4E7-0C30-4468-8BD0-246C2EE31C4D}"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D7F19E0-60D9-448E-9B1F-9DA53502EE78}"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204C29D-07CC-47A7-8CE2-52F9839DE0CA}"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4FA19F8-9BB4-498C-B80F-F19ACBF85EF0}"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8E2AB6B-F3C1-45DA-B4DD-82ABB7170851}"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54827A7-7981-4CCA-96DF-38395E46F054}"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EEFF70-849C-42B1-BD39-78442E55FD52}"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153135-E2F5-46CB-B91B-AAFD3A09B3F8}"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78B5BB1-EF42-454F-865E-CD3AFCD1D184}"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816AEA8-393D-486E-8536-443293A6EBB0}"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FDC369-421E-4044-8783-BD5879E03726}"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951A11A-8565-468E-BA3C-F5DA172A8C18}"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AA97DA5-1A0B-4CFB-973E-E4DF512A1BD2}"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492718C-E9E0-43B7-887E-336AA3A1E026}"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3246EFD-FC42-4702-BA66-B83C93D95BF3}"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D49D2CF-7822-4A33-B3E3-C21CAC56D640}"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BF5CAD3-68AC-41F2-993F-6FBBB9F201E3}"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9171B5F-72DC-43D9-AA32-BB8921110E32}"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21B550D-7019-4E12-A99A-E9319E884FE1}"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16CB179-1DE7-4034-A17F-53F0E81BF91E}"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A0E1ED8-2753-4BF3-AF79-24241D5D6DED}"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93F5A86-774E-40C8-8C51-FD9F81CDB038}"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AF97829-3540-4332-AA61-46E051A9DCF8}"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C4AA682-C0D5-481A-AB19-C9D4EFF89E5F}"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FB5120-48D8-4983-AF4D-FE308E5C1F47}"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FDD6BB6-1F2F-4398-B222-989118F5227B}"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14DD85A-8A6A-4294-873B-597F9587D663}"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79EDDB-AD9F-4E47-B603-0DB9D5D58DCB}"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AE9990D-FF23-4115-A7E7-A6F4A9941D4E}"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C48595B-12C3-4943-98BE-E935928C562E}"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ED3A55-850E-4E67-8D38-E6FF54D56392}"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B3C64D6-5BAD-4508-B4A7-F60668FDB62F}"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74062E5-7DB5-4E5D-8E9A-89C44C959099}"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4C37C4-BDDD-41FB-8BE5-355BD28F4885}"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FD2DBB-72BE-4E12-8200-93933572FA37}"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4B6DDA7-3C93-4C71-80A4-A3F37B3C33AA}"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5C898B7-A2C5-4B0D-831F-6369F12F300A}"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E1F5506-210F-4801-BD61-1137DC175AF3}"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50DC8A-C05D-4D51-9818-6794AD07BF44}"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7F8385C-7550-43B6-9395-DD123C4F101F}"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93C3B0F-5254-413D-ADA5-3F42A34E355D}"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20254F3-091F-4517-BA30-440D457BEC36}"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88EDD98-1808-4BF4-8CED-D742ED85743B}"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FCE589C-8A68-4F73-B608-FDCE9AB08C18}"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6904511-D699-42FC-BCCF-E8712501B391}"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15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2091" name="Rectangle 43"/>
          <p:cNvSpPr>
            <a:spLocks noGrp="1" noChangeArrowheads="1"/>
          </p:cNvSpPr>
          <p:nvPr>
            <p:ph type="ctrTitle"/>
          </p:nvPr>
        </p:nvSpPr>
        <p:spPr/>
        <p:txBody>
          <a:bodyPr/>
          <a:lstStyle/>
          <a:p>
            <a:r>
              <a:rPr lang="en-US" dirty="0" smtClean="0"/>
              <a:t>The Properties of Light</a:t>
            </a:r>
            <a:endParaRPr lang="en-US" dirty="0"/>
          </a:p>
        </p:txBody>
      </p:sp>
      <p:sp>
        <p:nvSpPr>
          <p:cNvPr id="2" name="Footer Placeholder 1"/>
          <p:cNvSpPr>
            <a:spLocks noGrp="1"/>
          </p:cNvSpPr>
          <p:nvPr>
            <p:ph type="ftr" sz="quarter" idx="3"/>
          </p:nvPr>
        </p:nvSpPr>
        <p:spPr/>
        <p:txBody>
          <a:bodyPr/>
          <a:lstStyle/>
          <a:p>
            <a:r>
              <a:rPr lang="en-GB" dirty="0" smtClean="0"/>
              <a:t>© 2014 Pearson Education, Inc.</a:t>
            </a:r>
            <a:endParaRPr lang="en-GB" dirty="0"/>
          </a:p>
        </p:txBody>
      </p:sp>
      <p:sp>
        <p:nvSpPr>
          <p:cNvPr id="8" name="Subtitle 1"/>
          <p:cNvSpPr txBox="1">
            <a:spLocks/>
          </p:cNvSpPr>
          <p:nvPr/>
        </p:nvSpPr>
        <p:spPr bwMode="auto">
          <a:xfrm>
            <a:off x="365126" y="4860925"/>
            <a:ext cx="32997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fontAlgn="base">
              <a:spcBef>
                <a:spcPct val="20000"/>
              </a:spcBef>
              <a:spcAft>
                <a:spcPct val="0"/>
              </a:spcAft>
              <a:buClr>
                <a:srgbClr val="3D6832"/>
              </a:buClr>
              <a:buFontTx/>
              <a:buNone/>
              <a:defRPr sz="20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smtClean="0"/>
              <a:t>Prepared by </a:t>
            </a:r>
          </a:p>
          <a:p>
            <a:r>
              <a:rPr lang="en-US" dirty="0" smtClean="0"/>
              <a:t>Chris Chiaverina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idx="1"/>
          </p:nvPr>
        </p:nvSpPr>
        <p:spPr/>
        <p:txBody>
          <a:bodyPr/>
          <a:lstStyle/>
          <a:p>
            <a:r>
              <a:rPr lang="en-US" sz="2400" dirty="0" smtClean="0"/>
              <a:t>The Doppler effect applies to all types of electromagnetic waves, including light waves, radio waves, microwaves, and so on.</a:t>
            </a:r>
          </a:p>
          <a:p>
            <a:r>
              <a:rPr lang="en-US" sz="2400" dirty="0" smtClean="0"/>
              <a:t>The following example illustrates how the Doppler equation can be used to determine the change in frequency of radio waves.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10.eps"/>
          <p:cNvPicPr>
            <a:picLocks noChangeAspect="1"/>
          </p:cNvPicPr>
          <p:nvPr/>
        </p:nvPicPr>
        <p:blipFill rotWithShape="1">
          <a:blip r:embed="rId3">
            <a:extLst>
              <a:ext uri="{28A0092B-C50C-407E-A947-70E740481C1C}">
                <a14:useLocalDpi xmlns:a14="http://schemas.microsoft.com/office/drawing/2010/main" val="0"/>
              </a:ext>
            </a:extLst>
          </a:blip>
          <a:srcRect b="2866"/>
          <a:stretch/>
        </p:blipFill>
        <p:spPr>
          <a:xfrm>
            <a:off x="2286981" y="3502825"/>
            <a:ext cx="4570038" cy="32670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American astronomer Edwin Hubble (1889–1953) discovered that light from distant galaxies is Doppler shifted. </a:t>
            </a:r>
          </a:p>
          <a:p>
            <a:r>
              <a:rPr lang="en-US" dirty="0" smtClean="0"/>
              <a:t>In fact, he found that the greater the distance to a galaxy, the greater the Doppler shift. Furthermore, he found that most galaxies are moving away from us and that their speed is directly proportional to their distance.</a:t>
            </a:r>
          </a:p>
          <a:p>
            <a:r>
              <a:rPr lang="en-US" dirty="0" smtClean="0"/>
              <a:t>Hubble</a:t>
            </a:r>
            <a:r>
              <a:rPr lang="fr-FR" dirty="0" smtClean="0"/>
              <a:t>'</a:t>
            </a:r>
            <a:r>
              <a:rPr lang="en-US" dirty="0" smtClean="0"/>
              <a:t>s observations gave strong support for the Big Bang theory. According to this theory, the universe started in a hot dense state and then expanded rapidly outward.</a:t>
            </a:r>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Light is certainly a wave. Light displays all of the properties that define a wave.</a:t>
            </a:r>
          </a:p>
          <a:p>
            <a:r>
              <a:rPr lang="en-US" dirty="0" smtClean="0"/>
              <a:t>Even so, light also displays some of the properties associated with particles.</a:t>
            </a:r>
          </a:p>
          <a:p>
            <a:r>
              <a:rPr lang="en-US" dirty="0" smtClean="0"/>
              <a:t>To understand this behavior you might say that light "bottles" its energy, rather than delivering it from a "tap."</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idx="1"/>
          </p:nvPr>
        </p:nvSpPr>
        <p:spPr/>
        <p:txBody>
          <a:bodyPr/>
          <a:lstStyle/>
          <a:p>
            <a:r>
              <a:rPr lang="en-US" sz="2400" dirty="0" smtClean="0"/>
              <a:t>As figure (a) indicates, a wave with energy that can have any value is like water coming from a tap, which can provide any amount.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04_FigureA.jpg"/>
          <p:cNvPicPr>
            <a:picLocks noChangeAspect="1"/>
          </p:cNvPicPr>
          <p:nvPr/>
        </p:nvPicPr>
        <p:blipFill rotWithShape="1">
          <a:blip r:embed="rId3">
            <a:extLst>
              <a:ext uri="{28A0092B-C50C-407E-A947-70E740481C1C}">
                <a14:useLocalDpi xmlns:a14="http://schemas.microsoft.com/office/drawing/2010/main" val="0"/>
              </a:ext>
            </a:extLst>
          </a:blip>
          <a:srcRect b="2821"/>
          <a:stretch/>
        </p:blipFill>
        <p:spPr>
          <a:xfrm>
            <a:off x="3167819" y="2344879"/>
            <a:ext cx="2808362" cy="44450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idx="1"/>
          </p:nvPr>
        </p:nvSpPr>
        <p:spPr/>
        <p:txBody>
          <a:bodyPr/>
          <a:lstStyle/>
          <a:p>
            <a:r>
              <a:rPr lang="en-US" sz="2400" dirty="0" smtClean="0"/>
              <a:t>In contrast, bottled water comes in discrete packages—the individual bottles. You can get one bottle, two bottles, three bottles, or more. This is like energy carried by a light wave. It </a:t>
            </a:r>
            <a:r>
              <a:rPr lang="en-US" sz="2400" dirty="0" smtClean="0"/>
              <a:t>doesn</a:t>
            </a:r>
            <a:r>
              <a:rPr lang="fr-FR" sz="2400" dirty="0" smtClean="0"/>
              <a:t>'</a:t>
            </a:r>
            <a:r>
              <a:rPr lang="en-US" sz="2400" dirty="0" smtClean="0"/>
              <a:t>t come in any amount at all, but only in bundles of energy of a fixed amount—just like bottled water.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04_FigureB.jpg"/>
          <p:cNvPicPr>
            <a:picLocks noChangeAspect="1"/>
          </p:cNvPicPr>
          <p:nvPr/>
        </p:nvPicPr>
        <p:blipFill rotWithShape="1">
          <a:blip r:embed="rId3">
            <a:extLst>
              <a:ext uri="{28A0092B-C50C-407E-A947-70E740481C1C}">
                <a14:useLocalDpi xmlns:a14="http://schemas.microsoft.com/office/drawing/2010/main" val="0"/>
              </a:ext>
            </a:extLst>
          </a:blip>
          <a:srcRect b="2821"/>
          <a:stretch/>
        </p:blipFill>
        <p:spPr>
          <a:xfrm>
            <a:off x="3392660" y="3040452"/>
            <a:ext cx="1881621" cy="37894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The "bottled-up" packets of energy in a beam of light are referred to as photons. You can think of a photon as a "particle" of light that carries energy but has no mass. Photons are what give light its particle-like nature.</a:t>
            </a:r>
          </a:p>
          <a:p>
            <a:r>
              <a:rPr lang="en-US" dirty="0" smtClean="0"/>
              <a:t>One final mystery of light involves its speed as measured by different observers. </a:t>
            </a:r>
          </a:p>
          <a:p>
            <a:r>
              <a:rPr lang="en-US" dirty="0" smtClean="0"/>
              <a:t>Albert Einstein made the following bold prediction in 1905: All observers measure the same speed of light, regardless of their speed relative to one another.</a:t>
            </a:r>
          </a:p>
          <a:p>
            <a:endParaRPr lang="en-US" dirty="0" smtClean="0"/>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5_05_Figure.jpg"/>
          <p:cNvPicPr>
            <a:picLocks noChangeAspect="1"/>
          </p:cNvPicPr>
          <p:nvPr/>
        </p:nvPicPr>
        <p:blipFill rotWithShape="1">
          <a:blip r:embed="rId3">
            <a:extLst>
              <a:ext uri="{28A0092B-C50C-407E-A947-70E740481C1C}">
                <a14:useLocalDpi xmlns:a14="http://schemas.microsoft.com/office/drawing/2010/main" val="0"/>
              </a:ext>
            </a:extLst>
          </a:blip>
          <a:srcRect b="4250"/>
          <a:stretch/>
        </p:blipFill>
        <p:spPr>
          <a:xfrm>
            <a:off x="1390894" y="3453519"/>
            <a:ext cx="6362212" cy="3298480"/>
          </a:xfrm>
          <a:prstGeom prst="rect">
            <a:avLst/>
          </a:prstGeom>
        </p:spPr>
      </p:pic>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sz="2400" dirty="0" smtClean="0"/>
              <a:t>To see how remarkable this prediction really is, consider the following example.</a:t>
            </a:r>
          </a:p>
          <a:p>
            <a:r>
              <a:rPr lang="en-US" sz="2400" dirty="0" smtClean="0"/>
              <a:t>Suppose a friend zooms by you in her spaceship at 90% of the speed of light. After she goes by, you shine a beam of light in her direction, as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Even though the spaceship moves with a speed of 0.9</a:t>
            </a:r>
            <a:r>
              <a:rPr lang="en-US" i="1" dirty="0" smtClean="0"/>
              <a:t>c</a:t>
            </a:r>
            <a:r>
              <a:rPr lang="en-US" dirty="0" smtClean="0"/>
              <a:t>, your friend sees the beam of light going past her at 100% of the speed of light! Both you and your friend measure exactly the same speed for the light beam, even though she</a:t>
            </a:r>
            <a:r>
              <a:rPr lang="fr-FR" dirty="0" smtClean="0"/>
              <a:t>'</a:t>
            </a:r>
            <a:r>
              <a:rPr lang="en-US" dirty="0" smtClean="0"/>
              <a:t>s moving very fast relative to you.</a:t>
            </a:r>
          </a:p>
          <a:p>
            <a:r>
              <a:rPr lang="en-US" dirty="0" smtClean="0"/>
              <a:t>The fact that all observers measure the same speed of light leads to additional interesting consequences. Among these are the facts that clocks run slow at high speed and </a:t>
            </a:r>
            <a:r>
              <a:rPr lang="en-US" dirty="0" smtClean="0"/>
              <a:t>metersticks</a:t>
            </a:r>
            <a:r>
              <a:rPr lang="en-US" dirty="0" smtClean="0"/>
              <a:t> shrink in length.</a:t>
            </a:r>
          </a:p>
          <a:p>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400" dirty="0" smtClean="0"/>
              <a:t>A wave on a string causes the string to oscillate back and forth. A sound wave causes air molecules to oscillate back and forth. What oscillates back and forth in a light wave?</a:t>
            </a:r>
          </a:p>
          <a:p>
            <a:r>
              <a:rPr lang="en-US" sz="2400" dirty="0" smtClean="0"/>
              <a:t>Light waves consist of oscillating electric and magnetic fields, as is shown in the figure below. Notice that the electric and magnetic fields are perpendicular to one another.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06_Figure.jpg"/>
          <p:cNvPicPr>
            <a:picLocks noChangeAspect="1"/>
          </p:cNvPicPr>
          <p:nvPr/>
        </p:nvPicPr>
        <p:blipFill rotWithShape="1">
          <a:blip r:embed="rId3">
            <a:extLst>
              <a:ext uri="{28A0092B-C50C-407E-A947-70E740481C1C}">
                <a14:useLocalDpi xmlns:a14="http://schemas.microsoft.com/office/drawing/2010/main" val="0"/>
              </a:ext>
            </a:extLst>
          </a:blip>
          <a:srcRect b="4069"/>
          <a:stretch/>
        </p:blipFill>
        <p:spPr>
          <a:xfrm>
            <a:off x="2025929" y="3895568"/>
            <a:ext cx="5641318" cy="28689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dirty="0" smtClean="0"/>
              <a:t>Light waves are just one example of a large group of waves known as electromagnetic waves. The electromagnetic waves that our eyes can detect are known as visible light.</a:t>
            </a:r>
          </a:p>
          <a:p>
            <a:r>
              <a:rPr lang="en-US" dirty="0" smtClean="0"/>
              <a:t>Electromagnetic waves are produced in nature when an electron in an atom oscillates back and forth. This sends out an electromagnetic wave, just like shaking one end of a string sends out a wave.</a:t>
            </a:r>
          </a:p>
          <a:p>
            <a:r>
              <a:rPr lang="en-US" dirty="0" smtClean="0"/>
              <a:t>Electromagnetic waves can also be produced by oscillating electric currents. Even shaking a bar magnet produces an electromagnetic wave.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The Nature of Light</a:t>
            </a:r>
          </a:p>
          <a:p>
            <a:r>
              <a:rPr lang="en-US" dirty="0" smtClean="0"/>
              <a:t>Color and the Electromagnetic Spectrum</a:t>
            </a:r>
          </a:p>
          <a:p>
            <a:r>
              <a:rPr lang="en-US" dirty="0" smtClean="0"/>
              <a:t>Polarization and Scattering of Light</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dirty="0" smtClean="0"/>
              <a:t>The frequency of an electromagnetic wave is key to its behavior. For example, different colors of visible light are produced by electromagnetic waves of different frequencies. But light </a:t>
            </a:r>
            <a:r>
              <a:rPr lang="en-US" dirty="0" smtClean="0"/>
              <a:t>isn</a:t>
            </a:r>
            <a:r>
              <a:rPr lang="fr-FR" dirty="0" smtClean="0"/>
              <a:t>'</a:t>
            </a:r>
            <a:r>
              <a:rPr lang="en-US" dirty="0" smtClean="0"/>
              <a:t>t the only type of electromagnetic wave.</a:t>
            </a:r>
          </a:p>
          <a:p>
            <a:r>
              <a:rPr lang="en-US" dirty="0" smtClean="0"/>
              <a:t>Visible light corresponds to only a small range of possible frequencies. The full range of frequencies of electromagnetic waves is known as the electromagnetic spectrum.</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dirty="0" smtClean="0"/>
              <a:t>A wave</a:t>
            </a:r>
            <a:r>
              <a:rPr lang="fr-FR" dirty="0" smtClean="0"/>
              <a:t>'</a:t>
            </a:r>
            <a:r>
              <a:rPr lang="en-US" dirty="0" smtClean="0"/>
              <a:t>s speed, frequency, and wavelength are related by the equation </a:t>
            </a:r>
            <a:r>
              <a:rPr lang="en-US" i="1" dirty="0" smtClean="0"/>
              <a:t>v</a:t>
            </a:r>
            <a:r>
              <a:rPr lang="en-US" dirty="0" smtClean="0"/>
              <a:t> = </a:t>
            </a:r>
            <a:r>
              <a:rPr lang="en-US" i="1" dirty="0" smtClean="0"/>
              <a:t>f</a:t>
            </a:r>
            <a:r>
              <a:rPr lang="el-GR" i="1" dirty="0" smtClean="0">
                <a:cs typeface="Symbol" charset="2"/>
              </a:rPr>
              <a:t>λ</a:t>
            </a:r>
            <a:r>
              <a:rPr lang="en-US" dirty="0" smtClean="0"/>
              <a:t>.</a:t>
            </a:r>
          </a:p>
          <a:p>
            <a:r>
              <a:rPr lang="en-US" dirty="0" smtClean="0"/>
              <a:t>All electromagnetic waves in a vacuum have the same speed, </a:t>
            </a:r>
            <a:r>
              <a:rPr lang="en-US" i="1" dirty="0" smtClean="0"/>
              <a:t>c</a:t>
            </a:r>
            <a:r>
              <a:rPr lang="en-US" dirty="0" smtClean="0"/>
              <a:t>. Therefore, the frequency, </a:t>
            </a:r>
            <a:r>
              <a:rPr lang="en-US" i="1" dirty="0" smtClean="0"/>
              <a:t>f</a:t>
            </a:r>
            <a:r>
              <a:rPr lang="en-US" dirty="0" smtClean="0"/>
              <a:t>, and the wavelength, </a:t>
            </a:r>
            <a:r>
              <a:rPr lang="el-GR" i="1" dirty="0">
                <a:cs typeface="Symbol" charset="2"/>
              </a:rPr>
              <a:t>λ</a:t>
            </a:r>
            <a:r>
              <a:rPr lang="en-US" dirty="0" smtClean="0"/>
              <a:t>, of an electromagnetic wave are related as follows:</a:t>
            </a:r>
          </a:p>
          <a:p>
            <a:pPr marL="0" indent="0" algn="ctr">
              <a:buNone/>
            </a:pPr>
            <a:r>
              <a:rPr lang="en-US" i="1" dirty="0" smtClean="0"/>
              <a:t>c</a:t>
            </a:r>
            <a:r>
              <a:rPr lang="en-US" dirty="0" smtClean="0"/>
              <a:t> = </a:t>
            </a:r>
            <a:r>
              <a:rPr lang="en-US" i="1" dirty="0" smtClean="0"/>
              <a:t>f</a:t>
            </a:r>
            <a:r>
              <a:rPr lang="el-GR" i="1" dirty="0">
                <a:cs typeface="Symbol" charset="2"/>
              </a:rPr>
              <a:t>λ</a:t>
            </a:r>
            <a:endParaRPr lang="en-US" dirty="0" smtClean="0"/>
          </a:p>
          <a:p>
            <a:r>
              <a:rPr lang="en-US" dirty="0" smtClean="0"/>
              <a:t>The product of an electromagnetic wave</a:t>
            </a:r>
            <a:r>
              <a:rPr lang="fr-FR" dirty="0" smtClean="0"/>
              <a:t>'</a:t>
            </a:r>
            <a:r>
              <a:rPr lang="en-US" dirty="0" smtClean="0"/>
              <a:t>s frequency and wavelength must equal </a:t>
            </a:r>
            <a:r>
              <a:rPr lang="en-US" i="1" dirty="0" smtClean="0"/>
              <a:t>c</a:t>
            </a:r>
            <a:r>
              <a:rPr lang="en-US" dirty="0" smtClean="0"/>
              <a:t>. Thus, if the frequency of an electromagnetic wave increases, its wavelength must decrease.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400" dirty="0" smtClean="0"/>
              <a:t>In the electromagnetic spectrum certain portions are given special names. This is indicated in the figure below.</a:t>
            </a:r>
          </a:p>
          <a:p>
            <a:endParaRPr lang="en-US" sz="2400" dirty="0"/>
          </a:p>
          <a:p>
            <a:endParaRPr lang="en-US" sz="2400" dirty="0" smtClean="0"/>
          </a:p>
          <a:p>
            <a:endParaRPr lang="en-US" sz="2400" dirty="0"/>
          </a:p>
          <a:p>
            <a:endParaRPr lang="en-US" sz="2400" dirty="0" smtClean="0"/>
          </a:p>
          <a:p>
            <a:r>
              <a:rPr lang="en-US" sz="2400" dirty="0" smtClean="0"/>
              <a:t>The following is a discussion of the most important regions of the electromagnetic spectrum in order of increasing frequency.</a:t>
            </a:r>
          </a:p>
          <a:p>
            <a:r>
              <a:rPr lang="en-US" sz="2400" b="1" dirty="0" smtClean="0"/>
              <a:t>Radio Waves</a:t>
            </a:r>
            <a:r>
              <a:rPr lang="en-US" sz="2400" dirty="0" smtClean="0"/>
              <a:t> The lowest-frequency electromagnetic waves of practical importance are radio waves, in the frequency range 10</a:t>
            </a:r>
            <a:r>
              <a:rPr lang="en-US" sz="2400" baseline="30000" dirty="0" smtClean="0"/>
              <a:t>6</a:t>
            </a:r>
            <a:r>
              <a:rPr lang="en-US" sz="2400" dirty="0" smtClean="0"/>
              <a:t> Hz to 10</a:t>
            </a:r>
            <a:r>
              <a:rPr lang="en-US" sz="2400" baseline="30000" dirty="0" smtClean="0"/>
              <a:t>9</a:t>
            </a:r>
            <a:r>
              <a:rPr lang="en-US" sz="2400" dirty="0" smtClean="0"/>
              <a:t> Hz.</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08_Figure.jpg"/>
          <p:cNvPicPr>
            <a:picLocks noChangeAspect="1"/>
          </p:cNvPicPr>
          <p:nvPr/>
        </p:nvPicPr>
        <p:blipFill rotWithShape="1">
          <a:blip r:embed="rId3">
            <a:extLst>
              <a:ext uri="{28A0092B-C50C-407E-A947-70E740481C1C}">
                <a14:useLocalDpi xmlns:a14="http://schemas.microsoft.com/office/drawing/2010/main" val="0"/>
              </a:ext>
            </a:extLst>
          </a:blip>
          <a:srcRect b="13077"/>
          <a:stretch/>
        </p:blipFill>
        <p:spPr>
          <a:xfrm>
            <a:off x="271272" y="2456266"/>
            <a:ext cx="8601456" cy="12505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400" dirty="0" smtClean="0"/>
              <a:t>These are the waves that are used in both radio and television broadcasting. In addition, molecules and accelerated electrons in space give off radio waves, and radio astronomers can detect these waves with large dish receivers like those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09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737" y="3132104"/>
            <a:ext cx="5340526" cy="36070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a:xfrm>
            <a:off x="365124" y="1141413"/>
            <a:ext cx="8464608" cy="5106987"/>
          </a:xfrm>
        </p:spPr>
        <p:txBody>
          <a:bodyPr/>
          <a:lstStyle/>
          <a:p>
            <a:r>
              <a:rPr lang="en-US" sz="2400" b="1" dirty="0" smtClean="0"/>
              <a:t>Microwaves</a:t>
            </a:r>
            <a:r>
              <a:rPr lang="en-US" sz="2400" dirty="0" smtClean="0"/>
              <a:t> Electromagnetic radiation with frequencies from 10</a:t>
            </a:r>
            <a:r>
              <a:rPr lang="en-US" sz="2400" baseline="30000" dirty="0" smtClean="0"/>
              <a:t>9</a:t>
            </a:r>
            <a:r>
              <a:rPr lang="en-US" sz="2400" dirty="0" smtClean="0"/>
              <a:t> Hz to about 10</a:t>
            </a:r>
            <a:r>
              <a:rPr lang="en-US" sz="2400" baseline="30000" dirty="0" smtClean="0"/>
              <a:t>12</a:t>
            </a:r>
            <a:r>
              <a:rPr lang="en-US" sz="2400" dirty="0" smtClean="0"/>
              <a:t> Hz are referred to as microwaves. Waves in this frequency range are versatile—they cook your food in microphone ovens and carry your telephone calls by cell phone and through </a:t>
            </a:r>
            <a:r>
              <a:rPr lang="en-US" sz="2400" dirty="0" smtClean="0"/>
              <a:t>WiFi</a:t>
            </a:r>
            <a:r>
              <a:rPr lang="en-US" sz="2400" dirty="0" smtClean="0"/>
              <a:t> connections to the Internet.</a:t>
            </a:r>
          </a:p>
          <a:p>
            <a:r>
              <a:rPr lang="en-US" sz="2400" b="1" dirty="0" smtClean="0"/>
              <a:t>Infrared Waves</a:t>
            </a:r>
            <a:r>
              <a:rPr lang="en-US" sz="2400" dirty="0" smtClean="0"/>
              <a:t> Electromagnetic waves with frequencies just below that of red light—roughly 10</a:t>
            </a:r>
            <a:r>
              <a:rPr lang="en-US" sz="2400" baseline="30000" dirty="0" smtClean="0"/>
              <a:t>12</a:t>
            </a:r>
            <a:r>
              <a:rPr lang="en-US" sz="2400" dirty="0" smtClean="0"/>
              <a:t> Hz to 4.3 x 10</a:t>
            </a:r>
            <a:r>
              <a:rPr lang="en-US" sz="2400" baseline="30000" dirty="0" smtClean="0"/>
              <a:t>14</a:t>
            </a:r>
            <a:r>
              <a:rPr lang="en-US" sz="2400" dirty="0" smtClean="0"/>
              <a:t> Hz—are known as infrared (IR) waves. These waves can be felt as heat on our skin but cannot be seen with our eyes. Many animals have infrared receptors that allow them to "see" infrared radiation.</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idx="1"/>
          </p:nvPr>
        </p:nvSpPr>
        <p:spPr/>
        <p:txBody>
          <a:bodyPr/>
          <a:lstStyle/>
          <a:p>
            <a:r>
              <a:rPr lang="en-US" sz="2400" b="1" dirty="0" smtClean="0"/>
              <a:t>Visible Light</a:t>
            </a:r>
            <a:r>
              <a:rPr lang="en-US" sz="2400" dirty="0" smtClean="0"/>
              <a:t> The spectrum of visible light is represented by the full range of colors seen in the rainbow. Each of the different colors in the figure below is produced by an electromagnetic wave with a different frequency.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1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249" y="2675312"/>
            <a:ext cx="2800001" cy="41560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idx="1"/>
          </p:nvPr>
        </p:nvSpPr>
        <p:spPr/>
        <p:txBody>
          <a:bodyPr/>
          <a:lstStyle/>
          <a:p>
            <a:r>
              <a:rPr lang="en-US" sz="2000" b="1" dirty="0" smtClean="0"/>
              <a:t>Ultraviolet Light</a:t>
            </a:r>
            <a:r>
              <a:rPr lang="en-US" sz="2000" dirty="0" smtClean="0"/>
              <a:t> When electromagnetic waves have frequencies just above that of violet light—from about 7.5 x 10</a:t>
            </a:r>
            <a:r>
              <a:rPr lang="en-US" sz="2000" baseline="30000" dirty="0" smtClean="0"/>
              <a:t>14</a:t>
            </a:r>
            <a:r>
              <a:rPr lang="en-US" sz="2000" dirty="0" smtClean="0"/>
              <a:t> Hz to 10</a:t>
            </a:r>
            <a:r>
              <a:rPr lang="en-US" sz="2000" baseline="30000" dirty="0" smtClean="0"/>
              <a:t>17</a:t>
            </a:r>
            <a:r>
              <a:rPr lang="en-US" sz="2000" dirty="0" smtClean="0"/>
              <a:t> Hz—they are called ultraviolet (UV) rays.</a:t>
            </a:r>
          </a:p>
          <a:p>
            <a:r>
              <a:rPr lang="en-US" sz="2000" dirty="0" smtClean="0"/>
              <a:t>Although these UV rays are invisible, they often make their presence known by causing suntans. UV light is also given off by galaxies in regions of star formation, as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1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829" y="3104571"/>
            <a:ext cx="4159929" cy="36500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400" b="1" dirty="0" smtClean="0"/>
              <a:t>X-Rays</a:t>
            </a:r>
            <a:r>
              <a:rPr lang="en-US" sz="2400" dirty="0" smtClean="0"/>
              <a:t> X-rays are radiation in the range of the electromagnetic spectrum between 10</a:t>
            </a:r>
            <a:r>
              <a:rPr lang="en-US" sz="2400" baseline="30000" dirty="0" smtClean="0"/>
              <a:t>17</a:t>
            </a:r>
            <a:r>
              <a:rPr lang="en-US" sz="2400" dirty="0" smtClean="0"/>
              <a:t> Hz and 10</a:t>
            </a:r>
            <a:r>
              <a:rPr lang="en-US" sz="2400" baseline="30000" dirty="0" smtClean="0"/>
              <a:t>20</a:t>
            </a:r>
            <a:r>
              <a:rPr lang="en-US" sz="2400" dirty="0" smtClean="0"/>
              <a:t> Hz. These energetic rays pass through our bodies rather freely, except when they encounter bones, teeth, or other relatively dense material. An X-ray image of a hand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1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234" y="3412550"/>
            <a:ext cx="4854599" cy="33820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dirty="0" smtClean="0"/>
              <a:t>X-rays can cause damage to human tissue, and it is desirable to reduce unnecessary exposure to these rays as much as possible.</a:t>
            </a:r>
          </a:p>
          <a:p>
            <a:r>
              <a:rPr lang="en-US" b="1" dirty="0" smtClean="0"/>
              <a:t>Gamma Rays</a:t>
            </a:r>
            <a:r>
              <a:rPr lang="en-US" dirty="0" smtClean="0"/>
              <a:t> Finally, electromagnetic waves with frequencies above 10</a:t>
            </a:r>
            <a:r>
              <a:rPr lang="en-US" baseline="30000" dirty="0" smtClean="0"/>
              <a:t>20</a:t>
            </a:r>
            <a:r>
              <a:rPr lang="en-US" dirty="0" smtClean="0"/>
              <a:t> Hz are referred to as gamma rays. Gamma rays are highly energetic and can be destructive to living cells. It is for this reason that they are used to kill cancer cells and, more recently, microorganisms in food.</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dirty="0" smtClean="0"/>
              <a:t>The human eye has three types of light-sensitive cells that detect red, green, and blue light, respectively. Because of this, the colors red, green, and blue are known as primary colors.</a:t>
            </a:r>
          </a:p>
          <a:p>
            <a:r>
              <a:rPr lang="en-US" dirty="0" smtClean="0"/>
              <a:t>All of the colors we see in nature—from red to orange to yellow to green to blue—are produced in our eyes by different amounts of the primary colors.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Light is a small but important part of the electromagnetic spectrum. Everything you see either emits or reflects light.</a:t>
            </a:r>
          </a:p>
          <a:p>
            <a:r>
              <a:rPr lang="en-US" dirty="0" smtClean="0"/>
              <a:t>The waves that make up light can travel through a vacuum, unlike mechanical waves of sound.</a:t>
            </a:r>
          </a:p>
          <a:p>
            <a:r>
              <a:rPr lang="en-US" dirty="0" smtClean="0"/>
              <a:t>Nothing can travel faster than light in a vacuum. We use the symbol </a:t>
            </a:r>
            <a:r>
              <a:rPr lang="en-US" i="1" dirty="0" smtClean="0"/>
              <a:t>c</a:t>
            </a:r>
            <a:r>
              <a:rPr lang="en-US" dirty="0" smtClean="0"/>
              <a:t>, which comes from word </a:t>
            </a:r>
            <a:r>
              <a:rPr lang="en-US" i="1" dirty="0" smtClean="0"/>
              <a:t>celerity</a:t>
            </a:r>
            <a:r>
              <a:rPr lang="en-US" dirty="0" smtClean="0"/>
              <a:t>, meaning "speed or swiftness," to represent the speed of light.</a:t>
            </a:r>
          </a:p>
          <a:p>
            <a:r>
              <a:rPr lang="en-US" dirty="0" smtClean="0"/>
              <a:t>The approximate speed of light in a vacuum is 3.00 x 10</a:t>
            </a:r>
            <a:r>
              <a:rPr lang="en-US" baseline="30000" dirty="0" smtClean="0"/>
              <a:t>8</a:t>
            </a:r>
            <a:r>
              <a:rPr lang="en-US" dirty="0" smtClean="0"/>
              <a:t> m/s.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400" dirty="0" smtClean="0"/>
              <a:t>The specific way that primary colors combine to form other colors is illustrated in the figure below.</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Red, green, and blue are known as the additive primary colors since these colors add together to produce white light. Combining two or more of these primaries results in other colors, including yellow, magenta, cyan, and white.</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16_Figure.jpg"/>
          <p:cNvPicPr>
            <a:picLocks noChangeAspect="1"/>
          </p:cNvPicPr>
          <p:nvPr/>
        </p:nvPicPr>
        <p:blipFill rotWithShape="1">
          <a:blip r:embed="rId3">
            <a:extLst>
              <a:ext uri="{28A0092B-C50C-407E-A947-70E740481C1C}">
                <a14:useLocalDpi xmlns:a14="http://schemas.microsoft.com/office/drawing/2010/main" val="0"/>
              </a:ext>
            </a:extLst>
          </a:blip>
          <a:srcRect b="2563"/>
          <a:stretch/>
        </p:blipFill>
        <p:spPr>
          <a:xfrm>
            <a:off x="3000542" y="1964478"/>
            <a:ext cx="3142916" cy="31314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400" dirty="0" smtClean="0"/>
              <a:t>Manufacturers of television and computer screens take advantage of the additive primaries. Each picture element—or pixel—on a TV screen consists of three color dots, as shown in the figure below. Lighting combinations of the color dots and varying the brightness allow the screen to display any desired color.</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17_Figure.jpg"/>
          <p:cNvPicPr>
            <a:picLocks noChangeAspect="1"/>
          </p:cNvPicPr>
          <p:nvPr/>
        </p:nvPicPr>
        <p:blipFill rotWithShape="1">
          <a:blip r:embed="rId3">
            <a:extLst>
              <a:ext uri="{28A0092B-C50C-407E-A947-70E740481C1C}">
                <a14:useLocalDpi xmlns:a14="http://schemas.microsoft.com/office/drawing/2010/main" val="0"/>
              </a:ext>
            </a:extLst>
          </a:blip>
          <a:srcRect b="2950"/>
          <a:stretch/>
        </p:blipFill>
        <p:spPr>
          <a:xfrm>
            <a:off x="2811459" y="3363573"/>
            <a:ext cx="3504826" cy="34781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000" dirty="0" smtClean="0"/>
              <a:t>The figure below shows what a pixel looks like as it produces various colors. Notice that red and green color dots are lit to produce yellow, the red and blue dots produce magenta, and the blue and green dots produce cyan. Lighting all three dots in a pixel produces white, and lighting none of them produces black.</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18_Figure.jpg"/>
          <p:cNvPicPr>
            <a:picLocks noChangeAspect="1"/>
          </p:cNvPicPr>
          <p:nvPr/>
        </p:nvPicPr>
        <p:blipFill rotWithShape="1">
          <a:blip r:embed="rId3">
            <a:extLst>
              <a:ext uri="{28A0092B-C50C-407E-A947-70E740481C1C}">
                <a14:useLocalDpi xmlns:a14="http://schemas.microsoft.com/office/drawing/2010/main" val="0"/>
              </a:ext>
            </a:extLst>
          </a:blip>
          <a:srcRect b="3224"/>
          <a:stretch/>
        </p:blipFill>
        <p:spPr>
          <a:xfrm>
            <a:off x="1725548" y="2771235"/>
            <a:ext cx="5692904" cy="40373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type="body" idx="1"/>
          </p:nvPr>
        </p:nvSpPr>
        <p:spPr/>
        <p:txBody>
          <a:bodyPr/>
          <a:lstStyle/>
          <a:p>
            <a:r>
              <a:rPr lang="en-US" sz="2000" dirty="0" smtClean="0"/>
              <a:t>Not all colors are produced by sources of light like the color dots on a TV screen. Sometimes color is produced by subtracting, or removing, some of the colors in white light. This is done with pigments, like those used in paints and dyes.</a:t>
            </a:r>
          </a:p>
          <a:p>
            <a:r>
              <a:rPr lang="en-US" sz="2000" dirty="0" smtClean="0"/>
              <a:t>Yellow paint (pigment) looks yellow because it absorbs blue light and reflects red and green light to our eyes. We see the combination of these two colors as "yellow." This is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19_Figure.jpg"/>
          <p:cNvPicPr>
            <a:picLocks noChangeAspect="1"/>
          </p:cNvPicPr>
          <p:nvPr/>
        </p:nvPicPr>
        <p:blipFill rotWithShape="1">
          <a:blip r:embed="rId3">
            <a:extLst>
              <a:ext uri="{28A0092B-C50C-407E-A947-70E740481C1C}">
                <a14:useLocalDpi xmlns:a14="http://schemas.microsoft.com/office/drawing/2010/main" val="0"/>
              </a:ext>
            </a:extLst>
          </a:blip>
          <a:srcRect b="3380"/>
          <a:stretch/>
        </p:blipFill>
        <p:spPr>
          <a:xfrm>
            <a:off x="2025931" y="3509443"/>
            <a:ext cx="5092138" cy="32707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Color and the Electromagnetic Spectrum</a:t>
            </a:r>
            <a:endParaRPr lang="en-US" dirty="0"/>
          </a:p>
        </p:txBody>
      </p:sp>
      <p:sp>
        <p:nvSpPr>
          <p:cNvPr id="1030" name="Rectangle 6"/>
          <p:cNvSpPr>
            <a:spLocks noGrp="1" noChangeArrowheads="1"/>
          </p:cNvSpPr>
          <p:nvPr>
            <p:ph idx="1"/>
          </p:nvPr>
        </p:nvSpPr>
        <p:spPr/>
        <p:txBody>
          <a:bodyPr/>
          <a:lstStyle/>
          <a:p>
            <a:r>
              <a:rPr lang="en-US" sz="2000" dirty="0" smtClean="0"/>
              <a:t>Similarly, a cyan pigment absorbs red light and reflects green and blue. A magenta pigment absorbs green light and reflects red and blue light.</a:t>
            </a:r>
          </a:p>
          <a:p>
            <a:r>
              <a:rPr lang="en-US" sz="2000" dirty="0" smtClean="0"/>
              <a:t>Cyan, magenta, and yellow are known as the subtractive primary colors. They are the colors that can combine to produce any desired color by subtracting light (see figure below). If all three subtractive primaries are combined, they subtract all colors from light, leaving black.</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8" name="Picture 7" descr="15_20_Figure.jpg"/>
          <p:cNvPicPr>
            <a:picLocks noChangeAspect="1"/>
          </p:cNvPicPr>
          <p:nvPr/>
        </p:nvPicPr>
        <p:blipFill rotWithShape="1">
          <a:blip r:embed="rId3">
            <a:extLst>
              <a:ext uri="{28A0092B-C50C-407E-A947-70E740481C1C}">
                <a14:useLocalDpi xmlns:a14="http://schemas.microsoft.com/office/drawing/2010/main" val="0"/>
              </a:ext>
            </a:extLst>
          </a:blip>
          <a:srcRect b="2821"/>
          <a:stretch/>
        </p:blipFill>
        <p:spPr>
          <a:xfrm>
            <a:off x="2835950" y="3515918"/>
            <a:ext cx="3410728" cy="32429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dirty="0" smtClean="0"/>
              <a:t>When looking into the blue sky of a crystal-clear day, humans see light that is uniform. However, for some animals, like honeybees and pigeons, the light in the sky is far from uniform. The reason is that these animals are sensitive to the direction of the electric field in a beam of light.</a:t>
            </a:r>
          </a:p>
          <a:p>
            <a:r>
              <a:rPr lang="en-US" dirty="0" smtClean="0"/>
              <a:t>In general, the direction of the electric field in a light wave, or any other electromagnetic wave, is referred to as its polarization.</a:t>
            </a:r>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sz="2400" dirty="0" smtClean="0"/>
              <a:t>To understand polarization more clearly, consider the electromagnetic waves pictured in the figure below.</a:t>
            </a:r>
          </a:p>
          <a:p>
            <a:endParaRPr lang="en-US" sz="2400" dirty="0"/>
          </a:p>
          <a:p>
            <a:endParaRPr lang="en-US" sz="2400" dirty="0" smtClean="0"/>
          </a:p>
          <a:p>
            <a:endParaRPr lang="en-US" sz="2400" dirty="0" smtClean="0"/>
          </a:p>
          <a:p>
            <a:pPr marL="0" indent="0">
              <a:buNone/>
            </a:pPr>
            <a:endParaRPr lang="en-US" sz="2400" dirty="0" smtClean="0"/>
          </a:p>
          <a:p>
            <a:endParaRPr lang="en-US" sz="2400" dirty="0" smtClean="0"/>
          </a:p>
          <a:p>
            <a:endParaRPr lang="en-US" sz="2400" dirty="0" smtClean="0"/>
          </a:p>
          <a:p>
            <a:r>
              <a:rPr lang="en-US" sz="2400" dirty="0" smtClean="0"/>
              <a:t>Each of the waves has an electric field that points along a line. For example, the electric field in figure (a) oscillates up and down in the vertical direction. We say that this wave is linearly polarized in the vertical direction.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2_Figure.jpg"/>
          <p:cNvPicPr>
            <a:picLocks noChangeAspect="1"/>
          </p:cNvPicPr>
          <p:nvPr/>
        </p:nvPicPr>
        <p:blipFill rotWithShape="1">
          <a:blip r:embed="rId3">
            <a:extLst>
              <a:ext uri="{28A0092B-C50C-407E-A947-70E740481C1C}">
                <a14:useLocalDpi xmlns:a14="http://schemas.microsoft.com/office/drawing/2010/main" val="0"/>
              </a:ext>
            </a:extLst>
          </a:blip>
          <a:srcRect b="7086"/>
          <a:stretch/>
        </p:blipFill>
        <p:spPr>
          <a:xfrm>
            <a:off x="344025" y="2014195"/>
            <a:ext cx="8455950" cy="24778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sz="2400" dirty="0" smtClean="0"/>
              <a:t>In figure (a) below, vertically polarized light is indicated with a red double-headed arrow. Figure (b) shows light that is a combination of waves with polarizations in different, random directions. Light with random polarization directions is called </a:t>
            </a:r>
            <a:r>
              <a:rPr lang="en-US" sz="2400" dirty="0" smtClean="0"/>
              <a:t>unpolarized</a:t>
            </a:r>
            <a:r>
              <a:rPr lang="en-US" sz="2400" dirty="0" smtClean="0"/>
              <a:t>.</a:t>
            </a:r>
          </a:p>
          <a:p>
            <a:endParaRPr lang="en-US" sz="2400" dirty="0"/>
          </a:p>
          <a:p>
            <a:endParaRPr lang="en-US" sz="2400" dirty="0" smtClean="0"/>
          </a:p>
          <a:p>
            <a:pPr marL="0" indent="0">
              <a:buNone/>
            </a:pPr>
            <a:endParaRPr lang="en-US" sz="2400" dirty="0" smtClean="0"/>
          </a:p>
          <a:p>
            <a:endParaRPr lang="en-US" sz="2400" dirty="0" smtClean="0"/>
          </a:p>
          <a:p>
            <a:endParaRPr lang="en-US" sz="2400" dirty="0" smtClean="0"/>
          </a:p>
          <a:p>
            <a:endParaRPr lang="en-US" sz="2400" dirty="0" smtClean="0"/>
          </a:p>
          <a:p>
            <a:r>
              <a:rPr lang="en-US" sz="2400" dirty="0" smtClean="0"/>
              <a:t>A common incandescent </a:t>
            </a:r>
            <a:r>
              <a:rPr lang="en-US" sz="2400" dirty="0" smtClean="0"/>
              <a:t>lightbulb</a:t>
            </a:r>
            <a:r>
              <a:rPr lang="en-US" sz="2400" dirty="0" smtClean="0"/>
              <a:t> and the Sun both produce </a:t>
            </a:r>
            <a:r>
              <a:rPr lang="en-US" sz="2400" dirty="0" smtClean="0"/>
              <a:t>unpolarized</a:t>
            </a:r>
            <a:r>
              <a:rPr lang="en-US" sz="2400" dirty="0" smtClean="0"/>
              <a:t> light.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3_Figure.jpg"/>
          <p:cNvPicPr>
            <a:picLocks noChangeAspect="1"/>
          </p:cNvPicPr>
          <p:nvPr/>
        </p:nvPicPr>
        <p:blipFill rotWithShape="1">
          <a:blip r:embed="rId3">
            <a:extLst>
              <a:ext uri="{28A0092B-C50C-407E-A947-70E740481C1C}">
                <a14:useLocalDpi xmlns:a14="http://schemas.microsoft.com/office/drawing/2010/main" val="0"/>
              </a:ext>
            </a:extLst>
          </a:blip>
          <a:srcRect b="6260"/>
          <a:stretch/>
        </p:blipFill>
        <p:spPr>
          <a:xfrm>
            <a:off x="927525" y="3186981"/>
            <a:ext cx="7288950" cy="24212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idx="1"/>
          </p:nvPr>
        </p:nvSpPr>
        <p:spPr/>
        <p:txBody>
          <a:bodyPr/>
          <a:lstStyle/>
          <a:p>
            <a:r>
              <a:rPr lang="en-US" sz="2000" dirty="0" smtClean="0"/>
              <a:t>Unpolarized</a:t>
            </a:r>
            <a:r>
              <a:rPr lang="en-US" sz="2000" dirty="0" smtClean="0"/>
              <a:t> light can be polarized by passing it through a polarizer, a filter that transmits light waves with only one direction of polarization.</a:t>
            </a:r>
          </a:p>
          <a:p>
            <a:r>
              <a:rPr lang="en-US" sz="2000" dirty="0" smtClean="0"/>
              <a:t>The figure below shows a simple mechanical polarizer. Here a wave displaces a string in the vertical direction as it moves toward a slot cut into a block of wood. If the slot is vertical, the wave passes through unhindered. If the slot is horizontal, it stops the wave.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4_Figure.jpg"/>
          <p:cNvPicPr>
            <a:picLocks noChangeAspect="1"/>
          </p:cNvPicPr>
          <p:nvPr/>
        </p:nvPicPr>
        <p:blipFill rotWithShape="1">
          <a:blip r:embed="rId3">
            <a:extLst>
              <a:ext uri="{28A0092B-C50C-407E-A947-70E740481C1C}">
                <a14:useLocalDpi xmlns:a14="http://schemas.microsoft.com/office/drawing/2010/main" val="0"/>
              </a:ext>
            </a:extLst>
          </a:blip>
          <a:srcRect b="2563"/>
          <a:stretch/>
        </p:blipFill>
        <p:spPr>
          <a:xfrm>
            <a:off x="3345512" y="3416075"/>
            <a:ext cx="2449143" cy="33763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idx="1"/>
          </p:nvPr>
        </p:nvSpPr>
        <p:spPr/>
        <p:txBody>
          <a:bodyPr/>
          <a:lstStyle/>
          <a:p>
            <a:r>
              <a:rPr lang="en-US" sz="2400" dirty="0" smtClean="0"/>
              <a:t>The figure below shows what happens when </a:t>
            </a:r>
            <a:r>
              <a:rPr lang="en-US" sz="2400" dirty="0" smtClean="0"/>
              <a:t>unpolarized</a:t>
            </a:r>
            <a:r>
              <a:rPr lang="en-US" sz="2400" dirty="0" smtClean="0"/>
              <a:t> light encounters a filter. Some of the light in the </a:t>
            </a:r>
            <a:r>
              <a:rPr lang="en-US" sz="2400" dirty="0" smtClean="0"/>
              <a:t>unpolarized</a:t>
            </a:r>
            <a:r>
              <a:rPr lang="en-US" sz="2400" dirty="0" smtClean="0"/>
              <a:t> beam has a vertical polarization and passes right through the polarizer. Some of the light has a horizontal polarization and is blocked.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5_Figure.jpg"/>
          <p:cNvPicPr>
            <a:picLocks noChangeAspect="1"/>
          </p:cNvPicPr>
          <p:nvPr/>
        </p:nvPicPr>
        <p:blipFill rotWithShape="1">
          <a:blip r:embed="rId3">
            <a:extLst>
              <a:ext uri="{28A0092B-C50C-407E-A947-70E740481C1C}">
                <a14:useLocalDpi xmlns:a14="http://schemas.microsoft.com/office/drawing/2010/main" val="0"/>
              </a:ext>
            </a:extLst>
          </a:blip>
          <a:srcRect b="2950"/>
          <a:stretch/>
        </p:blipFill>
        <p:spPr>
          <a:xfrm>
            <a:off x="2805502" y="3053955"/>
            <a:ext cx="4426789" cy="37067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Because the speed of light is so large, its value is difficult to determine. The following are some of the important milestones on the road to determining </a:t>
            </a:r>
            <a:r>
              <a:rPr lang="en-US" i="1" dirty="0" smtClean="0"/>
              <a:t>c</a:t>
            </a:r>
            <a:r>
              <a:rPr lang="en-US" dirty="0" smtClean="0"/>
              <a:t>.</a:t>
            </a:r>
          </a:p>
          <a:p>
            <a:r>
              <a:rPr lang="en-US" b="1" dirty="0" smtClean="0"/>
              <a:t>Galileo</a:t>
            </a:r>
            <a:r>
              <a:rPr lang="fr-FR" b="1" dirty="0" smtClean="0"/>
              <a:t>'</a:t>
            </a:r>
            <a:r>
              <a:rPr lang="en-US" b="1" dirty="0" smtClean="0"/>
              <a:t>s Experiment</a:t>
            </a:r>
            <a:r>
              <a:rPr lang="en-US" dirty="0" smtClean="0"/>
              <a:t> In the first attempt to measure the speed of light, Galileo </a:t>
            </a:r>
            <a:r>
              <a:rPr lang="en-US" dirty="0" smtClean="0"/>
              <a:t>Galilei</a:t>
            </a:r>
            <a:r>
              <a:rPr lang="en-US" dirty="0" smtClean="0"/>
              <a:t> (1664–1642) and an assistant used two lanterns. Galileo opened the shutter of one lantern, and an assistant—who was positioned a large distance away—was instructed to open the shutter of second lantern as soon as he saw the light from Galileo</a:t>
            </a:r>
            <a:r>
              <a:rPr lang="fr-FR" dirty="0" smtClean="0"/>
              <a:t>'</a:t>
            </a:r>
            <a:r>
              <a:rPr lang="en-US" dirty="0" smtClean="0"/>
              <a:t>s lantern. </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dirty="0" smtClean="0"/>
              <a:t>Averaging over all possible polarization directions, we find that exactly one-half of the light passes through the polarizer. That is, if an </a:t>
            </a:r>
            <a:r>
              <a:rPr lang="en-US" dirty="0" smtClean="0"/>
              <a:t>unpolarized</a:t>
            </a:r>
            <a:r>
              <a:rPr lang="en-US" dirty="0" smtClean="0"/>
              <a:t> beam with an initial intensity </a:t>
            </a:r>
            <a:r>
              <a:rPr lang="en-US" i="1" dirty="0" smtClean="0"/>
              <a:t>I</a:t>
            </a:r>
            <a:r>
              <a:rPr lang="en-US" baseline="-25000" dirty="0" smtClean="0"/>
              <a:t>i</a:t>
            </a:r>
            <a:r>
              <a:rPr lang="en-US" dirty="0" smtClean="0"/>
              <a:t> passes through a polarizer, the transmitted, or final, intensity, </a:t>
            </a:r>
            <a:r>
              <a:rPr lang="en-US" i="1" dirty="0" smtClean="0"/>
              <a:t>I</a:t>
            </a:r>
            <a:r>
              <a:rPr lang="en-US" baseline="-25000" dirty="0" smtClean="0"/>
              <a:t>f</a:t>
            </a:r>
            <a:r>
              <a:rPr lang="en-US" dirty="0" smtClean="0"/>
              <a:t>, is one-half the initial intensity:</a:t>
            </a:r>
          </a:p>
          <a:p>
            <a:pPr marL="0" indent="0" algn="ctr">
              <a:buNone/>
            </a:pPr>
            <a:r>
              <a:rPr lang="en-US" i="1" dirty="0" smtClean="0"/>
              <a:t>I</a:t>
            </a:r>
            <a:r>
              <a:rPr lang="en-US" baseline="-25000" dirty="0" smtClean="0"/>
              <a:t>f</a:t>
            </a:r>
            <a:r>
              <a:rPr lang="en-US" dirty="0" smtClean="0"/>
              <a:t> = ½</a:t>
            </a:r>
            <a:r>
              <a:rPr lang="en-US" i="1" dirty="0" smtClean="0"/>
              <a:t>I</a:t>
            </a:r>
            <a:r>
              <a:rPr lang="en-US" baseline="-25000" dirty="0" smtClean="0"/>
              <a:t>i</a:t>
            </a:r>
            <a:r>
              <a:rPr lang="en-US" dirty="0" smtClean="0"/>
              <a:t> </a:t>
            </a:r>
          </a:p>
          <a:p>
            <a:r>
              <a:rPr lang="en-US" dirty="0" smtClean="0"/>
              <a:t>Also, when a beam of light is transmitted through a polarizer, it becomes polarized in a direction of the polarizer</a:t>
            </a:r>
            <a:r>
              <a:rPr lang="fr-FR" dirty="0" smtClean="0"/>
              <a:t>'</a:t>
            </a:r>
            <a:r>
              <a:rPr lang="en-US" dirty="0" smtClean="0"/>
              <a:t>s transmission axis.</a:t>
            </a:r>
          </a:p>
          <a:p>
            <a:r>
              <a:rPr lang="en-US" dirty="0" smtClean="0"/>
              <a:t>Thus, a polarizer affects both the intensity and the polarization of a beam of light.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a:xfrm>
            <a:off x="365125" y="1141413"/>
            <a:ext cx="8229600" cy="5428862"/>
          </a:xfrm>
        </p:spPr>
        <p:txBody>
          <a:bodyPr/>
          <a:lstStyle/>
          <a:p>
            <a:r>
              <a:rPr lang="en-US" sz="2000" dirty="0" smtClean="0"/>
              <a:t>The transmission of polarized light through a polarizer is illustrated in the figure below.</a:t>
            </a: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pPr>
              <a:lnSpc>
                <a:spcPct val="150000"/>
              </a:lnSpc>
            </a:pPr>
            <a:endParaRPr lang="en-US" sz="2000" dirty="0" smtClean="0"/>
          </a:p>
          <a:p>
            <a:r>
              <a:rPr lang="en-US" sz="2000" dirty="0" smtClean="0"/>
              <a:t>The light with a vertical polarization and initial intensity </a:t>
            </a:r>
            <a:r>
              <a:rPr lang="en-US" sz="2000" i="1" dirty="0" smtClean="0"/>
              <a:t>I</a:t>
            </a:r>
            <a:r>
              <a:rPr lang="en-US" sz="2000" baseline="-25000" dirty="0" smtClean="0"/>
              <a:t>i</a:t>
            </a:r>
            <a:r>
              <a:rPr lang="en-US" sz="2000" dirty="0" smtClean="0"/>
              <a:t> is seen passing through a polarizer whose transmission axis is at an angle </a:t>
            </a:r>
            <a:r>
              <a:rPr lang="el-GR" sz="2000" i="1" dirty="0">
                <a:latin typeface="+mj-lt"/>
                <a:cs typeface="Symbol" charset="2"/>
              </a:rPr>
              <a:t>θ</a:t>
            </a:r>
            <a:r>
              <a:rPr lang="en-US" sz="2000" dirty="0" smtClean="0"/>
              <a:t> to the vertical. In a case like this, the polarizer reduces the intensity of the light that passes through it according to the following law:</a:t>
            </a:r>
            <a:br>
              <a:rPr lang="en-US" sz="2000" dirty="0" smtClean="0"/>
            </a:br>
            <a:r>
              <a:rPr lang="en-US" sz="2000" i="1" dirty="0" smtClean="0"/>
              <a:t>I</a:t>
            </a:r>
            <a:r>
              <a:rPr lang="en-US" sz="2000" baseline="-25000" dirty="0" smtClean="0"/>
              <a:t>f</a:t>
            </a:r>
            <a:r>
              <a:rPr lang="en-US" sz="2000" dirty="0" smtClean="0"/>
              <a:t> = </a:t>
            </a:r>
            <a:r>
              <a:rPr lang="en-US" sz="2000" i="1" dirty="0" smtClean="0"/>
              <a:t>I</a:t>
            </a:r>
            <a:r>
              <a:rPr lang="en-US" sz="2000" baseline="-25000" dirty="0" smtClean="0"/>
              <a:t>i</a:t>
            </a:r>
            <a:r>
              <a:rPr lang="en-US" sz="2000" dirty="0" smtClean="0"/>
              <a:t> cos</a:t>
            </a:r>
            <a:r>
              <a:rPr lang="en-US" sz="2000" baseline="30000" dirty="0" smtClean="0"/>
              <a:t>2</a:t>
            </a:r>
            <a:r>
              <a:rPr lang="el-GR" sz="2000" i="1" dirty="0">
                <a:cs typeface="Symbol" charset="2"/>
              </a:rPr>
              <a:t>θ</a:t>
            </a:r>
            <a:r>
              <a:rPr lang="en-US" sz="2000" dirty="0" smtClean="0"/>
              <a:t>. This is called the Law of </a:t>
            </a:r>
            <a:r>
              <a:rPr lang="en-US" sz="2000" dirty="0" smtClean="0"/>
              <a:t>Malus</a:t>
            </a:r>
            <a:r>
              <a:rPr lang="en-US" sz="2000" dirty="0" smtClean="0"/>
              <a:t>. </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6_Figure.jpg"/>
          <p:cNvPicPr>
            <a:picLocks noChangeAspect="1"/>
          </p:cNvPicPr>
          <p:nvPr/>
        </p:nvPicPr>
        <p:blipFill rotWithShape="1">
          <a:blip r:embed="rId3">
            <a:extLst>
              <a:ext uri="{28A0092B-C50C-407E-A947-70E740481C1C}">
                <a14:useLocalDpi xmlns:a14="http://schemas.microsoft.com/office/drawing/2010/main" val="0"/>
              </a:ext>
            </a:extLst>
          </a:blip>
          <a:srcRect b="2692"/>
          <a:stretch/>
        </p:blipFill>
        <p:spPr>
          <a:xfrm>
            <a:off x="3053552" y="1630759"/>
            <a:ext cx="3997954" cy="31896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the Law of </a:t>
            </a:r>
            <a:r>
              <a:rPr lang="en-US" dirty="0" smtClean="0"/>
              <a:t>Malus</a:t>
            </a:r>
            <a:r>
              <a:rPr lang="en-US" dirty="0" smtClean="0"/>
              <a:t> is applied.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42.eps"/>
          <p:cNvPicPr>
            <a:picLocks noChangeAspect="1"/>
          </p:cNvPicPr>
          <p:nvPr/>
        </p:nvPicPr>
        <p:blipFill rotWithShape="1">
          <a:blip r:embed="rId3">
            <a:extLst>
              <a:ext uri="{28A0092B-C50C-407E-A947-70E740481C1C}">
                <a14:useLocalDpi xmlns:a14="http://schemas.microsoft.com/office/drawing/2010/main" val="0"/>
              </a:ext>
            </a:extLst>
          </a:blip>
          <a:srcRect b="3964"/>
          <a:stretch/>
        </p:blipFill>
        <p:spPr>
          <a:xfrm>
            <a:off x="734738" y="2183450"/>
            <a:ext cx="7674524" cy="42178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sz="2000" dirty="0" smtClean="0"/>
              <a:t>The figure below shows light passing through two polarizers. The first filter is labeled the polarizer, and the second polarizer is referred to as the analyzer.</a:t>
            </a: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pPr>
              <a:lnSpc>
                <a:spcPct val="90000"/>
              </a:lnSpc>
            </a:pPr>
            <a:endParaRPr lang="en-US" sz="2000" dirty="0" smtClean="0"/>
          </a:p>
          <a:p>
            <a:endParaRPr lang="en-US" sz="2000" dirty="0" smtClean="0"/>
          </a:p>
          <a:p>
            <a:r>
              <a:rPr lang="en-US" sz="2000" dirty="0" smtClean="0"/>
              <a:t>After the </a:t>
            </a:r>
            <a:r>
              <a:rPr lang="en-US" sz="2000" dirty="0" smtClean="0"/>
              <a:t>unpolarized</a:t>
            </a:r>
            <a:r>
              <a:rPr lang="en-US" sz="2000" dirty="0" smtClean="0"/>
              <a:t> beam passes through a polarizer, it passes through the analyzer, whose transmission axis is at an angle </a:t>
            </a:r>
            <a:r>
              <a:rPr lang="el-GR" sz="2000" i="1" dirty="0">
                <a:cs typeface="Symbol" charset="2"/>
              </a:rPr>
              <a:t>θ</a:t>
            </a:r>
            <a:r>
              <a:rPr lang="en-US" sz="2000" dirty="0" smtClean="0"/>
              <a:t> relative to that of the first polarizer. The orientation of the analyzer can be adjusted to give a beam of variable intensity and polarization.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7_Figure.jpg"/>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1536769" y="2160372"/>
            <a:ext cx="6070462" cy="29127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light is affected by two polarizers.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Slide-44.eps"/>
          <p:cNvPicPr>
            <a:picLocks noChangeAspect="1"/>
          </p:cNvPicPr>
          <p:nvPr/>
        </p:nvPicPr>
        <p:blipFill rotWithShape="1">
          <a:blip r:embed="rId3">
            <a:extLst>
              <a:ext uri="{28A0092B-C50C-407E-A947-70E740481C1C}">
                <a14:useLocalDpi xmlns:a14="http://schemas.microsoft.com/office/drawing/2010/main" val="0"/>
              </a:ext>
            </a:extLst>
          </a:blip>
          <a:srcRect b="2574"/>
          <a:stretch/>
        </p:blipFill>
        <p:spPr>
          <a:xfrm>
            <a:off x="1843902" y="2130215"/>
            <a:ext cx="5456196" cy="46104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sz="2400" dirty="0" smtClean="0"/>
              <a:t>Polarizers with transmission axes at right angles to one another are referred to crossed polarizers. The transmission through a pair of crossed polarizers is zero according to the Law of </a:t>
            </a:r>
            <a:r>
              <a:rPr lang="en-US" sz="2400" dirty="0" smtClean="0"/>
              <a:t>Malus</a:t>
            </a:r>
            <a:r>
              <a:rPr lang="en-US" sz="2400" dirty="0" smtClean="0"/>
              <a:t>, since </a:t>
            </a:r>
            <a:r>
              <a:rPr lang="el-GR" sz="2400" i="1" dirty="0" smtClean="0">
                <a:latin typeface="+mj-lt"/>
                <a:cs typeface="Symbol" charset="2"/>
              </a:rPr>
              <a:t>θ</a:t>
            </a:r>
            <a:r>
              <a:rPr lang="en-US" sz="2400" dirty="0" smtClean="0"/>
              <a:t> = 90</a:t>
            </a:r>
            <a:r>
              <a:rPr lang="en-US" sz="2400" dirty="0" smtClean="0">
                <a:sym typeface="Symbol"/>
              </a:rPr>
              <a:t></a:t>
            </a:r>
            <a:r>
              <a:rPr lang="en-US" sz="2400" dirty="0" smtClean="0"/>
              <a:t>.</a:t>
            </a:r>
          </a:p>
          <a:p>
            <a:r>
              <a:rPr lang="en-US" sz="2400" dirty="0" smtClean="0"/>
              <a:t>Crossed polarizers are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231" y="3115365"/>
            <a:ext cx="4558746" cy="37152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dirty="0" smtClean="0"/>
              <a:t>There are many practical uses for crossed polarizers. For example, engineers often construct a plastic replica of a building, bridge, or similar structure to study the stress in its various parts with a technique known as photoelastic stress analysis. Dentists use the same technique to study stress in teeth, and doctors use it when they design prosthetic joints.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idx="1"/>
          </p:nvPr>
        </p:nvSpPr>
        <p:spPr/>
        <p:txBody>
          <a:bodyPr/>
          <a:lstStyle/>
          <a:p>
            <a:r>
              <a:rPr lang="en-US" sz="2000" dirty="0" smtClean="0"/>
              <a:t>In the figure below, photoelastic stress analysis is being used to study a plastic model of a prosthetic hip joint. The plastic model is placed between crossed polarizers. If the polarization of the light is unchanged by the plastic, the light will not pass through the second polarizer. In areas where the plastic is stressed, however, it rotates the plane of polarization, allowing some of the light to pass through.</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29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857" y="3038992"/>
            <a:ext cx="3788126" cy="37986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idx="1"/>
          </p:nvPr>
        </p:nvSpPr>
        <p:spPr>
          <a:xfrm>
            <a:off x="365125" y="1141413"/>
            <a:ext cx="8229600" cy="5402404"/>
          </a:xfrm>
        </p:spPr>
        <p:txBody>
          <a:bodyPr/>
          <a:lstStyle/>
          <a:p>
            <a:r>
              <a:rPr lang="en-US" sz="1800" dirty="0" smtClean="0"/>
              <a:t>When </a:t>
            </a:r>
            <a:r>
              <a:rPr lang="en-US" sz="1800" dirty="0" smtClean="0"/>
              <a:t>unpolarized</a:t>
            </a:r>
            <a:r>
              <a:rPr lang="en-US" sz="1800" dirty="0" smtClean="0"/>
              <a:t> light is scattered, it can become polarized. This is illustrated in the figure below, where we see an </a:t>
            </a:r>
            <a:r>
              <a:rPr lang="en-US" sz="1800" dirty="0" smtClean="0"/>
              <a:t>unpolarized</a:t>
            </a:r>
            <a:r>
              <a:rPr lang="en-US" sz="1800" dirty="0" smtClean="0"/>
              <a:t> beam of light being scattered by a molecule. An observer in the forward position, at point A, sees light of all polarizations. An observer at B, however, sees vertically polarized light.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Thus, the scattering of sunlight by the atmosphere produces polarized light for an observer looking at a right angle to the direction in which the Sun lies.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30_Figure.jpg"/>
          <p:cNvPicPr>
            <a:picLocks noChangeAspect="1"/>
          </p:cNvPicPr>
          <p:nvPr/>
        </p:nvPicPr>
        <p:blipFill rotWithShape="1">
          <a:blip r:embed="rId3">
            <a:extLst>
              <a:ext uri="{28A0092B-C50C-407E-A947-70E740481C1C}">
                <a14:useLocalDpi xmlns:a14="http://schemas.microsoft.com/office/drawing/2010/main" val="0"/>
              </a:ext>
            </a:extLst>
          </a:blip>
          <a:srcRect b="2950"/>
          <a:stretch/>
        </p:blipFill>
        <p:spPr>
          <a:xfrm>
            <a:off x="2654586" y="2531520"/>
            <a:ext cx="3779700" cy="32928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sz="2400" dirty="0" smtClean="0"/>
              <a:t>Light is also polarized when it reflects from a smooth surface, like the top of a table or the surface of a calm lake. The figure below shows a typical situation with </a:t>
            </a:r>
            <a:r>
              <a:rPr lang="en-US" sz="2400" dirty="0" smtClean="0"/>
              <a:t>unpolarized</a:t>
            </a:r>
            <a:r>
              <a:rPr lang="en-US" sz="2400" dirty="0" smtClean="0"/>
              <a:t> light from the Sun reflecting from the surface of a lake.</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r>
              <a:rPr lang="en-US" sz="2400" dirty="0" smtClean="0"/>
              <a:t>As the figure indicates, the reflected light from the lake is polarized horizontally. </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34_Figure.jpg"/>
          <p:cNvPicPr>
            <a:picLocks noChangeAspect="1"/>
          </p:cNvPicPr>
          <p:nvPr/>
        </p:nvPicPr>
        <p:blipFill rotWithShape="1">
          <a:blip r:embed="rId3">
            <a:extLst>
              <a:ext uri="{28A0092B-C50C-407E-A947-70E740481C1C}">
                <a14:useLocalDpi xmlns:a14="http://schemas.microsoft.com/office/drawing/2010/main" val="0"/>
              </a:ext>
            </a:extLst>
          </a:blip>
          <a:srcRect b="4896"/>
          <a:stretch/>
        </p:blipFill>
        <p:spPr>
          <a:xfrm>
            <a:off x="1536769" y="3095201"/>
            <a:ext cx="6070462" cy="25367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sz="2400" dirty="0" smtClean="0"/>
              <a:t>Galileo then attempted to measure the time that elapsed before he saw the returning light from his assistant</a:t>
            </a:r>
            <a:r>
              <a:rPr lang="fr-FR" sz="2400" dirty="0" smtClean="0"/>
              <a:t>'</a:t>
            </a:r>
            <a:r>
              <a:rPr lang="en-US" sz="2400" dirty="0" smtClean="0"/>
              <a:t>s lantern. Seeing no delay, Galileo concluded that the speed of light must be very large—too large to measure with such an experiment.</a:t>
            </a:r>
          </a:p>
          <a:p>
            <a:r>
              <a:rPr lang="en-US" sz="2400" b="1" dirty="0" smtClean="0"/>
              <a:t>Romer</a:t>
            </a:r>
            <a:r>
              <a:rPr lang="fr-FR" sz="2400" b="1" dirty="0" smtClean="0"/>
              <a:t>'</a:t>
            </a:r>
            <a:r>
              <a:rPr lang="en-US" sz="2400" b="1" dirty="0" smtClean="0"/>
              <a:t>s Observations</a:t>
            </a:r>
            <a:r>
              <a:rPr lang="en-US" sz="2400" dirty="0" smtClean="0"/>
              <a:t> The first to give a numerical value to the speed of light was Danish astronomer Ole </a:t>
            </a:r>
            <a:r>
              <a:rPr lang="en-US" sz="2400" dirty="0" smtClean="0"/>
              <a:t>Romer</a:t>
            </a:r>
            <a:r>
              <a:rPr lang="en-US" sz="2400" dirty="0" smtClean="0"/>
              <a:t> (1644–1710). While using the eclipses of the moons of Jupiter to solve the problem of determining longitude, </a:t>
            </a:r>
            <a:r>
              <a:rPr lang="en-US" sz="2400" dirty="0" smtClean="0"/>
              <a:t>Romer</a:t>
            </a:r>
            <a:r>
              <a:rPr lang="en-US" sz="2400" dirty="0" smtClean="0"/>
              <a:t> found that the time of these eclipses varied during the course of a year.</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dirty="0" smtClean="0"/>
              <a:t>Polarizing sunglasses take advantage of this effect by using sheets of polarizing material with a vertical transmission axis. With this orientation, the horizontally polarized reflected light—the glare—is not transmitted.</a:t>
            </a:r>
          </a:p>
          <a:p>
            <a:endParaRPr lang="en-US" dirty="0" smtClean="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sz="2400" dirty="0" smtClean="0"/>
              <a:t>Why is the sky blue? The answer to this question has to do with the way light scatters.</a:t>
            </a:r>
          </a:p>
          <a:p>
            <a:r>
              <a:rPr lang="en-US" sz="2400" dirty="0" smtClean="0"/>
              <a:t>Light scatters most effectively when its wavelength is comparable to the size of the </a:t>
            </a:r>
            <a:r>
              <a:rPr lang="en-US" sz="2400" dirty="0" smtClean="0"/>
              <a:t>scatterer</a:t>
            </a:r>
            <a:r>
              <a:rPr lang="en-US" sz="2400" dirty="0" smtClean="0"/>
              <a:t>. </a:t>
            </a:r>
          </a:p>
          <a:p>
            <a:r>
              <a:rPr lang="en-US" sz="2400" dirty="0" smtClean="0"/>
              <a:t>The molecules in the atmosphere are generally much smaller than the wavelength of visible light. But blue light, with its relatively short wavelength, is scattered more effectively by air molecules than red light, with its longer wavelength. </a:t>
            </a:r>
          </a:p>
          <a:p>
            <a:r>
              <a:rPr lang="en-US" sz="2400" dirty="0" smtClean="0"/>
              <a:t>Similarly, microscopic dust particles in the upper atmosphere also scatter the short-wavelength blue light more effectively. That is why we see a blue sky.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Polarization and Scattering of Light</a:t>
            </a:r>
            <a:endParaRPr lang="en-US" dirty="0"/>
          </a:p>
        </p:txBody>
      </p:sp>
      <p:sp>
        <p:nvSpPr>
          <p:cNvPr id="1030" name="Rectangle 6"/>
          <p:cNvSpPr>
            <a:spLocks noGrp="1" noChangeArrowheads="1"/>
          </p:cNvSpPr>
          <p:nvPr>
            <p:ph type="body" idx="1"/>
          </p:nvPr>
        </p:nvSpPr>
        <p:spPr/>
        <p:txBody>
          <a:bodyPr/>
          <a:lstStyle/>
          <a:p>
            <a:r>
              <a:rPr lang="en-US" dirty="0" smtClean="0"/>
              <a:t>A sunset appears red because you are looking directly at the Sun through a long expanse of the atmosphere. Most of the Sun</a:t>
            </a:r>
            <a:r>
              <a:rPr lang="fr-FR" dirty="0" smtClean="0"/>
              <a:t>'</a:t>
            </a:r>
            <a:r>
              <a:rPr lang="en-US" dirty="0" smtClean="0"/>
              <a:t>s blue light has been scattered off in other directions. This leaves you with red light.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a:xfrm>
            <a:off x="365125" y="1141413"/>
            <a:ext cx="8229600" cy="5446500"/>
          </a:xfrm>
        </p:spPr>
        <p:txBody>
          <a:bodyPr/>
          <a:lstStyle/>
          <a:p>
            <a:r>
              <a:rPr lang="en-US" sz="2000" dirty="0" smtClean="0"/>
              <a:t>He realized that the eclipses occurred earlier when Earth was closer to Jupiter and later when Earth was farther away. The difference is illustrated in the figure below.</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a:lnSpc>
                <a:spcPct val="60000"/>
              </a:lnSpc>
            </a:pPr>
            <a:endParaRPr lang="en-US" sz="2000" dirty="0" smtClean="0"/>
          </a:p>
          <a:p>
            <a:r>
              <a:rPr lang="en-US" sz="2000" dirty="0" smtClean="0"/>
              <a:t>Romer</a:t>
            </a:r>
            <a:r>
              <a:rPr lang="en-US" sz="2000" dirty="0" smtClean="0"/>
              <a:t> observed that light requires about 16 minutes to travel from one side of Earth</a:t>
            </a:r>
            <a:r>
              <a:rPr lang="fr-FR" sz="2000" dirty="0" smtClean="0"/>
              <a:t>'</a:t>
            </a:r>
            <a:r>
              <a:rPr lang="en-US" sz="2000" dirty="0" smtClean="0"/>
              <a:t>s orbit to the other. Using this value, he calculated the speed of light to be 2 x 10</a:t>
            </a:r>
            <a:r>
              <a:rPr lang="en-US" sz="2000" baseline="30000" dirty="0" smtClean="0"/>
              <a:t>8</a:t>
            </a:r>
            <a:r>
              <a:rPr lang="en-US" sz="2000" dirty="0" smtClean="0"/>
              <a:t> m/s, while the modern value is</a:t>
            </a:r>
            <a:br>
              <a:rPr lang="en-US" sz="2000" dirty="0" smtClean="0"/>
            </a:br>
            <a:r>
              <a:rPr lang="en-US" sz="2000" dirty="0" smtClean="0"/>
              <a:t>3 x 10</a:t>
            </a:r>
            <a:r>
              <a:rPr lang="en-US" sz="2000" baseline="30000" dirty="0" smtClean="0"/>
              <a:t>8</a:t>
            </a:r>
            <a:r>
              <a:rPr lang="en-US" sz="2000" dirty="0" smtClean="0"/>
              <a:t> m/s.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01_Figure.jpg"/>
          <p:cNvPicPr>
            <a:picLocks noChangeAspect="1"/>
          </p:cNvPicPr>
          <p:nvPr/>
        </p:nvPicPr>
        <p:blipFill rotWithShape="1">
          <a:blip r:embed="rId3">
            <a:extLst>
              <a:ext uri="{28A0092B-C50C-407E-A947-70E740481C1C}">
                <a14:useLocalDpi xmlns:a14="http://schemas.microsoft.com/office/drawing/2010/main" val="0"/>
              </a:ext>
            </a:extLst>
          </a:blip>
          <a:srcRect b="3080"/>
          <a:stretch/>
        </p:blipFill>
        <p:spPr>
          <a:xfrm>
            <a:off x="3023010" y="2183583"/>
            <a:ext cx="3097980" cy="30388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sz="2400" b="1" dirty="0" smtClean="0"/>
              <a:t>Fizeau</a:t>
            </a:r>
            <a:r>
              <a:rPr lang="fr-FR" sz="2400" b="1" dirty="0" smtClean="0"/>
              <a:t>'</a:t>
            </a:r>
            <a:r>
              <a:rPr lang="en-US" sz="2400" b="1" dirty="0" smtClean="0"/>
              <a:t>s Experiment</a:t>
            </a:r>
            <a:r>
              <a:rPr lang="en-US" sz="2400" dirty="0" smtClean="0"/>
              <a:t> The first laboratory measurement of the speed of light was performed by French scientist Armand </a:t>
            </a:r>
            <a:r>
              <a:rPr lang="en-US" sz="2400" dirty="0" smtClean="0"/>
              <a:t>Fizeau</a:t>
            </a:r>
            <a:r>
              <a:rPr lang="en-US" sz="2400" dirty="0" smtClean="0"/>
              <a:t> (1819–1896).</a:t>
            </a:r>
          </a:p>
          <a:p>
            <a:r>
              <a:rPr lang="en-US" sz="2400" dirty="0" smtClean="0"/>
              <a:t>The basic elements of his experiment are shown in the figure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15_02_Figure.jpg"/>
          <p:cNvPicPr>
            <a:picLocks noChangeAspect="1"/>
          </p:cNvPicPr>
          <p:nvPr/>
        </p:nvPicPr>
        <p:blipFill rotWithShape="1">
          <a:blip r:embed="rId3">
            <a:extLst>
              <a:ext uri="{28A0092B-C50C-407E-A947-70E740481C1C}">
                <a14:useLocalDpi xmlns:a14="http://schemas.microsoft.com/office/drawing/2010/main" val="0"/>
              </a:ext>
            </a:extLst>
          </a:blip>
          <a:srcRect b="4481"/>
          <a:stretch/>
        </p:blipFill>
        <p:spPr>
          <a:xfrm>
            <a:off x="614080" y="3166221"/>
            <a:ext cx="7915840" cy="34295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In the apparatus, light passes through one notch in a rotating wheel and travels to a mirror a considerable distance away. If the time required for the light to travel to the far mirror and back is equal to the time it takes for the wheel to rotate from one notch to the next, light will pass through the wheel and on to the observer.</a:t>
            </a:r>
          </a:p>
          <a:p>
            <a:r>
              <a:rPr lang="en-US" dirty="0" smtClean="0"/>
              <a:t>By measuring the rotational speed of the wheel and the distance from the wheel to the mirror, </a:t>
            </a:r>
            <a:r>
              <a:rPr lang="en-US" dirty="0" smtClean="0"/>
              <a:t>Fizeau</a:t>
            </a:r>
            <a:r>
              <a:rPr lang="en-US" dirty="0" smtClean="0"/>
              <a:t> was able to make an accurate measurement of the speed of light. His value was about 3.13 x 10</a:t>
            </a:r>
            <a:r>
              <a:rPr lang="en-US" baseline="30000" dirty="0" smtClean="0"/>
              <a:t>8</a:t>
            </a:r>
            <a:r>
              <a:rPr lang="en-US" dirty="0" smtClean="0"/>
              <a:t> m/s.</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Nature of Light</a:t>
            </a:r>
            <a:endParaRPr lang="en-US" dirty="0"/>
          </a:p>
        </p:txBody>
      </p:sp>
      <p:sp>
        <p:nvSpPr>
          <p:cNvPr id="1030" name="Rectangle 6"/>
          <p:cNvSpPr>
            <a:spLocks noGrp="1" noChangeArrowheads="1"/>
          </p:cNvSpPr>
          <p:nvPr>
            <p:ph type="body" idx="1"/>
          </p:nvPr>
        </p:nvSpPr>
        <p:spPr/>
        <p:txBody>
          <a:bodyPr/>
          <a:lstStyle/>
          <a:p>
            <a:r>
              <a:rPr lang="en-US" dirty="0" smtClean="0"/>
              <a:t>The Doppler effect applies to light as well as to sound. It changes the frequency of light waves just as it does for sound wave.</a:t>
            </a:r>
          </a:p>
          <a:p>
            <a:r>
              <a:rPr lang="en-US" dirty="0" smtClean="0"/>
              <a:t>For a source of light with a frequency </a:t>
            </a:r>
            <a:r>
              <a:rPr lang="en-US" i="1" dirty="0" smtClean="0"/>
              <a:t>f</a:t>
            </a:r>
            <a:r>
              <a:rPr lang="en-US" baseline="-25000" dirty="0" smtClean="0"/>
              <a:t>source</a:t>
            </a:r>
            <a:r>
              <a:rPr lang="en-US" dirty="0" smtClean="0"/>
              <a:t> and speed </a:t>
            </a:r>
            <a:r>
              <a:rPr lang="en-US" i="1" dirty="0" smtClean="0"/>
              <a:t>v</a:t>
            </a:r>
            <a:r>
              <a:rPr lang="en-US" baseline="-25000" dirty="0" smtClean="0"/>
              <a:t>source</a:t>
            </a:r>
            <a:r>
              <a:rPr lang="en-US" dirty="0" smtClean="0"/>
              <a:t> relative to an observer, the observed frequency, </a:t>
            </a:r>
            <a:r>
              <a:rPr lang="en-US" i="1" dirty="0" smtClean="0"/>
              <a:t>f</a:t>
            </a:r>
            <a:r>
              <a:rPr lang="en-US" baseline="-25000" dirty="0" smtClean="0"/>
              <a:t>observed</a:t>
            </a:r>
            <a:r>
              <a:rPr lang="en-US" dirty="0" smtClean="0"/>
              <a:t>, is</a:t>
            </a:r>
          </a:p>
          <a:p>
            <a:pPr marL="0" indent="0" algn="ctr">
              <a:buNone/>
            </a:pPr>
            <a:r>
              <a:rPr lang="en-US" i="1" dirty="0" smtClean="0"/>
              <a:t>f</a:t>
            </a:r>
            <a:r>
              <a:rPr lang="en-US" baseline="-25000" dirty="0" smtClean="0"/>
              <a:t>observed</a:t>
            </a:r>
            <a:r>
              <a:rPr lang="en-US" dirty="0" smtClean="0"/>
              <a:t> = </a:t>
            </a:r>
            <a:r>
              <a:rPr lang="en-US" i="1" dirty="0" smtClean="0"/>
              <a:t>f</a:t>
            </a:r>
            <a:r>
              <a:rPr lang="en-US" baseline="-25000" dirty="0" smtClean="0"/>
              <a:t>source</a:t>
            </a:r>
            <a:r>
              <a:rPr lang="en-US" dirty="0" smtClean="0"/>
              <a:t>(1 </a:t>
            </a:r>
            <a:r>
              <a:rPr lang="en-US" dirty="0" smtClean="0">
                <a:sym typeface="Symbol"/>
              </a:rPr>
              <a:t></a:t>
            </a:r>
            <a:r>
              <a:rPr lang="en-US" dirty="0" smtClean="0"/>
              <a:t> </a:t>
            </a:r>
            <a:r>
              <a:rPr lang="en-US" i="1" dirty="0" smtClean="0"/>
              <a:t>v</a:t>
            </a:r>
            <a:r>
              <a:rPr lang="en-US" baseline="-25000" dirty="0" smtClean="0"/>
              <a:t>source</a:t>
            </a:r>
            <a:r>
              <a:rPr lang="en-US" dirty="0" smtClean="0"/>
              <a:t>/</a:t>
            </a:r>
            <a:r>
              <a:rPr lang="en-US" i="1" dirty="0" smtClean="0"/>
              <a:t>c</a:t>
            </a:r>
            <a:r>
              <a:rPr lang="en-US" dirty="0" smtClean="0"/>
              <a:t>)</a:t>
            </a:r>
          </a:p>
          <a:p>
            <a:r>
              <a:rPr lang="en-US" dirty="0" smtClean="0"/>
              <a:t>The plus sign (+) is used when the source is approaching the observer.</a:t>
            </a:r>
          </a:p>
          <a:p>
            <a:r>
              <a:rPr lang="en-US" dirty="0" smtClean="0"/>
              <a:t>The minus sign (−) is used when the source is moving away from the observer.</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964</TotalTime>
  <Words>4159</Words>
  <Application>Microsoft Macintosh PowerPoint</Application>
  <PresentationFormat>On-screen Show (4:3)</PresentationFormat>
  <Paragraphs>333</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HA5Lect_template</vt:lpstr>
      <vt:lpstr>The Properties of Light</vt:lpstr>
      <vt:lpstr>Chapter Contents</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The Nature of Light</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Color and the Electromagnetic Spectrum</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lpstr>Polarization and Scattering of Light</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165</cp:revision>
  <dcterms:created xsi:type="dcterms:W3CDTF">2007-09-26T05:29:17Z</dcterms:created>
  <dcterms:modified xsi:type="dcterms:W3CDTF">2013-09-06T07:20:38Z</dcterms:modified>
</cp:coreProperties>
</file>