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0"/>
  </p:notesMasterIdLst>
  <p:handoutMasterIdLst>
    <p:handoutMasterId r:id="rId61"/>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6420" autoAdjust="0"/>
  </p:normalViewPr>
  <p:slideViewPr>
    <p:cSldViewPr snapToGrid="0">
      <p:cViewPr varScale="1">
        <p:scale>
          <a:sx n="145" d="100"/>
          <a:sy n="145" d="100"/>
        </p:scale>
        <p:origin x="-2128"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C83AEF-2CCF-C948-BE82-51BEA3DB5EC7}" type="datetimeFigureOut">
              <a:rPr lang="en-US" smtClean="0"/>
              <a:t>11/15/13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D2C5B4-447B-E742-BBF5-5D85755DCD7C}" type="slidenum">
              <a:rPr lang="en-US" smtClean="0"/>
              <a:t>‹#›</a:t>
            </a:fld>
            <a:endParaRPr lang="en-US" dirty="0"/>
          </a:p>
        </p:txBody>
      </p:sp>
    </p:spTree>
    <p:extLst>
      <p:ext uri="{BB962C8B-B14F-4D97-AF65-F5344CB8AC3E}">
        <p14:creationId xmlns:p14="http://schemas.microsoft.com/office/powerpoint/2010/main" val="4135066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24E0086-2329-4D03-A5DF-C037FA0ED1FF}"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7BB6489-841A-4E5F-AFB1-A331DC2665B8}"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C4816CE-FF75-4263-9A18-3DA2E1ADB330}"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2A8F723-A2D4-4AD6-8ECD-2B2E4701D5BA}"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CBE1612-7845-463C-B62F-BBB83FCA6FE9}"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9269512-16CE-4712-8032-6FAADB85C464}"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AD48732-3339-48A4-BEDC-61961B556AD8}"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BAC3C9B-91CB-4472-9252-C951B51DCAF9}"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28F0FC0-D7AD-47DC-976A-A6F936053758}"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B8E9342-854D-4E1A-B90D-9CC88B5563CC}"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445CA35-938A-4122-B18E-698E18AE668C}"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498D508-1185-4594-BE7A-1060F3351E2D}"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E5FDFF1-3411-4F8A-A178-6999EAFD80DB}"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B77905-CDA9-432F-AA3C-DA9041312139}"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262C9C6-3F98-400B-AB05-2CA41E355E6C}"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3B0989D-BF08-4BCA-8B42-EA1DC91F6CFA}"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0F4B51-0631-434D-9686-349BCEA6647E}"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3EBCA5-FB19-47D7-B102-6B4DA97A785A}"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E4C56CA-10A7-484C-A1F0-ED2BB1F1F990}"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62C336-8F1C-4B38-9D6F-A2209474A3B6}"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69730-0FD2-40F7-9BA2-D1472FF633B2}"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297E57-2D95-45F6-B4DA-89F226BC4A20}"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DB8D3CB-600D-442D-874E-37B3C05610A8}"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7FE1806-869B-40E9-951F-C5552D1B00DB}"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8412917-4F4B-4CE3-BF46-B6BFB00162DB}"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1BF03D6-3E6E-42F8-B53F-1B7CD69DAD3D}"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B53208-B092-447C-BA20-86C162DE1276}"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DD2B3C-3FFB-41F9-94AB-212CCC3E64B5}"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7482AC4-844C-4183-9F27-E48A8F0E7666}"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95B72C0-CFC0-4B5E-B8EC-8865AB40F491}"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32CB7FE-3BC2-45FB-8C77-9967CF71856B}"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668852E-B3EE-481A-B42F-FB371873D2BB}"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529038F-1618-4DA7-83FE-4134D4CAB5C3}"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800D2EC-6BB4-4D6F-8313-AAA91704519F}"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999ACAD-DA88-4EE2-8CB6-E25A168CA4DF}"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407A68-1111-4238-A3BF-37305BF91FDD}"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FCD1C6A-57B3-46AD-A724-F1E7D4A44F69}"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70253E6-6BA9-4F68-9548-85DF927DFEA0}"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D30E8AF-CD9C-4040-B489-7123C638CEE8}"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FEA6FE5-ADB0-4210-8CE2-2481354A5E86}"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007C94-7DEF-443E-85DB-7DDE91DFCCA8}"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9FC307D-291D-4215-BA49-360811194E9D}"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2A296BC-376A-46E9-832B-FB2B88D2420E}"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258546A-F700-4F4D-B37F-8B46435F8F43}"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6755426-47E1-434B-82D5-664B18FE40B4}"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52D88EF-ED14-44FD-A419-FDA632B8F6C1}"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480864-82BC-4FCD-A183-6EC9F4A66268}"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F64886F-6C9B-4564-A2F9-4DFA05FFF7AA}"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529D565-ECC7-4695-A764-745CECF18B26}"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1A1BAC3-A0F4-4BE2-B72E-2C673DA51345}"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3088BA-609B-4EDF-BB5F-134777AFD1E0}"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15C80B8-B376-46A6-9BAA-EDBFD00E7174}"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20180CC-4ECB-41C1-9031-7D0672FD0715}"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5E755B2-51B6-4715-8D8F-64C41EBE7C61}"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9E18D20-CFAF-433C-8348-DE5F66BB9A3E}"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42A87DF-2B9E-4ADC-8991-C4B790976F77}"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62AE43-D286-428F-851F-EEAFED12F571}"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14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3.jpg"/></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9.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p:txBody>
          <a:bodyPr/>
          <a:lstStyle/>
          <a:p>
            <a:r>
              <a:rPr lang="en-US" dirty="0" smtClean="0"/>
              <a:t>Sound</a:t>
            </a:r>
            <a:endParaRPr lang="en-US"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6" name="Footer Placeholder 5"/>
          <p:cNvSpPr>
            <a:spLocks noGrp="1"/>
          </p:cNvSpPr>
          <p:nvPr>
            <p:ph type="ftr" sz="quarter" idx="3"/>
          </p:nvPr>
        </p:nvSpPr>
        <p:spPr/>
        <p:txBody>
          <a:bodyPr/>
          <a:lstStyle/>
          <a:p>
            <a:r>
              <a:rPr lang="en-GB" dirty="0" smtClean="0"/>
              <a:t>© 2014 Pearson Education, Inc.</a:t>
            </a:r>
            <a:endParaRPr lang="en-GB" dirty="0"/>
          </a:p>
        </p:txBody>
      </p:sp>
      <p:sp>
        <p:nvSpPr>
          <p:cNvPr id="10" name="Subtitle 1"/>
          <p:cNvSpPr txBox="1">
            <a:spLocks/>
          </p:cNvSpPr>
          <p:nvPr/>
        </p:nvSpPr>
        <p:spPr bwMode="auto">
          <a:xfrm>
            <a:off x="365126" y="4860925"/>
            <a:ext cx="3299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buClr>
                <a:srgbClr val="3D6832"/>
              </a:buClr>
              <a:buFontTx/>
              <a:buNone/>
              <a:defRPr sz="20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smtClean="0"/>
              <a:t>Prepared by </a:t>
            </a:r>
          </a:p>
          <a:p>
            <a:r>
              <a:rPr lang="en-US" dirty="0" smtClean="0"/>
              <a:t>Chris Chiaverina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dirty="0" smtClean="0"/>
              <a:t>The following table gives the speed of sound in a range of materials.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1_Table.jpg"/>
          <p:cNvPicPr>
            <a:picLocks noChangeAspect="1"/>
          </p:cNvPicPr>
          <p:nvPr/>
        </p:nvPicPr>
        <p:blipFill rotWithShape="1">
          <a:blip r:embed="rId3">
            <a:extLst>
              <a:ext uri="{28A0092B-C50C-407E-A947-70E740481C1C}">
                <a14:useLocalDpi xmlns:a14="http://schemas.microsoft.com/office/drawing/2010/main" val="0"/>
              </a:ext>
            </a:extLst>
          </a:blip>
          <a:srcRect b="2557"/>
          <a:stretch/>
        </p:blipFill>
        <p:spPr>
          <a:xfrm>
            <a:off x="2987824" y="2071326"/>
            <a:ext cx="3168352" cy="4557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5" y="1141413"/>
            <a:ext cx="8294194" cy="5106987"/>
          </a:xfrm>
        </p:spPr>
        <p:txBody>
          <a:bodyPr/>
          <a:lstStyle/>
          <a:p>
            <a:r>
              <a:rPr lang="en-US" dirty="0" smtClean="0"/>
              <a:t>The speed of sound is the same in all directions of travel and for all frequencies. Thus, the speed </a:t>
            </a:r>
            <a:r>
              <a:rPr lang="en-US" i="1" dirty="0" smtClean="0"/>
              <a:t>v</a:t>
            </a:r>
            <a:r>
              <a:rPr lang="en-US" dirty="0" smtClean="0"/>
              <a:t> remains constant in the wave speed equation:</a:t>
            </a:r>
          </a:p>
          <a:p>
            <a:pPr marL="0" indent="0">
              <a:buNone/>
            </a:pPr>
            <a:r>
              <a:rPr lang="en-US" dirty="0" smtClean="0"/>
              <a:t>		 speed = wavelength x frequency</a:t>
            </a:r>
            <a:br>
              <a:rPr lang="en-US" dirty="0" smtClean="0"/>
            </a:br>
            <a:r>
              <a:rPr lang="en-US" dirty="0" smtClean="0"/>
              <a:t>			</a:t>
            </a:r>
            <a:r>
              <a:rPr lang="en-US" i="1" dirty="0" smtClean="0"/>
              <a:t>v</a:t>
            </a:r>
            <a:r>
              <a:rPr lang="en-US" dirty="0" smtClean="0"/>
              <a:t> = </a:t>
            </a:r>
            <a:r>
              <a:rPr lang="en-US" i="1" dirty="0" smtClean="0"/>
              <a:t>f</a:t>
            </a:r>
            <a:r>
              <a:rPr lang="el-GR" i="1" dirty="0" smtClean="0"/>
              <a:t>λ</a:t>
            </a:r>
            <a:endParaRPr lang="en-US" i="1" dirty="0" smtClean="0"/>
          </a:p>
          <a:p>
            <a:r>
              <a:rPr lang="en-US" dirty="0" smtClean="0"/>
              <a:t>The fact that different frequencies travel with the same speed is evident when you listen to an orchestra in a large room. You hear the different frequencies produced by different instruments at the same time. Otherwise, listening to music from a distance would be quite a strange experience.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dirty="0" smtClean="0"/>
              <a:t>Humans</a:t>
            </a:r>
            <a:r>
              <a:rPr lang="fr-FR" dirty="0" smtClean="0"/>
              <a:t>'</a:t>
            </a:r>
            <a:r>
              <a:rPr lang="en-US" dirty="0" smtClean="0"/>
              <a:t> sense of hearing detects only a small portion of the sound waves that are created in nature.</a:t>
            </a:r>
          </a:p>
          <a:p>
            <a:r>
              <a:rPr lang="en-US" dirty="0" smtClean="0"/>
              <a:t>As a rule of thumb, humans can hear sounds between 20 Hz on the low-frequency end and 20,000 Hz on the high-frequency end.</a:t>
            </a:r>
          </a:p>
          <a:p>
            <a:r>
              <a:rPr lang="en-US" dirty="0" smtClean="0"/>
              <a:t>Sounds with a frequency of less than 20 Hz are referred to infrasonic.</a:t>
            </a:r>
          </a:p>
          <a:p>
            <a:r>
              <a:rPr lang="en-US" dirty="0" smtClean="0"/>
              <a:t>Sounds with a frequency greater than 20,000 Hz are called ultrasonic.</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5" y="1141413"/>
            <a:ext cx="8255708" cy="5106987"/>
          </a:xfrm>
        </p:spPr>
        <p:txBody>
          <a:bodyPr/>
          <a:lstStyle/>
          <a:p>
            <a:r>
              <a:rPr lang="en-US" dirty="0" smtClean="0"/>
              <a:t>Infrasound and ultrasound frequencies occur commonly in nature. </a:t>
            </a:r>
          </a:p>
          <a:p>
            <a:r>
              <a:rPr lang="en-US" dirty="0" smtClean="0"/>
              <a:t>Bats and dolphins produce ultrasound. They send out ultrasonic waves that reflect back to them from objects in their vicinity. The reflected sound waves—echoes—are used in a process known as echolocation to locate prey and to navigate.</a:t>
            </a:r>
          </a:p>
          <a:p>
            <a:r>
              <a:rPr lang="en-US" dirty="0" smtClean="0"/>
              <a:t>It was also recently learned that elephants communicate with one another using sounds with frequencies as low as 15 Hz.</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5" y="1141413"/>
            <a:ext cx="8361544" cy="5106987"/>
          </a:xfrm>
        </p:spPr>
        <p:txBody>
          <a:bodyPr/>
          <a:lstStyle/>
          <a:p>
            <a:pPr>
              <a:lnSpc>
                <a:spcPct val="90000"/>
              </a:lnSpc>
            </a:pPr>
            <a:r>
              <a:rPr lang="en-US" sz="2400" dirty="0" smtClean="0"/>
              <a:t>Medical applications of ultrasound are common. Perhaps the most familiar is the ultrasound scan that is used to image a fetus in the womb (see figure below).</a:t>
            </a:r>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smtClean="0"/>
          </a:p>
          <a:p>
            <a:pPr>
              <a:lnSpc>
                <a:spcPct val="90000"/>
              </a:lnSpc>
            </a:pPr>
            <a:r>
              <a:rPr lang="en-US" sz="2400" dirty="0" smtClean="0"/>
              <a:t>Sending bursts of ultrasound into the body and measuring the time of delay of the resulting echoes makes it possible to map the structures that lie hidden beneath the skin.</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145" y="2307246"/>
            <a:ext cx="4017710" cy="30325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dirty="0" smtClean="0"/>
              <a:t>If you pluck two guitar strings that have slightly different frequencies, you</a:t>
            </a:r>
            <a:r>
              <a:rPr lang="fr-FR" dirty="0" smtClean="0"/>
              <a:t>'</a:t>
            </a:r>
            <a:r>
              <a:rPr lang="en-US" dirty="0" smtClean="0"/>
              <a:t>ll notice that the sound produced by the two strings changes in time. In fact, the loudness increases then decreases, increases then decreases, over and over. </a:t>
            </a:r>
          </a:p>
          <a:p>
            <a:r>
              <a:rPr lang="en-US" dirty="0" smtClean="0"/>
              <a:t>The changes in loudness produced by sounds of different frequency are referred to as beats.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3" y="1141413"/>
            <a:ext cx="8477003" cy="5106987"/>
          </a:xfrm>
        </p:spPr>
        <p:txBody>
          <a:bodyPr/>
          <a:lstStyle/>
          <a:p>
            <a:r>
              <a:rPr lang="en-US" sz="2000" dirty="0" smtClean="0"/>
              <a:t>Figure (a) below shows how two waves (one red, one blue) combine to produce beats.</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r>
              <a:rPr lang="en-US" sz="2000" dirty="0" smtClean="0"/>
              <a:t>Initially, the two waves interfere constructively, giving a large amplitude. The sound we hear at this time is loud, as is indicated in figure (b).</a:t>
            </a:r>
            <a:endParaRPr lang="en-US" sz="20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6_Figure.jpg"/>
          <p:cNvPicPr>
            <a:picLocks noChangeAspect="1"/>
          </p:cNvPicPr>
          <p:nvPr/>
        </p:nvPicPr>
        <p:blipFill rotWithShape="1">
          <a:blip r:embed="rId3">
            <a:extLst>
              <a:ext uri="{28A0092B-C50C-407E-A947-70E740481C1C}">
                <a14:useLocalDpi xmlns:a14="http://schemas.microsoft.com/office/drawing/2010/main" val="0"/>
              </a:ext>
            </a:extLst>
          </a:blip>
          <a:srcRect b="2840"/>
          <a:stretch/>
        </p:blipFill>
        <p:spPr>
          <a:xfrm>
            <a:off x="2607734" y="1607959"/>
            <a:ext cx="3928532" cy="39400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pPr>
              <a:lnSpc>
                <a:spcPct val="90000"/>
              </a:lnSpc>
            </a:pPr>
            <a:r>
              <a:rPr lang="en-US" sz="2400" dirty="0" smtClean="0"/>
              <a:t>A short time later, the two waves interfere destructively, giving zero amplitude and no sound.</a:t>
            </a:r>
          </a:p>
          <a:p>
            <a:pPr>
              <a:lnSpc>
                <a:spcPct val="90000"/>
              </a:lnSpc>
            </a:pPr>
            <a:r>
              <a:rPr lang="en-US" sz="2400" dirty="0" smtClean="0"/>
              <a:t>A key characteristic of a beat is its repeating pattern of loud and soft sounds. The frequency at which a beat repeats itself is known as the beat frequency.</a:t>
            </a:r>
          </a:p>
          <a:p>
            <a:pPr>
              <a:lnSpc>
                <a:spcPct val="90000"/>
              </a:lnSpc>
            </a:pPr>
            <a:r>
              <a:rPr lang="en-US" sz="2400" dirty="0" smtClean="0"/>
              <a:t>If one wave has the frequency </a:t>
            </a:r>
            <a:r>
              <a:rPr lang="en-US" sz="2400" i="1" dirty="0" smtClean="0"/>
              <a:t>f</a:t>
            </a:r>
            <a:r>
              <a:rPr lang="en-US" sz="2400" baseline="-25000" dirty="0" smtClean="0"/>
              <a:t>1</a:t>
            </a:r>
            <a:r>
              <a:rPr lang="en-US" sz="2400" dirty="0" smtClean="0"/>
              <a:t> and the other has a frequency </a:t>
            </a:r>
            <a:r>
              <a:rPr lang="en-US" sz="2400" i="1" dirty="0" smtClean="0"/>
              <a:t>f</a:t>
            </a:r>
            <a:r>
              <a:rPr lang="en-US" sz="2400" baseline="-25000" dirty="0" smtClean="0"/>
              <a:t>2</a:t>
            </a:r>
            <a:r>
              <a:rPr lang="en-US" sz="2400" dirty="0" smtClean="0"/>
              <a:t>, the beat frequency is as follows:</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17.eps"/>
          <p:cNvPicPr>
            <a:picLocks noChangeAspect="1"/>
          </p:cNvPicPr>
          <p:nvPr/>
        </p:nvPicPr>
        <p:blipFill rotWithShape="1">
          <a:blip r:embed="rId3">
            <a:extLst>
              <a:ext uri="{28A0092B-C50C-407E-A947-70E740481C1C}">
                <a14:useLocalDpi xmlns:a14="http://schemas.microsoft.com/office/drawing/2010/main" val="0"/>
              </a:ext>
            </a:extLst>
          </a:blip>
          <a:srcRect b="7310"/>
          <a:stretch/>
        </p:blipFill>
        <p:spPr>
          <a:xfrm>
            <a:off x="550039" y="3909464"/>
            <a:ext cx="8043922" cy="21004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sz="2400" dirty="0" smtClean="0"/>
              <a:t>Taking the absolute value of the difference ensures that the beat frequency is always positive.</a:t>
            </a:r>
          </a:p>
          <a:p>
            <a:r>
              <a:rPr lang="en-US" sz="2400" dirty="0" smtClean="0"/>
              <a:t>As an example, suppose two guitar strings have the frequencies 438 Hz and 442 Hz. If you pluck them at the same time, you hear increasing and decreasing loudness with a beat frequency of 4 Hz.</a:t>
            </a:r>
          </a:p>
          <a:p>
            <a:r>
              <a:rPr lang="en-US" sz="2400" dirty="0" smtClean="0"/>
              <a:t>Beats can be used to tune a musical instrument. For example, to tune a guitar, a musician, listening to beats, increases or decreases the tension in the guitar string until the beat frequency becomes practically zero.</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a:xfrm>
            <a:off x="365126" y="1141413"/>
            <a:ext cx="8178736" cy="5106987"/>
          </a:xfrm>
        </p:spPr>
        <p:txBody>
          <a:bodyPr/>
          <a:lstStyle/>
          <a:p>
            <a:r>
              <a:rPr lang="en-US" sz="2400" dirty="0" smtClean="0"/>
              <a:t>As has been shown previously, it is possible to make a wave stay in one place. This can be done with a wave on a string by tying the string down at either end, like a guitar string. It can also be done with sound waves by confining them to a pipe or a tube, as in a trumpet or trombone.</a:t>
            </a:r>
          </a:p>
          <a:p>
            <a:r>
              <a:rPr lang="en-US" sz="2400" dirty="0" smtClean="0"/>
              <a:t>A standing wave is produced when a guitar string is plucked or a flute is played. A standing wave is one that oscillates with time but remains fixed in location. In addition, a standing waves always has nodes, where the amplitude is zero, and antinodes, where the amplitude of the wave is a maximum.</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Sound Waves and Beats</a:t>
            </a:r>
          </a:p>
          <a:p>
            <a:r>
              <a:rPr lang="en-US" dirty="0" smtClean="0"/>
              <a:t>Standing Sound Waves</a:t>
            </a:r>
          </a:p>
          <a:p>
            <a:r>
              <a:rPr lang="en-US" dirty="0" smtClean="0"/>
              <a:t>The Doppler Effect</a:t>
            </a:r>
          </a:p>
          <a:p>
            <a:r>
              <a:rPr lang="en-US" dirty="0" smtClean="0"/>
              <a:t>Human Perception of Sound</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The girl in the figure below is producing a standing sound wave with a bottle. Blowing across the mouth of a bottle sets the air column in the bottle vibrating, producing a tone.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147" y="3067805"/>
            <a:ext cx="2459706" cy="3563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a:xfrm>
            <a:off x="365124" y="1141413"/>
            <a:ext cx="4846579" cy="5106987"/>
          </a:xfrm>
        </p:spPr>
        <p:txBody>
          <a:bodyPr/>
          <a:lstStyle/>
          <a:p>
            <a:r>
              <a:rPr lang="en-US" dirty="0" smtClean="0"/>
              <a:t>When air is blown across the open top of a pop bottle, the turbulent air flow can cause an audible standing wave. As the figure below indicates, the standing wave has an antinode, A, at the top (where the air is moving) and a node, N, at the bottom (where the air cannot move).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8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5112586" y="1254958"/>
            <a:ext cx="3740171" cy="52305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sz="2400" dirty="0" smtClean="0"/>
              <a:t>In general, a standing wave in a bottle or pipe open at one end must have a node at the bottom and an antinode at the top.</a:t>
            </a:r>
          </a:p>
          <a:p>
            <a:r>
              <a:rPr lang="en-US" sz="2400" dirty="0" smtClean="0"/>
              <a:t>The lowest frequency standing wave that meets these conditions for a node and an antinode is shown in figure (a) below. A graph of air density shows that one-quarter of a wavelength fits inside a bottle of length </a:t>
            </a:r>
            <a:r>
              <a:rPr lang="en-US" sz="2400" i="1" dirty="0" smtClean="0"/>
              <a:t>L</a:t>
            </a:r>
            <a:r>
              <a:rPr lang="en-US" sz="2400"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9_Figure.jpg"/>
          <p:cNvPicPr>
            <a:picLocks noChangeAspect="1"/>
          </p:cNvPicPr>
          <p:nvPr/>
        </p:nvPicPr>
        <p:blipFill rotWithShape="1">
          <a:blip r:embed="rId3">
            <a:extLst>
              <a:ext uri="{28A0092B-C50C-407E-A947-70E740481C1C}">
                <a14:useLocalDpi xmlns:a14="http://schemas.microsoft.com/office/drawing/2010/main" val="0"/>
              </a:ext>
            </a:extLst>
          </a:blip>
          <a:srcRect r="58168" b="2699"/>
          <a:stretch/>
        </p:blipFill>
        <p:spPr>
          <a:xfrm>
            <a:off x="3851920" y="3852794"/>
            <a:ext cx="1440160" cy="28186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Thus, the wavelength of the fundamental wave must be four times the length of the bottle; that is, </a:t>
            </a:r>
            <a:r>
              <a:rPr lang="el-GR" i="1" dirty="0" smtClean="0"/>
              <a:t>λ</a:t>
            </a:r>
            <a:r>
              <a:rPr lang="en-US" dirty="0" smtClean="0"/>
              <a:t> = 4</a:t>
            </a:r>
            <a:r>
              <a:rPr lang="en-US" i="1" dirty="0" smtClean="0"/>
              <a:t>L</a:t>
            </a:r>
            <a:r>
              <a:rPr lang="en-US" dirty="0" smtClean="0"/>
              <a:t>.</a:t>
            </a:r>
          </a:p>
          <a:p>
            <a:r>
              <a:rPr lang="en-US" dirty="0" smtClean="0"/>
              <a:t>Using the formula for the speed of a wave, </a:t>
            </a:r>
            <a:r>
              <a:rPr lang="en-US" i="1" dirty="0" smtClean="0"/>
              <a:t>v</a:t>
            </a:r>
            <a:r>
              <a:rPr lang="en-US" dirty="0" smtClean="0"/>
              <a:t> = </a:t>
            </a:r>
            <a:r>
              <a:rPr lang="en-US" i="1" dirty="0" smtClean="0"/>
              <a:t>f</a:t>
            </a:r>
            <a:r>
              <a:rPr lang="el-GR" i="1" dirty="0" smtClean="0"/>
              <a:t>λ</a:t>
            </a:r>
            <a:r>
              <a:rPr lang="en-US" dirty="0" smtClean="0"/>
              <a:t>, and letting </a:t>
            </a:r>
            <a:r>
              <a:rPr lang="en-US" i="1" dirty="0" smtClean="0"/>
              <a:t>f</a:t>
            </a:r>
            <a:r>
              <a:rPr lang="en-US" baseline="-25000" dirty="0" smtClean="0"/>
              <a:t>1</a:t>
            </a:r>
            <a:r>
              <a:rPr lang="en-US" dirty="0" smtClean="0"/>
              <a:t> stand for the fundamental frequency, we find</a:t>
            </a:r>
          </a:p>
          <a:p>
            <a:endParaRPr lang="en-US" dirty="0"/>
          </a:p>
          <a:p>
            <a:endParaRPr lang="en-US" dirty="0" smtClean="0"/>
          </a:p>
          <a:p>
            <a:r>
              <a:rPr lang="en-US" dirty="0" smtClean="0"/>
              <a:t>This frequency is inversely proportional to the length. Therefore, shortening the air column increases the frequency. </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2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079051"/>
            <a:ext cx="1828800" cy="60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a:xfrm>
            <a:off x="365125" y="1141413"/>
            <a:ext cx="8428894" cy="5106987"/>
          </a:xfrm>
        </p:spPr>
        <p:txBody>
          <a:bodyPr/>
          <a:lstStyle/>
          <a:p>
            <a:r>
              <a:rPr lang="en-US" sz="2400" dirty="0" smtClean="0"/>
              <a:t>The next harmonic is produced by adding half a wavelength to the standing wave. Thus, if the first harmonic is represented by N-A, the next harmonic can be written as N-A-N-A. </a:t>
            </a:r>
          </a:p>
          <a:p>
            <a:r>
              <a:rPr lang="en-US" sz="2400" dirty="0" smtClean="0"/>
              <a:t>As figure (b) below shows, three-quarters of a wavelength fits into the bottle for this harmonic. Therefore, 3</a:t>
            </a:r>
            <a:r>
              <a:rPr lang="el-GR" sz="2400" i="1" dirty="0" smtClean="0"/>
              <a:t>λ</a:t>
            </a:r>
            <a:r>
              <a:rPr lang="en-US" sz="2400" dirty="0" smtClean="0"/>
              <a:t>/4 = </a:t>
            </a:r>
            <a:r>
              <a:rPr lang="en-US" sz="2400" i="1" dirty="0" smtClean="0"/>
              <a:t>L</a:t>
            </a:r>
            <a:r>
              <a:rPr lang="en-US" sz="2400" dirty="0" smtClean="0"/>
              <a:t> and </a:t>
            </a:r>
            <a:r>
              <a:rPr lang="el-GR" sz="2400" i="1" dirty="0" smtClean="0"/>
              <a:t>λ</a:t>
            </a:r>
            <a:r>
              <a:rPr lang="en-US" sz="2400" dirty="0" smtClean="0"/>
              <a:t> = 4/3</a:t>
            </a:r>
            <a:r>
              <a:rPr lang="en-US" sz="2400" i="1" dirty="0" smtClean="0"/>
              <a:t>L</a:t>
            </a:r>
            <a:r>
              <a:rPr lang="en-US" sz="2400"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9_Figure.jpg"/>
          <p:cNvPicPr>
            <a:picLocks noChangeAspect="1"/>
          </p:cNvPicPr>
          <p:nvPr/>
        </p:nvPicPr>
        <p:blipFill rotWithShape="1">
          <a:blip r:embed="rId3">
            <a:extLst>
              <a:ext uri="{28A0092B-C50C-407E-A947-70E740481C1C}">
                <a14:useLocalDpi xmlns:a14="http://schemas.microsoft.com/office/drawing/2010/main" val="0"/>
              </a:ext>
            </a:extLst>
          </a:blip>
          <a:srcRect l="40205" r="34731" b="7193"/>
          <a:stretch/>
        </p:blipFill>
        <p:spPr>
          <a:xfrm>
            <a:off x="4061007" y="3509596"/>
            <a:ext cx="1021986" cy="31842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As a result, the frequency of the next harmonic is</a:t>
            </a:r>
          </a:p>
          <a:p>
            <a:endParaRPr lang="en-US" dirty="0" smtClean="0"/>
          </a:p>
          <a:p>
            <a:endParaRPr lang="en-US" dirty="0"/>
          </a:p>
          <a:p>
            <a:r>
              <a:rPr lang="en-US" dirty="0" smtClean="0"/>
              <a:t>This is the third harmonic of the pipe.</a:t>
            </a:r>
          </a:p>
          <a:p>
            <a:r>
              <a:rPr lang="en-US" dirty="0" smtClean="0"/>
              <a:t>Similarly, the next higher harmonic is represented by N-A-N-A-N-A. In this case, </a:t>
            </a:r>
          </a:p>
          <a:p>
            <a:endParaRPr lang="en-US" dirty="0" smtClean="0"/>
          </a:p>
          <a:p>
            <a:endParaRPr lang="en-US" dirty="0"/>
          </a:p>
          <a:p>
            <a:r>
              <a:rPr lang="en-US" dirty="0" smtClean="0"/>
              <a:t>This is the fifth harmonic of the pipe.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25_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835" y="2078972"/>
            <a:ext cx="2946400" cy="711200"/>
          </a:xfrm>
          <a:prstGeom prst="rect">
            <a:avLst/>
          </a:prstGeom>
        </p:spPr>
      </p:pic>
      <p:pic>
        <p:nvPicPr>
          <p:cNvPr id="8" name="Picture 7" descr="Slide-25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318" y="4743925"/>
            <a:ext cx="2946400" cy="698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Notice that only odd harmonics are present, in contrast to waves on a string, for which all harmonics occur.</a:t>
            </a:r>
          </a:p>
          <a:p>
            <a:r>
              <a:rPr lang="en-US" dirty="0" smtClean="0"/>
              <a:t>To summarize, the progression of harmonics for a column of air that is closed at one end and open at the other is described by the following frequencies and wavelengths: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9" name="Picture 8" descr="Slide-26.eps"/>
          <p:cNvPicPr>
            <a:picLocks noChangeAspect="1"/>
          </p:cNvPicPr>
          <p:nvPr/>
        </p:nvPicPr>
        <p:blipFill rotWithShape="1">
          <a:blip r:embed="rId3">
            <a:extLst>
              <a:ext uri="{28A0092B-C50C-407E-A947-70E740481C1C}">
                <a14:useLocalDpi xmlns:a14="http://schemas.microsoft.com/office/drawing/2010/main" val="0"/>
              </a:ext>
            </a:extLst>
          </a:blip>
          <a:srcRect b="4834"/>
          <a:stretch/>
        </p:blipFill>
        <p:spPr>
          <a:xfrm>
            <a:off x="1812638" y="4353793"/>
            <a:ext cx="5518724" cy="22851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Standing waves also form in pipes that are open at both ends.</a:t>
            </a:r>
          </a:p>
          <a:p>
            <a:r>
              <a:rPr lang="en-US" dirty="0" smtClean="0"/>
              <a:t>A standing wave in a pipe open at both ends must have an antinode at each end of the pipe. The figure below shows standing waves in a pipe that is open at both ends.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0_Figure.jpg"/>
          <p:cNvPicPr>
            <a:picLocks noChangeAspect="1"/>
          </p:cNvPicPr>
          <p:nvPr/>
        </p:nvPicPr>
        <p:blipFill rotWithShape="1">
          <a:blip r:embed="rId3">
            <a:extLst>
              <a:ext uri="{28A0092B-C50C-407E-A947-70E740481C1C}">
                <a14:useLocalDpi xmlns:a14="http://schemas.microsoft.com/office/drawing/2010/main" val="0"/>
              </a:ext>
            </a:extLst>
          </a:blip>
          <a:srcRect b="2656"/>
          <a:stretch/>
        </p:blipFill>
        <p:spPr>
          <a:xfrm>
            <a:off x="2881959" y="3892650"/>
            <a:ext cx="3380083" cy="28434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a:xfrm>
            <a:off x="365125" y="1141413"/>
            <a:ext cx="8390408" cy="5106987"/>
          </a:xfrm>
        </p:spPr>
        <p:txBody>
          <a:bodyPr/>
          <a:lstStyle/>
          <a:p>
            <a:r>
              <a:rPr lang="en-US" sz="2400" dirty="0" smtClean="0"/>
              <a:t>In figure (a), the first harmonic, or fundamental, is A-N-A. Notice that half a wavelength fits in the pipe; thus,</a:t>
            </a:r>
          </a:p>
          <a:p>
            <a:pPr marL="0" indent="0">
              <a:buNone/>
            </a:pPr>
            <a:endParaRPr lang="en-US" sz="2400" dirty="0"/>
          </a:p>
          <a:p>
            <a:pPr marL="0" indent="0">
              <a:buNone/>
            </a:pPr>
            <a:endParaRPr lang="en-US" sz="2400" dirty="0"/>
          </a:p>
          <a:p>
            <a:r>
              <a:rPr lang="en-US" sz="2400" dirty="0" smtClean="0"/>
              <a:t>The next harmonic is A-N-A-N-A, for which a whole wavelength fits in the pipe. This harmonic is shown in figure (b) and has the frequency</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This is the second harmonic of the pipe.</a:t>
            </a:r>
          </a:p>
          <a:p>
            <a:r>
              <a:rPr lang="en-US" sz="2400" dirty="0" smtClean="0"/>
              <a:t>Higher harmonics continue in integer steps (3</a:t>
            </a:r>
            <a:r>
              <a:rPr lang="en-US" sz="2400" i="1" dirty="0" smtClean="0"/>
              <a:t>f</a:t>
            </a:r>
            <a:r>
              <a:rPr lang="en-US" sz="2400" baseline="-25000" dirty="0" smtClean="0"/>
              <a:t>1</a:t>
            </a:r>
            <a:r>
              <a:rPr lang="en-US" sz="2400" dirty="0" smtClean="0"/>
              <a:t>, 4</a:t>
            </a:r>
            <a:r>
              <a:rPr lang="en-US" sz="2400" i="1" dirty="0" smtClean="0"/>
              <a:t>f</a:t>
            </a:r>
            <a:r>
              <a:rPr lang="en-US" sz="2400" baseline="-25000" dirty="0" smtClean="0"/>
              <a:t>1</a:t>
            </a:r>
            <a:r>
              <a:rPr lang="en-US" sz="2400" dirty="0" smtClean="0"/>
              <a:t> 5</a:t>
            </a:r>
            <a:r>
              <a:rPr lang="en-US" sz="2400" i="1" dirty="0" smtClean="0"/>
              <a:t>f</a:t>
            </a:r>
            <a:r>
              <a:rPr lang="en-US" sz="2400" baseline="-25000" dirty="0" smtClean="0"/>
              <a:t>1</a:t>
            </a:r>
            <a:r>
              <a:rPr lang="en-US" sz="2400" dirty="0" smtClean="0"/>
              <a:t>, and so on) just like the harmonics for waves on a string.</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28_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662" y="2087228"/>
            <a:ext cx="1223394" cy="674976"/>
          </a:xfrm>
          <a:prstGeom prst="rect">
            <a:avLst/>
          </a:prstGeom>
        </p:spPr>
      </p:pic>
      <p:pic>
        <p:nvPicPr>
          <p:cNvPr id="8" name="Picture 7" descr="Slide-28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058" y="4221088"/>
            <a:ext cx="1882602" cy="6408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Thus, the frequencies and wavelength in a column of air open at both ends are as follows: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29.eps"/>
          <p:cNvPicPr>
            <a:picLocks noChangeAspect="1"/>
          </p:cNvPicPr>
          <p:nvPr/>
        </p:nvPicPr>
        <p:blipFill rotWithShape="1">
          <a:blip r:embed="rId3">
            <a:extLst>
              <a:ext uri="{28A0092B-C50C-407E-A947-70E740481C1C}">
                <a14:useLocalDpi xmlns:a14="http://schemas.microsoft.com/office/drawing/2010/main" val="0"/>
              </a:ext>
            </a:extLst>
          </a:blip>
          <a:srcRect b="4076"/>
          <a:stretch/>
        </p:blipFill>
        <p:spPr>
          <a:xfrm>
            <a:off x="814315" y="2298226"/>
            <a:ext cx="7515371" cy="34556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4_01_FigureA.jpg"/>
          <p:cNvPicPr>
            <a:picLocks noChangeAspect="1"/>
          </p:cNvPicPr>
          <p:nvPr/>
        </p:nvPicPr>
        <p:blipFill rotWithShape="1">
          <a:blip r:embed="rId3">
            <a:extLst>
              <a:ext uri="{28A0092B-C50C-407E-A947-70E740481C1C}">
                <a14:useLocalDpi xmlns:a14="http://schemas.microsoft.com/office/drawing/2010/main" val="0"/>
              </a:ext>
            </a:extLst>
          </a:blip>
          <a:srcRect b="4501"/>
          <a:stretch/>
        </p:blipFill>
        <p:spPr>
          <a:xfrm>
            <a:off x="1414337" y="3852259"/>
            <a:ext cx="6315326" cy="2812502"/>
          </a:xfrm>
          <a:prstGeom prst="rect">
            <a:avLst/>
          </a:prstGeom>
        </p:spPr>
      </p:pic>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2" y="1141413"/>
            <a:ext cx="8430803" cy="5462587"/>
          </a:xfrm>
        </p:spPr>
        <p:txBody>
          <a:bodyPr/>
          <a:lstStyle/>
          <a:p>
            <a:r>
              <a:rPr lang="en-US" sz="2400" dirty="0" smtClean="0"/>
              <a:t>Sound is a wave that travels through air and other substances. Sound has the characteristics common to all waves, namely, frequency, period, wavelength, and wave speed.</a:t>
            </a:r>
          </a:p>
          <a:p>
            <a:r>
              <a:rPr lang="en-US" sz="2400" dirty="0" smtClean="0"/>
              <a:t>If you oscillate one end of a coiled spring, such as the one shown in the figure below, back and forth, you will see a longitudinal wave moving away from you.</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the relationship between a pipe</a:t>
            </a:r>
            <a:r>
              <a:rPr lang="fr-FR" dirty="0" smtClean="0"/>
              <a:t>'</a:t>
            </a:r>
            <a:r>
              <a:rPr lang="en-US" dirty="0" smtClean="0"/>
              <a:t>s length and its fundamental frequency.</a:t>
            </a:r>
          </a:p>
          <a:p>
            <a:endParaRPr lang="en-US" dirty="0" smtClean="0"/>
          </a:p>
          <a:p>
            <a:endParaRPr lang="en-US" dirty="0" smtClean="0"/>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30.eps"/>
          <p:cNvPicPr>
            <a:picLocks noChangeAspect="1"/>
          </p:cNvPicPr>
          <p:nvPr/>
        </p:nvPicPr>
        <p:blipFill rotWithShape="1">
          <a:blip r:embed="rId3">
            <a:extLst>
              <a:ext uri="{28A0092B-C50C-407E-A947-70E740481C1C}">
                <a14:useLocalDpi xmlns:a14="http://schemas.microsoft.com/office/drawing/2010/main" val="0"/>
              </a:ext>
            </a:extLst>
          </a:blip>
          <a:srcRect b="2508"/>
          <a:stretch/>
        </p:blipFill>
        <p:spPr>
          <a:xfrm>
            <a:off x="2497174" y="2285996"/>
            <a:ext cx="5749360" cy="44619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Standing Sound Waves</a:t>
            </a:r>
            <a:endParaRPr lang="en-US" dirty="0"/>
          </a:p>
        </p:txBody>
      </p:sp>
      <p:sp>
        <p:nvSpPr>
          <p:cNvPr id="1030" name="Rectangle 6"/>
          <p:cNvSpPr>
            <a:spLocks noGrp="1" noChangeArrowheads="1"/>
          </p:cNvSpPr>
          <p:nvPr>
            <p:ph type="body" idx="1"/>
          </p:nvPr>
        </p:nvSpPr>
        <p:spPr/>
        <p:txBody>
          <a:bodyPr/>
          <a:lstStyle/>
          <a:p>
            <a:r>
              <a:rPr lang="en-US" dirty="0" smtClean="0"/>
              <a:t>A pipe organ uses a variety of pipes of different lengths, as shown in the figure below. Some pipes are open at both ends, and some are open at one end only. Pressing a key on the organ forces air through a given pipe, and the length of the pipe determines the pitch of the sound produced.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671" y="3920536"/>
            <a:ext cx="4276658" cy="287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sz="2400" dirty="0" smtClean="0"/>
              <a:t>The change in pitch due to the relative motion between a source of sound and the person hearing the sound is called the Doppler effect.</a:t>
            </a:r>
          </a:p>
          <a:p>
            <a:r>
              <a:rPr lang="en-US" sz="2400" dirty="0" smtClean="0"/>
              <a:t>A common example of the Doppler effect is the change in pitch from high to low as an emergency vehicle, siren blaring, drives by at high speed.</a:t>
            </a:r>
          </a:p>
          <a:p>
            <a:r>
              <a:rPr lang="en-US" sz="2400" dirty="0" smtClean="0"/>
              <a:t>In general, when a source of sound moves toward an observer, the frequency heard is higher than the frequency produced by the source. When a source of sound moves away from the observer, the frequency heard is lower than the frequency produced by the source.</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dirty="0" smtClean="0"/>
              <a:t>The Doppler effect occurs with all kinds of waves, not just sound waves. </a:t>
            </a:r>
          </a:p>
          <a:p>
            <a:r>
              <a:rPr lang="en-US" dirty="0" smtClean="0"/>
              <a:t>For example, the relative motion between a galaxy (the source of light) and the Earth (the receiver) means that the light astronomers on Earth detect has a different frequency than the light that was emitted by the galaxy. As a result, a galaxy that is moving away from the Earth appears redder than normal, and a galaxy that is moving toward the Earth appears bluer.</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dirty="0" smtClean="0"/>
              <a:t>As the figure below illustrates, when the occupant of a parked truck honks the horn, everyone standing nearby hears the same pitch.</a:t>
            </a:r>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2_Figure.jpg"/>
          <p:cNvPicPr>
            <a:picLocks noChangeAspect="1"/>
          </p:cNvPicPr>
          <p:nvPr/>
        </p:nvPicPr>
        <p:blipFill rotWithShape="1">
          <a:blip r:embed="rId3">
            <a:extLst>
              <a:ext uri="{28A0092B-C50C-407E-A947-70E740481C1C}">
                <a14:useLocalDpi xmlns:a14="http://schemas.microsoft.com/office/drawing/2010/main" val="0"/>
              </a:ext>
            </a:extLst>
          </a:blip>
          <a:srcRect b="10185"/>
          <a:stretch/>
        </p:blipFill>
        <p:spPr>
          <a:xfrm>
            <a:off x="60199" y="2988733"/>
            <a:ext cx="9023602" cy="17059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pPr>
              <a:lnSpc>
                <a:spcPct val="90000"/>
              </a:lnSpc>
            </a:pPr>
            <a:r>
              <a:rPr lang="en-US" sz="2400" dirty="0" smtClean="0"/>
              <a:t>However, when the truck moves toward the right, the wave crests become bunched up close together in the forward direction. This means that the observer ahead of the truck experiences more crests per second and hence a higher-frequency sound (see figure below). </a:t>
            </a:r>
          </a:p>
          <a:p>
            <a:pPr>
              <a:lnSpc>
                <a:spcPct val="90000"/>
              </a:lnSpc>
            </a:pPr>
            <a:r>
              <a:rPr lang="en-US" sz="2400" dirty="0" smtClean="0"/>
              <a:t>An observer behind the truck experiences wave crests that are spread out, which results in a lower-frequency sound.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3_Figure.jpg"/>
          <p:cNvPicPr>
            <a:picLocks noChangeAspect="1"/>
          </p:cNvPicPr>
          <p:nvPr/>
        </p:nvPicPr>
        <p:blipFill rotWithShape="1">
          <a:blip r:embed="rId3">
            <a:extLst>
              <a:ext uri="{28A0092B-C50C-407E-A947-70E740481C1C}">
                <a14:useLocalDpi xmlns:a14="http://schemas.microsoft.com/office/drawing/2010/main" val="0"/>
              </a:ext>
            </a:extLst>
          </a:blip>
          <a:srcRect b="8043"/>
          <a:stretch/>
        </p:blipFill>
        <p:spPr>
          <a:xfrm>
            <a:off x="143934" y="4111658"/>
            <a:ext cx="8856132" cy="22798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dirty="0" smtClean="0"/>
              <a:t>The Doppler effect can be modeled by tapping your finger in a pan of water. When your finger is stationary, tapping your finger in the water produces concentric circles centered at your finger.</a:t>
            </a:r>
          </a:p>
          <a:p>
            <a:r>
              <a:rPr lang="en-US" dirty="0" smtClean="0"/>
              <a:t>However, when you move your finger to the right as you tap, the distance between one wave crest and the next will get smaller in the forward direction and spread out in the reverse direction.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sz="2400" dirty="0" smtClean="0"/>
              <a:t>To get a precise expression for the change in frequency, suppose a source emits sound with a frequency </a:t>
            </a:r>
            <a:r>
              <a:rPr lang="en-US" sz="2400" i="1" dirty="0" smtClean="0"/>
              <a:t>f</a:t>
            </a:r>
            <a:r>
              <a:rPr lang="en-US" sz="2400" baseline="-25000" dirty="0" smtClean="0"/>
              <a:t>source</a:t>
            </a:r>
            <a:r>
              <a:rPr lang="en-US" sz="2400" dirty="0" smtClean="0"/>
              <a:t> and moves with a speed </a:t>
            </a:r>
            <a:r>
              <a:rPr lang="en-US" sz="2400" i="1" dirty="0" smtClean="0"/>
              <a:t>v</a:t>
            </a:r>
            <a:r>
              <a:rPr lang="en-US" sz="2400" baseline="-25000" dirty="0" smtClean="0"/>
              <a:t>source</a:t>
            </a:r>
            <a:r>
              <a:rPr lang="en-US" sz="2400" dirty="0" smtClean="0"/>
              <a:t>. The speed of sound is </a:t>
            </a:r>
            <a:r>
              <a:rPr lang="en-US" sz="2400" i="1" dirty="0" smtClean="0"/>
              <a:t>v</a:t>
            </a:r>
            <a:r>
              <a:rPr lang="en-US" sz="2400" baseline="-25000" dirty="0" smtClean="0"/>
              <a:t>sound</a:t>
            </a:r>
            <a:r>
              <a:rPr lang="en-US" sz="2400" dirty="0" smtClean="0"/>
              <a:t>. Mathematics shows that the frequency heard by an observer is the following:</a:t>
            </a:r>
          </a:p>
          <a:p>
            <a:endParaRPr lang="en-US" sz="2400" dirty="0"/>
          </a:p>
          <a:p>
            <a:endParaRPr lang="en-US" sz="2400" dirty="0" smtClean="0"/>
          </a:p>
          <a:p>
            <a:pPr marL="0" indent="0">
              <a:buNone/>
            </a:pPr>
            <a:endParaRPr lang="en-US" sz="2400" dirty="0"/>
          </a:p>
          <a:p>
            <a:pPr marL="0" indent="0">
              <a:buNone/>
            </a:pPr>
            <a:endParaRPr lang="en-US" sz="2400" dirty="0" smtClean="0"/>
          </a:p>
          <a:p>
            <a:pPr>
              <a:lnSpc>
                <a:spcPct val="150000"/>
              </a:lnSpc>
            </a:pPr>
            <a:endParaRPr lang="en-US" sz="2400" dirty="0" smtClean="0"/>
          </a:p>
          <a:p>
            <a:r>
              <a:rPr lang="en-US" sz="2400" dirty="0" smtClean="0"/>
              <a:t>The plus sign is used for a source that moves away from the observer. The minus sign is used for a source that moves toward the observer.</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37.eps"/>
          <p:cNvPicPr>
            <a:picLocks noChangeAspect="1"/>
          </p:cNvPicPr>
          <p:nvPr/>
        </p:nvPicPr>
        <p:blipFill rotWithShape="1">
          <a:blip r:embed="rId3">
            <a:extLst>
              <a:ext uri="{28A0092B-C50C-407E-A947-70E740481C1C}">
                <a14:useLocalDpi xmlns:a14="http://schemas.microsoft.com/office/drawing/2010/main" val="0"/>
              </a:ext>
            </a:extLst>
          </a:blip>
          <a:srcRect b="3839"/>
          <a:stretch/>
        </p:blipFill>
        <p:spPr>
          <a:xfrm>
            <a:off x="2277533" y="3095708"/>
            <a:ext cx="4588934" cy="23690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dirty="0" smtClean="0"/>
              <a:t>A moving observer also experiences the Doppler effect. The observer hears a higher frequency when approaching the source because he encounters more wave crests per second than if he had been at rest (see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4_Figure.jpg"/>
          <p:cNvPicPr>
            <a:picLocks noChangeAspect="1"/>
          </p:cNvPicPr>
          <p:nvPr/>
        </p:nvPicPr>
        <p:blipFill rotWithShape="1">
          <a:blip r:embed="rId3">
            <a:extLst>
              <a:ext uri="{28A0092B-C50C-407E-A947-70E740481C1C}">
                <a14:useLocalDpi xmlns:a14="http://schemas.microsoft.com/office/drawing/2010/main" val="0"/>
              </a:ext>
            </a:extLst>
          </a:blip>
          <a:srcRect b="5242"/>
          <a:stretch/>
        </p:blipFill>
        <p:spPr>
          <a:xfrm>
            <a:off x="541867" y="3432815"/>
            <a:ext cx="8060266" cy="31287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p:txBody>
          <a:bodyPr/>
          <a:lstStyle/>
          <a:p>
            <a:r>
              <a:rPr lang="en-US" sz="2400" dirty="0" smtClean="0"/>
              <a:t>It turns out that the observed frequency is different when the observer is moving from what it is when the source is moving. The equation for the frequency heard by a moving observer is as follows:</a:t>
            </a:r>
          </a:p>
          <a:p>
            <a:endParaRPr lang="en-US" sz="2400" dirty="0"/>
          </a:p>
          <a:p>
            <a:endParaRPr lang="en-US" sz="2400" dirty="0" smtClean="0"/>
          </a:p>
          <a:p>
            <a:endParaRPr lang="en-US" sz="2400" dirty="0"/>
          </a:p>
          <a:p>
            <a:pPr>
              <a:lnSpc>
                <a:spcPct val="90000"/>
              </a:lnSpc>
            </a:pPr>
            <a:endParaRPr lang="en-US" sz="2400" dirty="0" smtClean="0"/>
          </a:p>
          <a:p>
            <a:endParaRPr lang="en-US" sz="2400" dirty="0" smtClean="0"/>
          </a:p>
          <a:p>
            <a:endParaRPr lang="en-US" sz="2400" dirty="0" smtClean="0"/>
          </a:p>
          <a:p>
            <a:r>
              <a:rPr lang="en-US" sz="2400" dirty="0" smtClean="0"/>
              <a:t>The plus sign is used for an observer that moves toward the source. The minus sign is used for an observer that moves away from the source.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39.eps"/>
          <p:cNvPicPr>
            <a:picLocks noChangeAspect="1"/>
          </p:cNvPicPr>
          <p:nvPr/>
        </p:nvPicPr>
        <p:blipFill rotWithShape="1">
          <a:blip r:embed="rId3">
            <a:extLst>
              <a:ext uri="{28A0092B-C50C-407E-A947-70E740481C1C}">
                <a14:useLocalDpi xmlns:a14="http://schemas.microsoft.com/office/drawing/2010/main" val="0"/>
              </a:ext>
            </a:extLst>
          </a:blip>
          <a:srcRect b="4062"/>
          <a:stretch/>
        </p:blipFill>
        <p:spPr>
          <a:xfrm>
            <a:off x="1701800" y="2720191"/>
            <a:ext cx="5740400" cy="25586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_01_FigureB.jpg"/>
          <p:cNvPicPr>
            <a:picLocks noChangeAspect="1"/>
          </p:cNvPicPr>
          <p:nvPr/>
        </p:nvPicPr>
        <p:blipFill rotWithShape="1">
          <a:blip r:embed="rId3">
            <a:extLst>
              <a:ext uri="{28A0092B-C50C-407E-A947-70E740481C1C}">
                <a14:useLocalDpi xmlns:a14="http://schemas.microsoft.com/office/drawing/2010/main" val="0"/>
              </a:ext>
            </a:extLst>
          </a:blip>
          <a:srcRect b="3382"/>
          <a:stretch/>
        </p:blipFill>
        <p:spPr>
          <a:xfrm>
            <a:off x="1869509" y="3175917"/>
            <a:ext cx="5404983" cy="3404982"/>
          </a:xfrm>
          <a:prstGeom prst="rect">
            <a:avLst/>
          </a:prstGeom>
        </p:spPr>
      </p:pic>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dirty="0" smtClean="0"/>
              <a:t>Similarly, the figure below shows how a vibrating tuning fork produces sound waves as its tines oscillate back and forth. Just as with a coiled spring, a wave travels away from its vibrating source.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Doppler Effect</a:t>
            </a:r>
            <a:endParaRPr lang="en-US" dirty="0"/>
          </a:p>
        </p:txBody>
      </p:sp>
      <p:sp>
        <p:nvSpPr>
          <p:cNvPr id="1030" name="Rectangle 6"/>
          <p:cNvSpPr>
            <a:spLocks noGrp="1" noChangeArrowheads="1"/>
          </p:cNvSpPr>
          <p:nvPr>
            <p:ph type="body" idx="1"/>
          </p:nvPr>
        </p:nvSpPr>
        <p:spPr>
          <a:xfrm>
            <a:off x="365125" y="1141413"/>
            <a:ext cx="8351922" cy="5106987"/>
          </a:xfrm>
        </p:spPr>
        <p:txBody>
          <a:bodyPr/>
          <a:lstStyle/>
          <a:p>
            <a:r>
              <a:rPr lang="en-US" dirty="0" smtClean="0"/>
              <a:t>The Doppler effect has many useful applications.</a:t>
            </a:r>
          </a:p>
          <a:p>
            <a:pPr lvl="1"/>
            <a:r>
              <a:rPr lang="en-US" dirty="0" smtClean="0"/>
              <a:t>The Doppler effect is used in radar guns that measure the speed of a car or a pitched baseball. This is accomplished by measuring the Doppler-shifted frequency of waves reflected from a moving object.</a:t>
            </a:r>
          </a:p>
          <a:p>
            <a:pPr lvl="1"/>
            <a:r>
              <a:rPr lang="en-US" dirty="0" smtClean="0"/>
              <a:t>Doppler radar, used in weather forecasting, applies the same principle to tracking the motion of precipitation caused by storm clouds.</a:t>
            </a:r>
          </a:p>
          <a:p>
            <a:pPr lvl="1"/>
            <a:r>
              <a:rPr lang="en-US" dirty="0" smtClean="0"/>
              <a:t>In medicine, the Doppler effect is used to measure the speed of blood flow in an artery.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_16_Figure.jpg"/>
          <p:cNvPicPr>
            <a:picLocks noChangeAspect="1"/>
          </p:cNvPicPr>
          <p:nvPr/>
        </p:nvPicPr>
        <p:blipFill rotWithShape="1">
          <a:blip r:embed="rId3">
            <a:extLst>
              <a:ext uri="{28A0092B-C50C-407E-A947-70E740481C1C}">
                <a14:useLocalDpi xmlns:a14="http://schemas.microsoft.com/office/drawing/2010/main" val="0"/>
              </a:ext>
            </a:extLst>
          </a:blip>
          <a:srcRect b="2656"/>
          <a:stretch/>
        </p:blipFill>
        <p:spPr>
          <a:xfrm>
            <a:off x="3104067" y="3389966"/>
            <a:ext cx="2935866" cy="3332672"/>
          </a:xfrm>
          <a:prstGeom prst="rect">
            <a:avLst/>
          </a:prstGeom>
        </p:spPr>
      </p:pic>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As you have learned, waves carry energy.</a:t>
            </a:r>
          </a:p>
          <a:p>
            <a:r>
              <a:rPr lang="en-US" dirty="0" smtClean="0"/>
              <a:t>The amount of sound energy passing through a given area in a given time is the loudness, or intensity, </a:t>
            </a:r>
            <a:r>
              <a:rPr lang="en-US" i="1" dirty="0" smtClean="0"/>
              <a:t>I</a:t>
            </a:r>
            <a:r>
              <a:rPr lang="en-US" dirty="0" smtClean="0"/>
              <a:t>, of a sound wave. This is illustrated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sz="2400" dirty="0" smtClean="0"/>
              <a:t>To be specific, suppose sound energy </a:t>
            </a:r>
            <a:r>
              <a:rPr lang="en-US" sz="2400" i="1" dirty="0" smtClean="0"/>
              <a:t>E</a:t>
            </a:r>
            <a:r>
              <a:rPr lang="en-US" sz="2400" dirty="0" smtClean="0"/>
              <a:t> passes through area </a:t>
            </a:r>
            <a:r>
              <a:rPr lang="en-US" sz="2400" i="1" dirty="0" smtClean="0"/>
              <a:t>A</a:t>
            </a:r>
            <a:r>
              <a:rPr lang="en-US" sz="2400" dirty="0" smtClean="0"/>
              <a:t> in time </a:t>
            </a:r>
            <a:r>
              <a:rPr lang="en-US" sz="2400" i="1" dirty="0" smtClean="0"/>
              <a:t>t</a:t>
            </a:r>
            <a:r>
              <a:rPr lang="en-US" sz="2400" dirty="0" smtClean="0"/>
              <a:t>. In this case, the intensity of the sound wave equals the energy divided by the area and the time:</a:t>
            </a:r>
          </a:p>
          <a:p>
            <a:endParaRPr lang="en-US" sz="2400" dirty="0"/>
          </a:p>
          <a:p>
            <a:endParaRPr lang="en-US" sz="2400" dirty="0" smtClean="0"/>
          </a:p>
          <a:p>
            <a:r>
              <a:rPr lang="en-US" sz="2400" dirty="0" smtClean="0"/>
              <a:t>Recalling that power is energy per time, </a:t>
            </a:r>
            <a:r>
              <a:rPr lang="en-US" sz="2400" i="1" dirty="0" smtClean="0"/>
              <a:t>P</a:t>
            </a:r>
            <a:r>
              <a:rPr lang="en-US" sz="2400" dirty="0" smtClean="0"/>
              <a:t> = </a:t>
            </a:r>
            <a:r>
              <a:rPr lang="en-US" sz="2400" i="1" dirty="0" smtClean="0"/>
              <a:t>E</a:t>
            </a:r>
            <a:r>
              <a:rPr lang="en-US" sz="2400" dirty="0" smtClean="0"/>
              <a:t>/</a:t>
            </a:r>
            <a:r>
              <a:rPr lang="en-US" sz="2400" i="1" dirty="0" smtClean="0"/>
              <a:t>t</a:t>
            </a:r>
            <a:r>
              <a:rPr lang="en-US" sz="2400" dirty="0" smtClean="0"/>
              <a:t>, we can express the intensity as power per area:</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9" name="Picture 8" descr="Slide-42.eps"/>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2182409" y="4428067"/>
            <a:ext cx="4779182" cy="2365310"/>
          </a:xfrm>
          <a:prstGeom prst="rect">
            <a:avLst/>
          </a:prstGeom>
        </p:spPr>
      </p:pic>
      <p:pic>
        <p:nvPicPr>
          <p:cNvPr id="7" name="Picture 6" descr="Slide-42_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953" y="2440387"/>
            <a:ext cx="2472095" cy="10785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frequency of a sound wave determines its pitch. So what determines its intensity?</a:t>
            </a:r>
          </a:p>
          <a:p>
            <a:r>
              <a:rPr lang="en-US" dirty="0" smtClean="0"/>
              <a:t>The property of a sound wave that determines the intensity is the amplitude. </a:t>
            </a:r>
          </a:p>
          <a:p>
            <a:r>
              <a:rPr lang="en-US" dirty="0" smtClean="0"/>
              <a:t>In case of a sound wave, the amplitude is the maximum difference in pressure between areas of compression and areas of expansion in the wave. </a:t>
            </a:r>
          </a:p>
          <a:p>
            <a:r>
              <a:rPr lang="en-US" dirty="0" smtClean="0"/>
              <a:t>The greater the difference in pressure, the louder the sound you hear.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following table gives some examples of sound intensities.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2_Table.jpg"/>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3031068" y="1992822"/>
            <a:ext cx="3081864" cy="47999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sound intensity is calculated.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5.eps"/>
          <p:cNvPicPr>
            <a:picLocks noChangeAspect="1"/>
          </p:cNvPicPr>
          <p:nvPr/>
        </p:nvPicPr>
        <p:blipFill rotWithShape="1">
          <a:blip r:embed="rId3">
            <a:extLst>
              <a:ext uri="{28A0092B-C50C-407E-A947-70E740481C1C}">
                <a14:useLocalDpi xmlns:a14="http://schemas.microsoft.com/office/drawing/2010/main" val="0"/>
              </a:ext>
            </a:extLst>
          </a:blip>
          <a:srcRect b="3578"/>
          <a:stretch/>
        </p:blipFill>
        <p:spPr>
          <a:xfrm>
            <a:off x="643467" y="2100055"/>
            <a:ext cx="7857066" cy="44249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sz="2400" dirty="0" smtClean="0"/>
              <a:t>Sound spreads out over a larger area as it moves away from its source. As a result, the intensity of sound—and its loudness—is reduced. </a:t>
            </a:r>
          </a:p>
          <a:p>
            <a:r>
              <a:rPr lang="en-US" sz="2400" dirty="0" smtClean="0"/>
              <a:t>The figure below shows a source of sound (a bat) and two observers (moths), one listening at a distance </a:t>
            </a:r>
            <a:r>
              <a:rPr lang="en-US" sz="2400" i="1" dirty="0" smtClean="0"/>
              <a:t>r</a:t>
            </a:r>
            <a:r>
              <a:rPr lang="en-US" sz="2400" baseline="-25000" dirty="0" smtClean="0"/>
              <a:t>1</a:t>
            </a:r>
            <a:r>
              <a:rPr lang="en-US" sz="2400" dirty="0" smtClean="0"/>
              <a:t>, the other at a distance </a:t>
            </a:r>
            <a:r>
              <a:rPr lang="en-US" sz="2400" i="1" dirty="0" smtClean="0"/>
              <a:t>r</a:t>
            </a:r>
            <a:r>
              <a:rPr lang="en-US" sz="2400" baseline="-25000" dirty="0" smtClean="0"/>
              <a:t>2</a:t>
            </a:r>
            <a:r>
              <a:rPr lang="en-US" sz="2400" dirty="0" smtClean="0"/>
              <a:t>. How do the sound intensities heard by the two moths compare?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7_Figure.jpg"/>
          <p:cNvPicPr>
            <a:picLocks noChangeAspect="1"/>
          </p:cNvPicPr>
          <p:nvPr/>
        </p:nvPicPr>
        <p:blipFill rotWithShape="1">
          <a:blip r:embed="rId3">
            <a:extLst>
              <a:ext uri="{28A0092B-C50C-407E-A947-70E740481C1C}">
                <a14:useLocalDpi xmlns:a14="http://schemas.microsoft.com/office/drawing/2010/main" val="0"/>
              </a:ext>
            </a:extLst>
          </a:blip>
          <a:srcRect b="2656"/>
          <a:stretch/>
        </p:blipFill>
        <p:spPr>
          <a:xfrm>
            <a:off x="3201785" y="3844134"/>
            <a:ext cx="2740430" cy="29346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sound waves from the bat move outward uniformly in all directions, and hence the wave crests are concentric spheres. Since the area of a sphere is 4</a:t>
            </a:r>
            <a:r>
              <a:rPr lang="el-GR" i="1" dirty="0" smtClean="0"/>
              <a:t>π</a:t>
            </a:r>
            <a:r>
              <a:rPr lang="en-US" i="1" dirty="0" smtClean="0"/>
              <a:t>r</a:t>
            </a:r>
            <a:r>
              <a:rPr lang="en-US" baseline="30000" dirty="0" smtClean="0"/>
              <a:t>2</a:t>
            </a:r>
            <a:r>
              <a:rPr lang="en-US" dirty="0" smtClean="0"/>
              <a:t>, it follows that the intensities detected by the two moths are		 and</a:t>
            </a:r>
            <a:endParaRPr lang="en-US" dirty="0"/>
          </a:p>
          <a:p>
            <a:pPr marL="1371600" lvl="3" indent="0">
              <a:buNone/>
            </a:pPr>
            <a:r>
              <a:rPr lang="en-US" dirty="0" smtClean="0"/>
              <a:t> </a:t>
            </a:r>
            <a:r>
              <a:rPr lang="en-US" sz="2800" dirty="0" smtClean="0"/>
              <a:t>, respectively.</a:t>
            </a:r>
          </a:p>
          <a:p>
            <a:r>
              <a:rPr lang="en-US" dirty="0" smtClean="0"/>
              <a:t>If </a:t>
            </a:r>
            <a:r>
              <a:rPr lang="en-US" i="1" dirty="0" smtClean="0"/>
              <a:t>r</a:t>
            </a:r>
            <a:r>
              <a:rPr lang="en-US" baseline="-25000" dirty="0" smtClean="0"/>
              <a:t>2</a:t>
            </a:r>
            <a:r>
              <a:rPr lang="en-US" dirty="0" smtClean="0"/>
              <a:t> = 2</a:t>
            </a:r>
            <a:r>
              <a:rPr lang="en-US" i="1" dirty="0" smtClean="0"/>
              <a:t>r</a:t>
            </a:r>
            <a:r>
              <a:rPr lang="en-US" baseline="-25000" dirty="0" smtClean="0"/>
              <a:t>1</a:t>
            </a:r>
            <a:r>
              <a:rPr lang="en-US" dirty="0" smtClean="0"/>
              <a:t>, then the two intensities are related by</a:t>
            </a:r>
          </a:p>
          <a:p>
            <a:pPr marL="1371600" lvl="3" indent="0">
              <a:buNone/>
            </a:pPr>
            <a:r>
              <a:rPr lang="en-US" dirty="0" smtClean="0"/>
              <a:t> </a:t>
            </a:r>
            <a:r>
              <a:rPr lang="en-US" sz="2800" dirty="0" smtClean="0"/>
              <a:t>.</a:t>
            </a:r>
            <a:endParaRPr lang="en-US" dirty="0" smtClean="0"/>
          </a:p>
          <a:p>
            <a:r>
              <a:rPr lang="en-US" dirty="0" smtClean="0"/>
              <a:t>The power is the same in each case; however, the sound is spread out over a larger area for the second moth, and hence the intensity it experiences is less.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7_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810" y="2890692"/>
            <a:ext cx="1210458" cy="621298"/>
          </a:xfrm>
          <a:prstGeom prst="rect">
            <a:avLst/>
          </a:prstGeom>
        </p:spPr>
      </p:pic>
      <p:pic>
        <p:nvPicPr>
          <p:cNvPr id="8" name="Picture 7" descr="Slide-47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367" y="3362483"/>
            <a:ext cx="1116523" cy="573083"/>
          </a:xfrm>
          <a:prstGeom prst="rect">
            <a:avLst/>
          </a:prstGeom>
        </p:spPr>
      </p:pic>
      <p:pic>
        <p:nvPicPr>
          <p:cNvPr id="9" name="Picture 8" descr="Slide-47_3.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636" y="4443484"/>
            <a:ext cx="1152475" cy="3978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To summarize, the intensity of a sound at a distance </a:t>
            </a:r>
            <a:r>
              <a:rPr lang="en-US" i="1" dirty="0" smtClean="0"/>
              <a:t>r</a:t>
            </a:r>
            <a:r>
              <a:rPr lang="en-US" dirty="0" smtClean="0"/>
              <a:t> from a point source of power </a:t>
            </a:r>
            <a:r>
              <a:rPr lang="en-US" i="1" dirty="0" smtClean="0"/>
              <a:t>P</a:t>
            </a:r>
            <a:r>
              <a:rPr lang="en-US" dirty="0" smtClean="0"/>
              <a:t> is as follows: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8.eps"/>
          <p:cNvPicPr>
            <a:picLocks noChangeAspect="1"/>
          </p:cNvPicPr>
          <p:nvPr/>
        </p:nvPicPr>
        <p:blipFill rotWithShape="1">
          <a:blip r:embed="rId3">
            <a:extLst>
              <a:ext uri="{28A0092B-C50C-407E-A947-70E740481C1C}">
                <a14:useLocalDpi xmlns:a14="http://schemas.microsoft.com/office/drawing/2010/main" val="0"/>
              </a:ext>
            </a:extLst>
          </a:blip>
          <a:srcRect b="5051"/>
          <a:stretch/>
        </p:blipFill>
        <p:spPr>
          <a:xfrm>
            <a:off x="567267" y="2596528"/>
            <a:ext cx="8009466" cy="300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Hearing, like most of our senses, is incredibly versatile and sensitive. We can detect sounds that are about a million times fainter than a typical conversation and listen to sounds that are a million times louder than conversations without experiencing pain.</a:t>
            </a:r>
          </a:p>
          <a:p>
            <a:r>
              <a:rPr lang="en-US" dirty="0" smtClean="0"/>
              <a:t>The sensitivity is the human ear is amazing. For example, a faint sound with an intensity of </a:t>
            </a:r>
            <a:br>
              <a:rPr lang="en-US" dirty="0" smtClean="0"/>
            </a:br>
            <a:r>
              <a:rPr lang="en-US" dirty="0" smtClean="0"/>
              <a:t>10</a:t>
            </a:r>
            <a:r>
              <a:rPr lang="en-US" baseline="30000" dirty="0" smtClean="0"/>
              <a:t>-11</a:t>
            </a:r>
            <a:r>
              <a:rPr lang="en-US" dirty="0" smtClean="0"/>
              <a:t> W/m</a:t>
            </a:r>
            <a:r>
              <a:rPr lang="en-US" baseline="30000" dirty="0" smtClean="0"/>
              <a:t>2</a:t>
            </a:r>
            <a:r>
              <a:rPr lang="en-US" dirty="0" smtClean="0"/>
              <a:t> causes a displacement of molecules in the air of only 10</a:t>
            </a:r>
            <a:r>
              <a:rPr lang="en-US" baseline="30000" dirty="0" smtClean="0"/>
              <a:t>-10</a:t>
            </a:r>
            <a:r>
              <a:rPr lang="en-US" dirty="0" smtClean="0"/>
              <a:t> m. This displacement is roughly the diameter of an atom.</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dirty="0" smtClean="0"/>
              <a:t>In general, a sound wave is formed when an oscillating object creates alternating regions of compressed and expanded air. These alternating regions move away from the source as a longitudinal wave.</a:t>
            </a:r>
          </a:p>
          <a:p>
            <a:r>
              <a:rPr lang="en-US" dirty="0" smtClean="0"/>
              <a:t>A sound wave may seem different from a wave on a string. However, if you plot the appropriate quantities, the classic wave shape emerges.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a:xfrm>
            <a:off x="365124" y="1141413"/>
            <a:ext cx="8448137" cy="5106987"/>
          </a:xfrm>
        </p:spPr>
        <p:txBody>
          <a:bodyPr/>
          <a:lstStyle/>
          <a:p>
            <a:r>
              <a:rPr lang="en-US" sz="2400" dirty="0" smtClean="0"/>
              <a:t>The ear perceives loudness in an unexpected way.</a:t>
            </a:r>
          </a:p>
          <a:p>
            <a:r>
              <a:rPr lang="en-US" sz="2400" dirty="0" smtClean="0"/>
              <a:t>Our perception of sound is such that doubling the loudness corresponds to increasing the intensity by a factor of 10.</a:t>
            </a:r>
          </a:p>
          <a:p>
            <a:r>
              <a:rPr lang="en-US" sz="2400" dirty="0" smtClean="0"/>
              <a:t>Taking this a step further, how is the intensity of a third sound—twice as loud as the second—related to the intensity of the first sound?</a:t>
            </a:r>
          </a:p>
          <a:p>
            <a:r>
              <a:rPr lang="en-US" sz="2400" dirty="0" smtClean="0"/>
              <a:t>The third sound is 10 times louder than the second, which is 10 times louder than the first sound. </a:t>
            </a:r>
          </a:p>
          <a:p>
            <a:r>
              <a:rPr lang="en-US" sz="2400" dirty="0" smtClean="0"/>
              <a:t>Therefore, the third sound has an intensity 100 times greater than the intensity of the first sound (10 x 10 = 100).</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loudness of a sound is measured in a unit known as the bel, named after Alexander Graham Bell (1847–1922), inventor of the telephone.</a:t>
            </a:r>
          </a:p>
          <a:p>
            <a:r>
              <a:rPr lang="en-US" dirty="0" smtClean="0"/>
              <a:t>Since the bel is a fairly large unit, it</a:t>
            </a:r>
            <a:r>
              <a:rPr lang="fr-FR" dirty="0" smtClean="0"/>
              <a:t>'</a:t>
            </a:r>
            <a:r>
              <a:rPr lang="en-US" dirty="0" smtClean="0"/>
              <a:t>s more common to use a unit that is one-tenth of a bel, the decibel (dB).</a:t>
            </a:r>
          </a:p>
          <a:p>
            <a:r>
              <a:rPr lang="en-US" dirty="0" smtClean="0"/>
              <a:t>On the decibel scale the faintest sound a human ear can hear is zero decibels, 0 dB.</a:t>
            </a:r>
          </a:p>
          <a:p>
            <a:r>
              <a:rPr lang="en-US" dirty="0" smtClean="0"/>
              <a:t>Doubling the loudness of a sound, which increases the intensity by a factor of 10, corresponds to an increase of 10 dB.</a:t>
            </a:r>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Doubling the intensity of a sound increases the loudness by a factor of 3 dB.</a:t>
            </a:r>
          </a:p>
          <a:p>
            <a:r>
              <a:rPr lang="en-US" dirty="0" smtClean="0"/>
              <a:t>And finally, the smallest increase in loudness that can be detected is about 1 dB.</a:t>
            </a:r>
          </a:p>
          <a:p>
            <a:r>
              <a:rPr lang="en-US" dirty="0" smtClean="0"/>
              <a:t>The loudness of a sound given in decibels is referred to as the intensity level.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_18_Figure.jpg"/>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2795858" y="2084867"/>
            <a:ext cx="3552284" cy="4666615"/>
          </a:xfrm>
          <a:prstGeom prst="rect">
            <a:avLst/>
          </a:prstGeom>
        </p:spPr>
      </p:pic>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Decibel levels for a variety of sounds are presented in the table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a:xfrm>
            <a:off x="365124" y="1141413"/>
            <a:ext cx="8371165" cy="5106987"/>
          </a:xfrm>
        </p:spPr>
        <p:txBody>
          <a:bodyPr/>
          <a:lstStyle/>
          <a:p>
            <a:r>
              <a:rPr lang="en-US" sz="2400" dirty="0" smtClean="0"/>
              <a:t>The following example illustrates how the intensity is determined.</a:t>
            </a:r>
          </a:p>
          <a:p>
            <a:endParaRPr lang="en-US" sz="2400" dirty="0"/>
          </a:p>
          <a:p>
            <a:pPr>
              <a:lnSpc>
                <a:spcPct val="90000"/>
              </a:lnSpc>
            </a:pPr>
            <a:endParaRPr lang="en-US" sz="2400" dirty="0" smtClean="0"/>
          </a:p>
          <a:p>
            <a:pPr>
              <a:lnSpc>
                <a:spcPct val="90000"/>
              </a:lnSpc>
            </a:pPr>
            <a:endParaRPr lang="en-US" sz="2400" dirty="0" smtClean="0"/>
          </a:p>
          <a:p>
            <a:pPr>
              <a:lnSpc>
                <a:spcPct val="90000"/>
              </a:lnSpc>
            </a:pPr>
            <a:endParaRPr lang="en-US" sz="2400" dirty="0"/>
          </a:p>
          <a:p>
            <a:pPr>
              <a:lnSpc>
                <a:spcPct val="90000"/>
              </a:lnSpc>
            </a:pPr>
            <a:endParaRPr lang="en-US" sz="2400" dirty="0"/>
          </a:p>
          <a:p>
            <a:pPr marL="0" indent="0">
              <a:lnSpc>
                <a:spcPct val="150000"/>
              </a:lnSpc>
              <a:buNone/>
            </a:pPr>
            <a:endParaRPr lang="en-US" sz="2400" dirty="0" smtClean="0"/>
          </a:p>
          <a:p>
            <a:r>
              <a:rPr lang="en-US" sz="2400" dirty="0" smtClean="0"/>
              <a:t>The decibel relationship between loudness and intensity means that a small change in loudness requires a large change in intensity. The following example shows how the intensity changes with a dramatic decrease in number of sound sources.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54.eps"/>
          <p:cNvPicPr>
            <a:picLocks noChangeAspect="1"/>
          </p:cNvPicPr>
          <p:nvPr/>
        </p:nvPicPr>
        <p:blipFill rotWithShape="1">
          <a:blip r:embed="rId3">
            <a:extLst>
              <a:ext uri="{28A0092B-C50C-407E-A947-70E740481C1C}">
                <a14:useLocalDpi xmlns:a14="http://schemas.microsoft.com/office/drawing/2010/main" val="0"/>
              </a:ext>
            </a:extLst>
          </a:blip>
          <a:srcRect b="4696"/>
          <a:stretch/>
        </p:blipFill>
        <p:spPr>
          <a:xfrm>
            <a:off x="1320800" y="1928901"/>
            <a:ext cx="6502400" cy="2705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a:xfrm>
            <a:off x="365124" y="1141413"/>
            <a:ext cx="8486624" cy="5106987"/>
          </a:xfrm>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r>
              <a:rPr lang="en-US" sz="2400" dirty="0" smtClean="0"/>
              <a:t>The human ear responds to frequency in an unusual way. Frequencies that sound "equally spaced" to our ears—one octave to the next—are actually increasing by a factor of 2. Since there are 12 semitones in one octave of the chromatic scale, the frequency increases from one semitone to the next by a multiplicative factor 2</a:t>
            </a:r>
            <a:r>
              <a:rPr lang="en-US" sz="2400" baseline="30000" dirty="0" smtClean="0"/>
              <a:t>1/12</a:t>
            </a:r>
            <a:r>
              <a:rPr lang="en-US" sz="2400"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55.eps"/>
          <p:cNvPicPr>
            <a:picLocks noChangeAspect="1"/>
          </p:cNvPicPr>
          <p:nvPr/>
        </p:nvPicPr>
        <p:blipFill rotWithShape="1">
          <a:blip r:embed="rId3">
            <a:extLst>
              <a:ext uri="{28A0092B-C50C-407E-A947-70E740481C1C}">
                <a14:useLocalDpi xmlns:a14="http://schemas.microsoft.com/office/drawing/2010/main" val="0"/>
              </a:ext>
            </a:extLst>
          </a:blip>
          <a:srcRect b="3824"/>
          <a:stretch/>
        </p:blipFill>
        <p:spPr>
          <a:xfrm>
            <a:off x="1046708" y="661977"/>
            <a:ext cx="7050584" cy="36005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frequencies for a full chromatic scale are given in the following table.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3_Table.jpg"/>
          <p:cNvPicPr>
            <a:picLocks noChangeAspect="1"/>
          </p:cNvPicPr>
          <p:nvPr/>
        </p:nvPicPr>
        <p:blipFill rotWithShape="1">
          <a:blip r:embed="rId3">
            <a:extLst>
              <a:ext uri="{28A0092B-C50C-407E-A947-70E740481C1C}">
                <a14:useLocalDpi xmlns:a14="http://schemas.microsoft.com/office/drawing/2010/main" val="0"/>
              </a:ext>
            </a:extLst>
          </a:blip>
          <a:srcRect b="2656"/>
          <a:stretch/>
        </p:blipFill>
        <p:spPr>
          <a:xfrm>
            <a:off x="3174342" y="2083746"/>
            <a:ext cx="2795316" cy="46769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dirty="0" smtClean="0"/>
              <a:t>The human ear is particularly sensitive to certain frequencies. </a:t>
            </a:r>
          </a:p>
          <a:p>
            <a:r>
              <a:rPr lang="en-US" dirty="0" smtClean="0"/>
              <a:t>The ear canal is basically a column of air that is closed at one end (at the eardrum) and open at the other.</a:t>
            </a:r>
          </a:p>
          <a:p>
            <a:r>
              <a:rPr lang="en-US" dirty="0" smtClean="0"/>
              <a:t>Standing waves in the ear canal can lead to resonance effects at certain frequencies. At these frequencies the amplitude of the sounds in your ear is enhanced by resonance, and your ability to hear these sounds is increased.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Human Perception of Sound</a:t>
            </a:r>
            <a:endParaRPr lang="en-US" dirty="0"/>
          </a:p>
        </p:txBody>
      </p:sp>
      <p:sp>
        <p:nvSpPr>
          <p:cNvPr id="1030" name="Rectangle 6"/>
          <p:cNvSpPr>
            <a:spLocks noGrp="1" noChangeArrowheads="1"/>
          </p:cNvSpPr>
          <p:nvPr>
            <p:ph type="body" idx="1"/>
          </p:nvPr>
        </p:nvSpPr>
        <p:spPr/>
        <p:txBody>
          <a:bodyPr/>
          <a:lstStyle/>
          <a:p>
            <a:r>
              <a:rPr lang="en-US" sz="2000" dirty="0" smtClean="0"/>
              <a:t>The figure below shows curves of equal loudness as a function of frequency. At the frequencies where these curves dip downward, sounds of lower intensity seem just as loud as sounds of higher intensity at other frequencies.</a:t>
            </a:r>
          </a:p>
          <a:p>
            <a:endParaRPr lang="en-US" sz="2000" dirty="0"/>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a:p>
            <a:r>
              <a:rPr lang="en-US" sz="2000" dirty="0" smtClean="0"/>
              <a:t>The two prominent dips near 3500 Hz and 11,000 Hz are due to standing waves in the ear canal.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19_Figure.jpg"/>
          <p:cNvPicPr>
            <a:picLocks noChangeAspect="1"/>
          </p:cNvPicPr>
          <p:nvPr/>
        </p:nvPicPr>
        <p:blipFill rotWithShape="1">
          <a:blip r:embed="rId3">
            <a:extLst>
              <a:ext uri="{28A0092B-C50C-407E-A947-70E740481C1C}">
                <a14:useLocalDpi xmlns:a14="http://schemas.microsoft.com/office/drawing/2010/main" val="0"/>
              </a:ext>
            </a:extLst>
          </a:blip>
          <a:srcRect b="3412"/>
          <a:stretch/>
        </p:blipFill>
        <p:spPr>
          <a:xfrm>
            <a:off x="1827273" y="2453023"/>
            <a:ext cx="5489454" cy="32729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5" y="1141413"/>
            <a:ext cx="4176208" cy="5106987"/>
          </a:xfrm>
        </p:spPr>
        <p:txBody>
          <a:bodyPr/>
          <a:lstStyle/>
          <a:p>
            <a:r>
              <a:rPr lang="en-US" dirty="0" smtClean="0"/>
              <a:t>Figure (a) below shows the compressions and rarefactions of a typical sound wave. Figure (b) is a plot of the corresponding density of air. Clearly, the density oscillates in a wavelike fashion, just like a wave on a string.</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2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4873006" y="628635"/>
            <a:ext cx="3951141" cy="61242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p:txBody>
          <a:bodyPr/>
          <a:lstStyle/>
          <a:p>
            <a:r>
              <a:rPr lang="en-US" dirty="0" smtClean="0"/>
              <a:t>The electrical output of a microphone that is picking up the sound from an oscillating tuning fork is shown in the figure below. It also has the typical shape of a sine wave.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4_0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962601"/>
            <a:ext cx="5472608" cy="37039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4" y="1141413"/>
            <a:ext cx="8303815" cy="5106987"/>
          </a:xfrm>
        </p:spPr>
        <p:txBody>
          <a:bodyPr/>
          <a:lstStyle/>
          <a:p>
            <a:r>
              <a:rPr lang="en-US" dirty="0" smtClean="0"/>
              <a:t>Like a wave on a sting, the speed of sound is determined by the properties of the medium through which it moves.</a:t>
            </a:r>
          </a:p>
          <a:p>
            <a:r>
              <a:rPr lang="en-US" dirty="0" smtClean="0"/>
              <a:t>Under normal atmospheric pressure and temperature, the speed of sound is 343 m/s, or about 770 mi/h. This high speed is due to the fact that molecules in the air are constantly moving at roughly that speed.</a:t>
            </a:r>
          </a:p>
          <a:p>
            <a:r>
              <a:rPr lang="en-US" dirty="0" smtClean="0"/>
              <a:t>As air is heated, the molecules move faster. As a result, the speed of sound also increases with temperature.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Sound Waves and Beats</a:t>
            </a:r>
            <a:endParaRPr lang="en-US" dirty="0"/>
          </a:p>
        </p:txBody>
      </p:sp>
      <p:sp>
        <p:nvSpPr>
          <p:cNvPr id="1030" name="Rectangle 6"/>
          <p:cNvSpPr>
            <a:spLocks noGrp="1" noChangeArrowheads="1"/>
          </p:cNvSpPr>
          <p:nvPr>
            <p:ph type="body" idx="1"/>
          </p:nvPr>
        </p:nvSpPr>
        <p:spPr>
          <a:xfrm>
            <a:off x="365125" y="1141413"/>
            <a:ext cx="8332680" cy="5106987"/>
          </a:xfrm>
        </p:spPr>
        <p:txBody>
          <a:bodyPr/>
          <a:lstStyle/>
          <a:p>
            <a:r>
              <a:rPr lang="en-US" dirty="0" smtClean="0"/>
              <a:t>The speed of sound depends on the medium through which it is moving. In general, the speed of sound depends on the "stiffness" of a material.</a:t>
            </a:r>
          </a:p>
          <a:p>
            <a:r>
              <a:rPr lang="en-US" dirty="0" smtClean="0"/>
              <a:t>Because air is quite compressible and not very "stiff," the speed of sound is relatively low in air compared to liquids and solids.</a:t>
            </a:r>
          </a:p>
          <a:p>
            <a:r>
              <a:rPr lang="en-US" dirty="0" smtClean="0"/>
              <a:t>Water is not very compressible, and the speed of sound in it is about 4 times greater than in air. Sound travels even faster in solids than in liquids. In fact, the speed of sound in steel is about 17 times greater than in air.</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1047</TotalTime>
  <Words>4033</Words>
  <Application>Microsoft Macintosh PowerPoint</Application>
  <PresentationFormat>On-screen Show (4:3)</PresentationFormat>
  <Paragraphs>365</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HA5Lect_template</vt:lpstr>
      <vt:lpstr>Sound</vt:lpstr>
      <vt:lpstr>Chapter Contents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Sound Waves and Beats</vt:lpstr>
      <vt:lpstr>Standing Sound Waves</vt:lpstr>
      <vt:lpstr>Standing Sound Waves</vt:lpstr>
      <vt:lpstr>Standing Sound Waves</vt:lpstr>
      <vt:lpstr>Standing Sound Waves</vt:lpstr>
      <vt:lpstr>Standing Sound Waves</vt:lpstr>
      <vt:lpstr>Standing Sound Waves</vt:lpstr>
      <vt:lpstr>Standing Sound Waves</vt:lpstr>
      <vt:lpstr>Standing Sound Waves</vt:lpstr>
      <vt:lpstr>Standing Sound Waves</vt:lpstr>
      <vt:lpstr>Standing Sound Waves</vt:lpstr>
      <vt:lpstr>Standing Sound Waves</vt:lpstr>
      <vt:lpstr>Standing Sound Waves</vt:lpstr>
      <vt:lpstr>Standing Sound Waves</vt:lpstr>
      <vt:lpstr>The Doppler Effect</vt:lpstr>
      <vt:lpstr>The Doppler Effect</vt:lpstr>
      <vt:lpstr>The Doppler Effect</vt:lpstr>
      <vt:lpstr>The Doppler Effect</vt:lpstr>
      <vt:lpstr>The Doppler Effect</vt:lpstr>
      <vt:lpstr>The Doppler Effect</vt:lpstr>
      <vt:lpstr>The Doppler Effect</vt:lpstr>
      <vt:lpstr>The Doppler Effect</vt:lpstr>
      <vt:lpstr>The Doppler Effect</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lpstr>Human Perception of Sound</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154</cp:revision>
  <cp:lastPrinted>2013-09-04T20:48:02Z</cp:lastPrinted>
  <dcterms:created xsi:type="dcterms:W3CDTF">2007-09-26T05:29:17Z</dcterms:created>
  <dcterms:modified xsi:type="dcterms:W3CDTF">2013-11-15T06:21:39Z</dcterms:modified>
</cp:coreProperties>
</file>