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82"/>
  </p:notesMasterIdLst>
  <p:handoutMasterIdLst>
    <p:handoutMasterId r:id="rId83"/>
  </p:handoutMasterIdLst>
  <p:sldIdLst>
    <p:sldId id="256" r:id="rId2"/>
    <p:sldId id="259" r:id="rId3"/>
    <p:sldId id="260" r:id="rId4"/>
    <p:sldId id="261" r:id="rId5"/>
    <p:sldId id="316" r:id="rId6"/>
    <p:sldId id="262" r:id="rId7"/>
    <p:sldId id="263" r:id="rId8"/>
    <p:sldId id="317" r:id="rId9"/>
    <p:sldId id="264" r:id="rId10"/>
    <p:sldId id="265" r:id="rId11"/>
    <p:sldId id="318" r:id="rId12"/>
    <p:sldId id="266" r:id="rId13"/>
    <p:sldId id="319" r:id="rId14"/>
    <p:sldId id="267" r:id="rId15"/>
    <p:sldId id="268" r:id="rId16"/>
    <p:sldId id="269" r:id="rId17"/>
    <p:sldId id="270" r:id="rId18"/>
    <p:sldId id="320" r:id="rId19"/>
    <p:sldId id="271" r:id="rId20"/>
    <p:sldId id="272" r:id="rId21"/>
    <p:sldId id="273" r:id="rId22"/>
    <p:sldId id="321" r:id="rId23"/>
    <p:sldId id="274" r:id="rId24"/>
    <p:sldId id="275" r:id="rId25"/>
    <p:sldId id="322" r:id="rId26"/>
    <p:sldId id="276" r:id="rId27"/>
    <p:sldId id="277" r:id="rId28"/>
    <p:sldId id="323" r:id="rId29"/>
    <p:sldId id="278" r:id="rId30"/>
    <p:sldId id="279" r:id="rId31"/>
    <p:sldId id="280" r:id="rId32"/>
    <p:sldId id="281" r:id="rId33"/>
    <p:sldId id="282" r:id="rId34"/>
    <p:sldId id="324" r:id="rId35"/>
    <p:sldId id="283" r:id="rId36"/>
    <p:sldId id="284" r:id="rId37"/>
    <p:sldId id="285" r:id="rId38"/>
    <p:sldId id="325" r:id="rId39"/>
    <p:sldId id="286" r:id="rId40"/>
    <p:sldId id="287" r:id="rId41"/>
    <p:sldId id="288" r:id="rId42"/>
    <p:sldId id="289" r:id="rId43"/>
    <p:sldId id="290" r:id="rId44"/>
    <p:sldId id="291" r:id="rId45"/>
    <p:sldId id="326" r:id="rId46"/>
    <p:sldId id="292" r:id="rId47"/>
    <p:sldId id="293" r:id="rId48"/>
    <p:sldId id="294" r:id="rId49"/>
    <p:sldId id="327" r:id="rId50"/>
    <p:sldId id="295" r:id="rId51"/>
    <p:sldId id="296" r:id="rId52"/>
    <p:sldId id="328" r:id="rId53"/>
    <p:sldId id="297" r:id="rId54"/>
    <p:sldId id="337" r:id="rId55"/>
    <p:sldId id="298" r:id="rId56"/>
    <p:sldId id="329" r:id="rId57"/>
    <p:sldId id="299" r:id="rId58"/>
    <p:sldId id="300" r:id="rId59"/>
    <p:sldId id="301" r:id="rId60"/>
    <p:sldId id="330" r:id="rId61"/>
    <p:sldId id="302" r:id="rId62"/>
    <p:sldId id="303" r:id="rId63"/>
    <p:sldId id="331" r:id="rId64"/>
    <p:sldId id="304" r:id="rId65"/>
    <p:sldId id="305" r:id="rId66"/>
    <p:sldId id="306" r:id="rId67"/>
    <p:sldId id="332" r:id="rId68"/>
    <p:sldId id="307" r:id="rId69"/>
    <p:sldId id="308" r:id="rId70"/>
    <p:sldId id="309" r:id="rId71"/>
    <p:sldId id="310" r:id="rId72"/>
    <p:sldId id="333" r:id="rId73"/>
    <p:sldId id="311" r:id="rId74"/>
    <p:sldId id="334" r:id="rId75"/>
    <p:sldId id="312" r:id="rId76"/>
    <p:sldId id="335" r:id="rId77"/>
    <p:sldId id="313" r:id="rId78"/>
    <p:sldId id="314" r:id="rId79"/>
    <p:sldId id="315" r:id="rId80"/>
    <p:sldId id="336" r:id="rId8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D6832"/>
    <a:srgbClr val="46B701"/>
    <a:srgbClr val="79B701"/>
    <a:srgbClr val="BE2A40"/>
    <a:srgbClr val="8E8C24"/>
    <a:srgbClr val="37368A"/>
    <a:srgbClr val="BE58A1"/>
    <a:srgbClr val="E96115"/>
    <a:srgbClr val="0B570C"/>
    <a:srgbClr val="F0009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80" autoAdjust="0"/>
    <p:restoredTop sz="94938" autoAdjust="0"/>
  </p:normalViewPr>
  <p:slideViewPr>
    <p:cSldViewPr snapToGrid="0">
      <p:cViewPr varScale="1">
        <p:scale>
          <a:sx n="148" d="100"/>
          <a:sy n="148" d="100"/>
        </p:scale>
        <p:origin x="-2160" y="-104"/>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notesMaster" Target="notesMasters/notesMaster1.xml"/><Relationship Id="rId83" Type="http://schemas.openxmlformats.org/officeDocument/2006/relationships/handoutMaster" Target="handoutMasters/handoutMaster1.xml"/><Relationship Id="rId84" Type="http://schemas.openxmlformats.org/officeDocument/2006/relationships/printerSettings" Target="printerSettings/printerSettings1.bin"/><Relationship Id="rId85" Type="http://schemas.openxmlformats.org/officeDocument/2006/relationships/presProps" Target="presProps.xml"/><Relationship Id="rId86" Type="http://schemas.openxmlformats.org/officeDocument/2006/relationships/viewProps" Target="viewProps.xml"/><Relationship Id="rId87" Type="http://schemas.openxmlformats.org/officeDocument/2006/relationships/theme" Target="theme/theme1.xml"/><Relationship Id="rId8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C58A36C-D0D8-4C46-BD75-63D923CDF582}" type="datetimeFigureOut">
              <a:rPr lang="en-US" smtClean="0"/>
              <a:t>9/6/13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1AA1AE-26F9-364D-9CE1-2A135C07B7EE}" type="slidenum">
              <a:rPr lang="en-US" smtClean="0"/>
              <a:t>‹#›</a:t>
            </a:fld>
            <a:endParaRPr lang="en-US" dirty="0"/>
          </a:p>
        </p:txBody>
      </p:sp>
    </p:spTree>
    <p:extLst>
      <p:ext uri="{BB962C8B-B14F-4D97-AF65-F5344CB8AC3E}">
        <p14:creationId xmlns:p14="http://schemas.microsoft.com/office/powerpoint/2010/main" val="32998858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dirty="0"/>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dirty="0"/>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3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2CE791B1-B06F-4796-A488-465C2E873E6F}" type="slidenum">
              <a:rPr lang="en-US" sz="1200" smtClean="0"/>
              <a:pPr>
                <a:defRPr/>
              </a:pPr>
              <a:t>10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2CE791B1-B06F-4796-A488-465C2E873E6F}" type="slidenum">
              <a:rPr lang="en-US" sz="1200" smtClean="0"/>
              <a:pPr>
                <a:defRPr/>
              </a:pPr>
              <a:t>11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8C0ED72B-18CA-4B33-945E-23E3E152C566}" type="slidenum">
              <a:rPr lang="en-US" sz="1200" smtClean="0"/>
              <a:pPr>
                <a:defRPr/>
              </a:pPr>
              <a:t>12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8C0ED72B-18CA-4B33-945E-23E3E152C566}" type="slidenum">
              <a:rPr lang="en-US" sz="1200" smtClean="0"/>
              <a:pPr>
                <a:defRPr/>
              </a:pPr>
              <a:t>13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2F9A8C0E-F9A6-492A-A0A0-D0A36737DDF4}" type="slidenum">
              <a:rPr lang="en-US" sz="1200" smtClean="0"/>
              <a:pPr>
                <a:defRPr/>
              </a:pPr>
              <a:t>14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195CF491-0C65-4280-A2DC-44658988F076}" type="slidenum">
              <a:rPr lang="en-US" sz="1200" smtClean="0"/>
              <a:pPr>
                <a:defRPr/>
              </a:pPr>
              <a:t>15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3376A33-5B67-4250-9B3A-2C8ECC989BD4}" type="slidenum">
              <a:rPr lang="en-US" sz="1200" smtClean="0"/>
              <a:pPr>
                <a:defRPr/>
              </a:pPr>
              <a:t>16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11844D2C-E4B5-431E-98D9-64F557962C8A}" type="slidenum">
              <a:rPr lang="en-US" sz="1200" smtClean="0"/>
              <a:pPr>
                <a:defRPr/>
              </a:pPr>
              <a:t>17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11844D2C-E4B5-431E-98D9-64F557962C8A}" type="slidenum">
              <a:rPr lang="en-US" sz="1200" smtClean="0"/>
              <a:pPr>
                <a:defRPr/>
              </a:pPr>
              <a:t>18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8CADCDE-CAA8-4BAD-8DF7-ACFB29BE7B10}" type="slidenum">
              <a:rPr lang="en-US" sz="1200" smtClean="0"/>
              <a:pPr>
                <a:defRPr/>
              </a:pPr>
              <a:t>19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4A5AA15-B80D-44E5-B855-D55AB5E7447D}" type="slidenum">
              <a:rPr lang="en-US" sz="1200" smtClean="0"/>
              <a:pPr>
                <a:defRPr/>
              </a:pPr>
              <a:t>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B07B2C3-9EAA-4CDF-B963-C650F22A3AD2}" type="slidenum">
              <a:rPr lang="en-US" sz="1200" smtClean="0"/>
              <a:pPr>
                <a:defRPr/>
              </a:pPr>
              <a:t>20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4F1AC4AE-C9F2-45E5-92BA-FEA5E654AB10}" type="slidenum">
              <a:rPr lang="en-US" sz="1200" smtClean="0"/>
              <a:pPr>
                <a:defRPr/>
              </a:pPr>
              <a:t>21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4F1AC4AE-C9F2-45E5-92BA-FEA5E654AB10}" type="slidenum">
              <a:rPr lang="en-US" sz="1200" smtClean="0"/>
              <a:pPr>
                <a:defRPr/>
              </a:pPr>
              <a:t>22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8C7C082C-EBBF-4C74-BEC7-C6597E1D4F01}" type="slidenum">
              <a:rPr lang="en-US" sz="1200" smtClean="0"/>
              <a:pPr>
                <a:defRPr/>
              </a:pPr>
              <a:t>23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B00F0C14-89B9-42AE-90AE-93EE06A8A86A}" type="slidenum">
              <a:rPr lang="en-US" sz="1200" smtClean="0"/>
              <a:pPr>
                <a:defRPr/>
              </a:pPr>
              <a:t>24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B00F0C14-89B9-42AE-90AE-93EE06A8A86A}" type="slidenum">
              <a:rPr lang="en-US" sz="1200" smtClean="0"/>
              <a:pPr>
                <a:defRPr/>
              </a:pPr>
              <a:t>25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C359C919-F819-479B-B541-914942328657}" type="slidenum">
              <a:rPr lang="en-US" sz="1200" smtClean="0"/>
              <a:pPr>
                <a:defRPr/>
              </a:pPr>
              <a:t>26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02BE64D3-B6E1-428D-8820-3EB0FD268536}" type="slidenum">
              <a:rPr lang="en-US" sz="1200" smtClean="0"/>
              <a:pPr>
                <a:defRPr/>
              </a:pPr>
              <a:t>27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02BE64D3-B6E1-428D-8820-3EB0FD268536}" type="slidenum">
              <a:rPr lang="en-US" sz="1200" smtClean="0"/>
              <a:pPr>
                <a:defRPr/>
              </a:pPr>
              <a:t>28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12C2D5D1-FF05-49A7-82EC-D51461468A39}" type="slidenum">
              <a:rPr lang="en-US" sz="1200" smtClean="0"/>
              <a:pPr>
                <a:defRPr/>
              </a:pPr>
              <a:t>29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1A3BDACE-D1FA-426C-8E30-ABC8637C1E82}" type="slidenum">
              <a:rPr lang="en-US" sz="1200" smtClean="0"/>
              <a:pPr>
                <a:defRPr/>
              </a:pPr>
              <a:t>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73FAD982-C6FD-4354-A8CC-0C1A374F6B3F}" type="slidenum">
              <a:rPr lang="en-US" sz="1200" smtClean="0"/>
              <a:pPr>
                <a:defRPr/>
              </a:pPr>
              <a:t>30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16F550A-CDBD-4A07-BCF6-577C9439B401}" type="slidenum">
              <a:rPr lang="en-US" sz="1200" smtClean="0"/>
              <a:pPr>
                <a:defRPr/>
              </a:pPr>
              <a:t>31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CC82B2A7-2A70-4B05-8C7F-4C0484E64B5E}" type="slidenum">
              <a:rPr lang="en-US" sz="1200" smtClean="0"/>
              <a:pPr>
                <a:defRPr/>
              </a:pPr>
              <a:t>32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26DABFA9-1334-4A60-8F5E-E1D0D2D0327A}" type="slidenum">
              <a:rPr lang="en-US" sz="1200" smtClean="0"/>
              <a:pPr>
                <a:defRPr/>
              </a:pPr>
              <a:t>33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120DA095-281C-45EE-B0F7-1A46FCDDBF7F}" type="slidenum">
              <a:rPr lang="en-US" sz="1200" smtClean="0"/>
              <a:pPr>
                <a:defRPr/>
              </a:pPr>
              <a:t>34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120DA095-281C-45EE-B0F7-1A46FCDDBF7F}" type="slidenum">
              <a:rPr lang="en-US" sz="1200" smtClean="0"/>
              <a:pPr>
                <a:defRPr/>
              </a:pPr>
              <a:t>35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E8000856-50EC-4428-A6F9-8BF90051B6E8}" type="slidenum">
              <a:rPr lang="en-US" sz="1200" smtClean="0"/>
              <a:pPr>
                <a:defRPr/>
              </a:pPr>
              <a:t>36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462701C-BCA3-4FC2-87D6-4CE5947347EA}" type="slidenum">
              <a:rPr lang="en-US" sz="1200" smtClean="0"/>
              <a:pPr>
                <a:defRPr/>
              </a:pPr>
              <a:t>37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462701C-BCA3-4FC2-87D6-4CE5947347EA}" type="slidenum">
              <a:rPr lang="en-US" sz="1200" smtClean="0"/>
              <a:pPr>
                <a:defRPr/>
              </a:pPr>
              <a:t>38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1F4D2BB5-ACAF-4884-A9FD-8EA100C01C2B}" type="slidenum">
              <a:rPr lang="en-US" sz="1200" smtClean="0"/>
              <a:pPr>
                <a:defRPr/>
              </a:pPr>
              <a:t>39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1BC9BB5E-FD99-4D3E-833C-B932E2244266}" type="slidenum">
              <a:rPr lang="en-US" sz="1200" smtClean="0"/>
              <a:pPr>
                <a:defRPr/>
              </a:pPr>
              <a:t>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451427E9-95FB-4449-B934-AAD43C14079F}" type="slidenum">
              <a:rPr lang="en-US" sz="1200" smtClean="0"/>
              <a:pPr>
                <a:defRPr/>
              </a:pPr>
              <a:t>40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ED1854A1-6CC0-41A1-B157-EC30C8EB684C}" type="slidenum">
              <a:rPr lang="en-US" sz="1200" smtClean="0"/>
              <a:pPr>
                <a:defRPr/>
              </a:pPr>
              <a:t>41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D626666F-1357-4F43-8D70-4D0F5D8E4D2A}" type="slidenum">
              <a:rPr lang="en-US" sz="1200" smtClean="0"/>
              <a:pPr>
                <a:defRPr/>
              </a:pPr>
              <a:t>42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0F63CCB3-56F4-431A-BD0B-1416F19DE518}" type="slidenum">
              <a:rPr lang="en-US" sz="1200" smtClean="0"/>
              <a:pPr>
                <a:defRPr/>
              </a:pPr>
              <a:t>43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36362CBE-85D2-4B63-8A27-DF785673EBB0}" type="slidenum">
              <a:rPr lang="en-US" sz="1200" smtClean="0"/>
              <a:pPr>
                <a:defRPr/>
              </a:pPr>
              <a:t>44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36362CBE-85D2-4B63-8A27-DF785673EBB0}" type="slidenum">
              <a:rPr lang="en-US" sz="1200" smtClean="0"/>
              <a:pPr>
                <a:defRPr/>
              </a:pPr>
              <a:t>45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EA5975C2-D36B-4F58-800D-52A6A4BB3F3E}" type="slidenum">
              <a:rPr lang="en-US" sz="1200" smtClean="0"/>
              <a:pPr>
                <a:defRPr/>
              </a:pPr>
              <a:t>46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123C171F-271D-410B-8548-20D97BEA0DA3}" type="slidenum">
              <a:rPr lang="en-US" sz="1200" smtClean="0"/>
              <a:pPr>
                <a:defRPr/>
              </a:pPr>
              <a:t>47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B2C80149-3A3D-46FC-9CBF-42F3CDD6F6B7}" type="slidenum">
              <a:rPr lang="en-US" sz="1200" smtClean="0"/>
              <a:pPr>
                <a:defRPr/>
              </a:pPr>
              <a:t>48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B2C80149-3A3D-46FC-9CBF-42F3CDD6F6B7}" type="slidenum">
              <a:rPr lang="en-US" sz="1200" smtClean="0"/>
              <a:pPr>
                <a:defRPr/>
              </a:pPr>
              <a:t>49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1BC9BB5E-FD99-4D3E-833C-B932E2244266}" type="slidenum">
              <a:rPr lang="en-US" sz="1200" smtClean="0"/>
              <a:pPr>
                <a:defRPr/>
              </a:pPr>
              <a:t>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565E1B3-6221-4693-8720-20ED2401183E}" type="slidenum">
              <a:rPr lang="en-US" sz="1200" smtClean="0"/>
              <a:pPr>
                <a:defRPr/>
              </a:pPr>
              <a:t>50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D05CE639-70D9-4B42-893D-C38EA7263CAA}" type="slidenum">
              <a:rPr lang="en-US" sz="1200" smtClean="0"/>
              <a:pPr>
                <a:defRPr/>
              </a:pPr>
              <a:t>51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D05CE639-70D9-4B42-893D-C38EA7263CAA}" type="slidenum">
              <a:rPr lang="en-US" sz="1200" smtClean="0"/>
              <a:pPr>
                <a:defRPr/>
              </a:pPr>
              <a:t>52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FEBD0B95-C6C5-40F2-9276-4699940C8C53}" type="slidenum">
              <a:rPr lang="en-US" sz="1200" smtClean="0"/>
              <a:pPr>
                <a:defRPr/>
              </a:pPr>
              <a:t>53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FEBD0B95-C6C5-40F2-9276-4699940C8C53}" type="slidenum">
              <a:rPr lang="en-US" sz="1200" smtClean="0"/>
              <a:pPr>
                <a:defRPr/>
              </a:pPr>
              <a:t>54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47853D1B-E5E2-4542-B49D-9A8FCE29EF3E}" type="slidenum">
              <a:rPr lang="en-US" sz="1200" smtClean="0"/>
              <a:pPr>
                <a:defRPr/>
              </a:pPr>
              <a:t>55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47853D1B-E5E2-4542-B49D-9A8FCE29EF3E}" type="slidenum">
              <a:rPr lang="en-US" sz="1200" smtClean="0"/>
              <a:pPr>
                <a:defRPr/>
              </a:pPr>
              <a:t>56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FECD4BB2-54E0-4C25-9645-F1B0FC8EE171}" type="slidenum">
              <a:rPr lang="en-US" sz="1200" smtClean="0"/>
              <a:pPr>
                <a:defRPr/>
              </a:pPr>
              <a:t>57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B1BA5F87-0F1D-4E11-8A2C-306A207BA3FD}" type="slidenum">
              <a:rPr lang="en-US" sz="1200" smtClean="0"/>
              <a:pPr>
                <a:defRPr/>
              </a:pPr>
              <a:t>58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37B4BE1-AD6C-4613-8D40-98F2B582B51A}" type="slidenum">
              <a:rPr lang="en-US" sz="1200" smtClean="0"/>
              <a:pPr>
                <a:defRPr/>
              </a:pPr>
              <a:t>59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27EEBE79-7D7F-48EA-8CFB-E91B40DD4B3D}" type="slidenum">
              <a:rPr lang="en-US" sz="1200" smtClean="0"/>
              <a:pPr>
                <a:defRPr/>
              </a:pPr>
              <a:t>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37B4BE1-AD6C-4613-8D40-98F2B582B51A}" type="slidenum">
              <a:rPr lang="en-US" sz="1200" smtClean="0"/>
              <a:pPr>
                <a:defRPr/>
              </a:pPr>
              <a:t>60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FEE5F63D-9C8C-44F9-AB50-AC53610CD0E2}" type="slidenum">
              <a:rPr lang="en-US" sz="1200" smtClean="0"/>
              <a:pPr>
                <a:defRPr/>
              </a:pPr>
              <a:t>61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D07A0A0D-54BA-46C4-A4BB-C602708F49A4}" type="slidenum">
              <a:rPr lang="en-US" sz="1200" smtClean="0"/>
              <a:pPr>
                <a:defRPr/>
              </a:pPr>
              <a:t>62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D07A0A0D-54BA-46C4-A4BB-C602708F49A4}" type="slidenum">
              <a:rPr lang="en-US" sz="1200" smtClean="0"/>
              <a:pPr>
                <a:defRPr/>
              </a:pPr>
              <a:t>63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C7AE079-BECD-4DF4-B851-8ECD4FE1C9BA}" type="slidenum">
              <a:rPr lang="en-US" sz="1200" smtClean="0"/>
              <a:pPr>
                <a:defRPr/>
              </a:pPr>
              <a:t>64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1C06694-E91F-4D02-8461-2F7C488C559D}" type="slidenum">
              <a:rPr lang="en-US" sz="1200" smtClean="0"/>
              <a:pPr>
                <a:defRPr/>
              </a:pPr>
              <a:t>65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CBFCF948-AF18-4BCF-AA1D-1A0BC4A3E855}" type="slidenum">
              <a:rPr lang="en-US" sz="1200" smtClean="0"/>
              <a:pPr>
                <a:defRPr/>
              </a:pPr>
              <a:t>66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CBFCF948-AF18-4BCF-AA1D-1A0BC4A3E855}" type="slidenum">
              <a:rPr lang="en-US" sz="1200" smtClean="0"/>
              <a:pPr>
                <a:defRPr/>
              </a:pPr>
              <a:t>67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8EA3079F-F595-4182-93A0-BDB9DD4ED839}" type="slidenum">
              <a:rPr lang="en-US" sz="1200" smtClean="0"/>
              <a:pPr>
                <a:defRPr/>
              </a:pPr>
              <a:t>68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C03A1DCC-6C7A-4110-BEEF-956C1CC87DDC}" type="slidenum">
              <a:rPr lang="en-US" sz="1200" smtClean="0"/>
              <a:pPr>
                <a:defRPr/>
              </a:pPr>
              <a:t>69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F3DEF6EE-0558-4193-ADA8-D885B8F30684}" type="slidenum">
              <a:rPr lang="en-US" sz="1200" smtClean="0"/>
              <a:pPr>
                <a:defRPr/>
              </a:pPr>
              <a:t>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478B8FEB-F92D-463E-B775-57BD32083453}" type="slidenum">
              <a:rPr lang="en-US" sz="1200" smtClean="0"/>
              <a:pPr>
                <a:defRPr/>
              </a:pPr>
              <a:t>70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15DD143D-6981-4DE0-8D3F-CDC1611656BA}" type="slidenum">
              <a:rPr lang="en-US" sz="1200" smtClean="0"/>
              <a:pPr>
                <a:defRPr/>
              </a:pPr>
              <a:t>71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15DD143D-6981-4DE0-8D3F-CDC1611656BA}" type="slidenum">
              <a:rPr lang="en-US" sz="1200" smtClean="0"/>
              <a:pPr>
                <a:defRPr/>
              </a:pPr>
              <a:t>72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46DCB57-9318-4889-8DA9-E37B9F25EA6B}" type="slidenum">
              <a:rPr lang="en-US" sz="1200" smtClean="0"/>
              <a:pPr>
                <a:defRPr/>
              </a:pPr>
              <a:t>73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46DCB57-9318-4889-8DA9-E37B9F25EA6B}" type="slidenum">
              <a:rPr lang="en-US" sz="1200" smtClean="0"/>
              <a:pPr>
                <a:defRPr/>
              </a:pPr>
              <a:t>74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3B48C51-A9A2-4E29-862D-F85594510CA7}" type="slidenum">
              <a:rPr lang="en-US" sz="1200" smtClean="0"/>
              <a:pPr>
                <a:defRPr/>
              </a:pPr>
              <a:t>75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3B48C51-A9A2-4E29-862D-F85594510CA7}" type="slidenum">
              <a:rPr lang="en-US" sz="1200" smtClean="0"/>
              <a:pPr>
                <a:defRPr/>
              </a:pPr>
              <a:t>76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E2C05E00-A8B5-4D35-9535-D387A87F631B}" type="slidenum">
              <a:rPr lang="en-US" sz="1200" smtClean="0"/>
              <a:pPr>
                <a:defRPr/>
              </a:pPr>
              <a:t>77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54288A9-7022-4E98-985D-5EF5D7F840BF}" type="slidenum">
              <a:rPr lang="en-US" sz="1200" smtClean="0"/>
              <a:pPr>
                <a:defRPr/>
              </a:pPr>
              <a:t>78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189FC5D4-2566-4C71-9C42-9716A2D03CD1}" type="slidenum">
              <a:rPr lang="en-US" sz="1200" smtClean="0"/>
              <a:pPr>
                <a:defRPr/>
              </a:pPr>
              <a:t>79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F3DEF6EE-0558-4193-ADA8-D885B8F30684}" type="slidenum">
              <a:rPr lang="en-US" sz="1200" smtClean="0"/>
              <a:pPr>
                <a:defRPr/>
              </a:pPr>
              <a:t>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189FC5D4-2566-4C71-9C42-9716A2D03CD1}" type="slidenum">
              <a:rPr lang="en-US" sz="1200" smtClean="0"/>
              <a:pPr>
                <a:defRPr/>
              </a:pPr>
              <a:t>80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838B600E-0BE2-47C7-80D0-B429092AE674}" type="slidenum">
              <a:rPr lang="en-US" sz="1200" smtClean="0"/>
              <a:pPr>
                <a:defRPr/>
              </a:pPr>
              <a:t>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65125" y="3124200"/>
            <a:ext cx="6569075" cy="579438"/>
          </a:xfrm>
          <a:extLst>
            <a:ext uri="{909E8E84-426E-40dd-AFC4-6F175D3DCCD1}">
              <a14:hiddenFill xmlns:a14="http://schemas.microsoft.com/office/drawing/2010/main">
                <a:solidFill>
                  <a:schemeClr val="accent1"/>
                </a:solidFill>
              </a14:hiddenFill>
            </a:ext>
          </a:extLst>
        </p:spPr>
        <p:txBody>
          <a:bodyPr lIns="91440"/>
          <a:lstStyle>
            <a:lvl1pPr>
              <a:defRPr>
                <a:solidFill>
                  <a:schemeClr val="tx1"/>
                </a:solidFill>
              </a:defRPr>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365125" y="4860925"/>
            <a:ext cx="6569075" cy="396875"/>
          </a:xfrm>
        </p:spPr>
        <p:txBody>
          <a:bodyPr>
            <a:spAutoFit/>
          </a:bodyPr>
          <a:lstStyle>
            <a:lvl1pPr marL="0" indent="0">
              <a:buFontTx/>
              <a:buNone/>
              <a:defRPr sz="2000"/>
            </a:lvl1pPr>
          </a:lstStyle>
          <a:p>
            <a:pPr lvl="0"/>
            <a:r>
              <a:rPr lang="en-US" noProof="0" smtClean="0"/>
              <a:t>Click to edit Master subtitle style</a:t>
            </a:r>
          </a:p>
        </p:txBody>
      </p:sp>
      <p:sp>
        <p:nvSpPr>
          <p:cNvPr id="4101" name="Rectangle 5"/>
          <p:cNvSpPr>
            <a:spLocks noChangeArrowheads="1"/>
          </p:cNvSpPr>
          <p:nvPr/>
        </p:nvSpPr>
        <p:spPr bwMode="auto">
          <a:xfrm>
            <a:off x="-6350" y="0"/>
            <a:ext cx="9162288" cy="609600"/>
          </a:xfrm>
          <a:prstGeom prst="rect">
            <a:avLst/>
          </a:prstGeom>
          <a:solidFill>
            <a:srgbClr val="3D6832"/>
          </a:solidFill>
          <a:ln>
            <a:noFill/>
          </a:ln>
          <a:effectLst/>
          <a:extLst/>
        </p:spPr>
        <p:txBody>
          <a:bodyPr wrap="none" anchor="ctr"/>
          <a:lstStyle/>
          <a:p>
            <a:pPr algn="ctr"/>
            <a:endParaRPr lang="en-US" dirty="0">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chemeClr val="bg1"/>
                </a:solidFill>
              </a:rPr>
              <a:t>Chapter </a:t>
            </a:r>
            <a:r>
              <a:rPr lang="en-US" sz="2800" dirty="0" smtClean="0">
                <a:solidFill>
                  <a:schemeClr val="bg1"/>
                </a:solidFill>
              </a:rPr>
              <a:t>13 </a:t>
            </a:r>
            <a:r>
              <a:rPr lang="en-US" sz="2800" dirty="0">
                <a:solidFill>
                  <a:schemeClr val="bg1"/>
                </a:solidFill>
              </a:rPr>
              <a:t>Lecture</a:t>
            </a:r>
          </a:p>
        </p:txBody>
      </p:sp>
      <p:sp>
        <p:nvSpPr>
          <p:cNvPr id="4113" name="Rectangle 17"/>
          <p:cNvSpPr>
            <a:spLocks noGrp="1" noChangeArrowheads="1"/>
          </p:cNvSpPr>
          <p:nvPr>
            <p:ph type="ftr" sz="quarter" idx="3"/>
          </p:nvPr>
        </p:nvSpPr>
        <p:spPr/>
        <p:txBody>
          <a:bodyPr/>
          <a:lstStyle>
            <a:lvl1pPr>
              <a:defRPr/>
            </a:lvl1pPr>
          </a:lstStyle>
          <a:p>
            <a:r>
              <a:rPr lang="en-GB" dirty="0"/>
              <a:t>© 2014 Pearson Education, Inc.</a:t>
            </a:r>
          </a:p>
        </p:txBody>
      </p:sp>
      <p:sp>
        <p:nvSpPr>
          <p:cNvPr id="4121" name="Text Box 25"/>
          <p:cNvSpPr txBox="1">
            <a:spLocks noChangeArrowheads="1"/>
          </p:cNvSpPr>
          <p:nvPr userDrawn="1"/>
        </p:nvSpPr>
        <p:spPr bwMode="auto">
          <a:xfrm>
            <a:off x="88900" y="635000"/>
            <a:ext cx="8905875"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eaLnBrk="1" hangingPunct="1">
              <a:lnSpc>
                <a:spcPct val="100000"/>
              </a:lnSpc>
            </a:pPr>
            <a:r>
              <a:rPr lang="en-US" sz="3200" b="1" dirty="0" smtClean="0"/>
              <a:t>Pearson</a:t>
            </a:r>
            <a:r>
              <a:rPr lang="en-US" sz="3200" b="1" baseline="0" dirty="0" smtClean="0"/>
              <a:t> </a:t>
            </a:r>
            <a:r>
              <a:rPr lang="en-US" sz="3200" b="1" dirty="0" smtClean="0"/>
              <a:t>Physics </a:t>
            </a:r>
          </a:p>
        </p:txBody>
      </p:sp>
      <p:pic>
        <p:nvPicPr>
          <p:cNvPr id="11" name="Picture 10" descr="WALK1156_01_cvrmech.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45100" y="1574800"/>
            <a:ext cx="3765462" cy="5056632"/>
          </a:xfrm>
          <a:prstGeom prst="rect">
            <a:avLst/>
          </a:prstGeom>
          <a:noFill/>
          <a:ln>
            <a:solidFill>
              <a:srgbClr val="3D6832"/>
            </a:solidFill>
          </a:ln>
          <a:effectLst>
            <a:outerShdw blurRad="63500" dist="35921" dir="2700000" algn="ctr" rotWithShape="0">
              <a:srgbClr val="000000">
                <a:alpha val="74998"/>
              </a:srgbClr>
            </a:outerShdw>
          </a:effectLst>
        </p:spPr>
      </p:pic>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D683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3D6832"/>
              </a:buClr>
              <a:defRPr/>
            </a:lvl1pPr>
            <a:lvl2pPr>
              <a:buClr>
                <a:srgbClr val="3D6832"/>
              </a:buClr>
              <a:defRPr/>
            </a:lvl2pPr>
            <a:lvl3pPr>
              <a:buClr>
                <a:srgbClr val="3D6832"/>
              </a:buClr>
              <a:defRPr/>
            </a:lvl3pPr>
            <a:lvl4pPr>
              <a:buClr>
                <a:srgbClr val="3D6832"/>
              </a:buClr>
              <a:defRPr/>
            </a:lvl4pPr>
            <a:lvl5pPr>
              <a:buClr>
                <a:srgbClr val="3D683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a:t>© 2014 Pearson Education, Inc.</a:t>
            </a:r>
          </a:p>
        </p:txBody>
      </p:sp>
    </p:spTree>
    <p:extLst>
      <p:ext uri="{BB962C8B-B14F-4D97-AF65-F5344CB8AC3E}">
        <p14:creationId xmlns:p14="http://schemas.microsoft.com/office/powerpoint/2010/main" val="307037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GB" dirty="0"/>
              <a:t>© 2014 Pearson Education, Inc.</a:t>
            </a:r>
          </a:p>
        </p:txBody>
      </p:sp>
    </p:spTree>
    <p:extLst>
      <p:ext uri="{BB962C8B-B14F-4D97-AF65-F5344CB8AC3E}">
        <p14:creationId xmlns:p14="http://schemas.microsoft.com/office/powerpoint/2010/main" val="15719076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0" y="0"/>
            <a:ext cx="9144000" cy="5794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141413"/>
            <a:ext cx="8229600" cy="510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dirty="0"/>
              <a:t>© 2014 Pearson Education, Inc.</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Lst>
  <p:hf sldNum="0" hdr="0" dt="0"/>
  <p:txStyles>
    <p:titleStyle>
      <a:lvl1pPr algn="l" rtl="0" fontAlgn="base">
        <a:spcBef>
          <a:spcPct val="50000"/>
        </a:spcBef>
        <a:spcAft>
          <a:spcPct val="0"/>
        </a:spcAft>
        <a:defRPr sz="3200" b="1">
          <a:solidFill>
            <a:srgbClr val="3D6832"/>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3D6832"/>
        </a:buClr>
        <a:buChar char="•"/>
        <a:defRPr sz="2800">
          <a:solidFill>
            <a:schemeClr val="tx1"/>
          </a:solidFill>
          <a:latin typeface="+mn-lt"/>
          <a:ea typeface="+mn-ea"/>
          <a:cs typeface="+mn-cs"/>
        </a:defRPr>
      </a:lvl1pPr>
      <a:lvl2pPr marL="742950" indent="-285750" algn="l" rtl="0" fontAlgn="base">
        <a:spcBef>
          <a:spcPct val="20000"/>
        </a:spcBef>
        <a:spcAft>
          <a:spcPct val="0"/>
        </a:spcAft>
        <a:buClr>
          <a:srgbClr val="3D6832"/>
        </a:buClr>
        <a:buChar char="–"/>
        <a:defRPr sz="2800">
          <a:solidFill>
            <a:schemeClr val="tx1"/>
          </a:solidFill>
          <a:latin typeface="+mn-lt"/>
          <a:ea typeface="+mn-ea"/>
        </a:defRPr>
      </a:lvl2pPr>
      <a:lvl3pPr marL="1143000" indent="-228600" algn="l" rtl="0" fontAlgn="base">
        <a:spcBef>
          <a:spcPct val="20000"/>
        </a:spcBef>
        <a:spcAft>
          <a:spcPct val="0"/>
        </a:spcAft>
        <a:buClr>
          <a:srgbClr val="3D6832"/>
        </a:buClr>
        <a:buChar char="•"/>
        <a:defRPr sz="2400">
          <a:solidFill>
            <a:schemeClr val="tx1"/>
          </a:solidFill>
          <a:latin typeface="+mn-lt"/>
          <a:ea typeface="+mn-ea"/>
        </a:defRPr>
      </a:lvl3pPr>
      <a:lvl4pPr marL="1600200" indent="-228600" algn="l" rtl="0" fontAlgn="base">
        <a:spcBef>
          <a:spcPct val="20000"/>
        </a:spcBef>
        <a:spcAft>
          <a:spcPct val="0"/>
        </a:spcAft>
        <a:buClr>
          <a:srgbClr val="3D6832"/>
        </a:buClr>
        <a:buChar char="–"/>
        <a:defRPr sz="2000">
          <a:solidFill>
            <a:schemeClr val="tx1"/>
          </a:solidFill>
          <a:latin typeface="+mn-lt"/>
          <a:ea typeface="+mn-ea"/>
        </a:defRPr>
      </a:lvl4pPr>
      <a:lvl5pPr marL="2057400" indent="-228600" algn="l" rtl="0" fontAlgn="base">
        <a:spcBef>
          <a:spcPct val="20000"/>
        </a:spcBef>
        <a:spcAft>
          <a:spcPct val="0"/>
        </a:spcAft>
        <a:buClr>
          <a:srgbClr val="3D6832"/>
        </a:buClr>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5.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7.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18.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1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20.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21.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22.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23.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24.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25.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26.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27.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28.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29.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30.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image" Target="../media/image31.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 Id="rId3" Type="http://schemas.openxmlformats.org/officeDocument/2006/relationships/image" Target="../media/image3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p:txBody>
          <a:bodyPr/>
          <a:lstStyle/>
          <a:p>
            <a:r>
              <a:rPr lang="en-US" dirty="0" smtClean="0"/>
              <a:t>Oscillations and Waves</a:t>
            </a:r>
            <a:endParaRPr lang="en-US" dirty="0"/>
          </a:p>
        </p:txBody>
      </p:sp>
      <p:sp>
        <p:nvSpPr>
          <p:cNvPr id="2" name="Subtitle 1"/>
          <p:cNvSpPr>
            <a:spLocks noGrp="1"/>
          </p:cNvSpPr>
          <p:nvPr>
            <p:ph type="subTitle" idx="1"/>
          </p:nvPr>
        </p:nvSpPr>
        <p:spPr>
          <a:xfrm>
            <a:off x="365126" y="4860925"/>
            <a:ext cx="3299732" cy="769441"/>
          </a:xfrm>
        </p:spPr>
        <p:txBody>
          <a:bodyPr/>
          <a:lstStyle/>
          <a:p>
            <a:r>
              <a:rPr lang="en-US" dirty="0"/>
              <a:t>Prepared by </a:t>
            </a:r>
            <a:endParaRPr lang="en-US" dirty="0" smtClean="0"/>
          </a:p>
          <a:p>
            <a:r>
              <a:rPr lang="en-US" dirty="0" smtClean="0"/>
              <a:t>Chris </a:t>
            </a:r>
            <a:r>
              <a:rPr lang="en-US" dirty="0" smtClean="0"/>
              <a:t>Chiaverina</a:t>
            </a:r>
            <a:endParaRPr lang="en-US" dirty="0"/>
          </a:p>
        </p:txBody>
      </p:sp>
      <p:sp>
        <p:nvSpPr>
          <p:cNvPr id="5" name="Rectangle 17"/>
          <p:cNvSpPr>
            <a:spLocks noGrp="1" noChangeArrowheads="1"/>
          </p:cNvSpPr>
          <p:nvPr>
            <p:ph type="ftr" sz="quarter" idx="3"/>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3_01_Table.jpg"/>
          <p:cNvPicPr>
            <a:picLocks noChangeAspect="1"/>
          </p:cNvPicPr>
          <p:nvPr/>
        </p:nvPicPr>
        <p:blipFill rotWithShape="1">
          <a:blip r:embed="rId3">
            <a:extLst>
              <a:ext uri="{28A0092B-C50C-407E-A947-70E740481C1C}">
                <a14:useLocalDpi xmlns:a14="http://schemas.microsoft.com/office/drawing/2010/main" val="0"/>
              </a:ext>
            </a:extLst>
          </a:blip>
          <a:srcRect b="3108"/>
          <a:stretch/>
        </p:blipFill>
        <p:spPr>
          <a:xfrm>
            <a:off x="1340800" y="2240359"/>
            <a:ext cx="6462401" cy="4211324"/>
          </a:xfrm>
          <a:prstGeom prst="rect">
            <a:avLst/>
          </a:prstGeom>
        </p:spPr>
      </p:pic>
      <p:sp>
        <p:nvSpPr>
          <p:cNvPr id="1029" name="Rectangle 5"/>
          <p:cNvSpPr>
            <a:spLocks noGrp="1" noChangeArrowheads="1"/>
          </p:cNvSpPr>
          <p:nvPr>
            <p:ph type="title"/>
          </p:nvPr>
        </p:nvSpPr>
        <p:spPr/>
        <p:txBody>
          <a:bodyPr/>
          <a:lstStyle/>
          <a:p>
            <a:r>
              <a:rPr lang="en-US" dirty="0" smtClean="0"/>
              <a:t>Oscillations and Periodic Motion</a:t>
            </a:r>
            <a:endParaRPr lang="en-US" dirty="0"/>
          </a:p>
        </p:txBody>
      </p:sp>
      <p:sp>
        <p:nvSpPr>
          <p:cNvPr id="1030" name="Rectangle 6"/>
          <p:cNvSpPr>
            <a:spLocks noGrp="1" noChangeArrowheads="1"/>
          </p:cNvSpPr>
          <p:nvPr>
            <p:ph type="body" idx="1"/>
          </p:nvPr>
        </p:nvSpPr>
        <p:spPr/>
        <p:txBody>
          <a:bodyPr/>
          <a:lstStyle/>
          <a:p>
            <a:r>
              <a:rPr lang="en-US" dirty="0" smtClean="0"/>
              <a:t>The table below shows periods and frequencies for a wide range of periodic motions.</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336137011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Oscillations and Periodic Motion</a:t>
            </a:r>
            <a:endParaRPr lang="en-US" dirty="0"/>
          </a:p>
        </p:txBody>
      </p:sp>
      <p:sp>
        <p:nvSpPr>
          <p:cNvPr id="1030" name="Rectangle 6"/>
          <p:cNvSpPr>
            <a:spLocks noGrp="1" noChangeArrowheads="1"/>
          </p:cNvSpPr>
          <p:nvPr>
            <p:ph type="body" idx="1"/>
          </p:nvPr>
        </p:nvSpPr>
        <p:spPr/>
        <p:txBody>
          <a:bodyPr/>
          <a:lstStyle/>
          <a:p>
            <a:r>
              <a:rPr lang="en-US" dirty="0" smtClean="0"/>
              <a:t>The following example illustrates how frequency and period are calculated.</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2" name="Picture 1" descr="Example13.1_455.jpg"/>
          <p:cNvPicPr>
            <a:picLocks noChangeAspect="1"/>
          </p:cNvPicPr>
          <p:nvPr/>
        </p:nvPicPr>
        <p:blipFill rotWithShape="1">
          <a:blip r:embed="rId3">
            <a:extLst>
              <a:ext uri="{28A0092B-C50C-407E-A947-70E740481C1C}">
                <a14:useLocalDpi xmlns:a14="http://schemas.microsoft.com/office/drawing/2010/main" val="0"/>
              </a:ext>
            </a:extLst>
          </a:blip>
          <a:srcRect b="3241"/>
          <a:stretch/>
        </p:blipFill>
        <p:spPr>
          <a:xfrm>
            <a:off x="1017680" y="2109870"/>
            <a:ext cx="7108641" cy="4435976"/>
          </a:xfrm>
          <a:prstGeom prst="rect">
            <a:avLst/>
          </a:prstGeom>
        </p:spPr>
      </p:pic>
    </p:spTree>
    <p:extLst>
      <p:ext uri="{BB962C8B-B14F-4D97-AF65-F5344CB8AC3E}">
        <p14:creationId xmlns:p14="http://schemas.microsoft.com/office/powerpoint/2010/main" val="128884761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Oscillations and Periodic Motion</a:t>
            </a:r>
            <a:endParaRPr lang="en-US" dirty="0"/>
          </a:p>
        </p:txBody>
      </p:sp>
      <p:sp>
        <p:nvSpPr>
          <p:cNvPr id="1030" name="Rectangle 6"/>
          <p:cNvSpPr>
            <a:spLocks noGrp="1" noChangeArrowheads="1"/>
          </p:cNvSpPr>
          <p:nvPr>
            <p:ph type="body" idx="1"/>
          </p:nvPr>
        </p:nvSpPr>
        <p:spPr/>
        <p:txBody>
          <a:bodyPr/>
          <a:lstStyle/>
          <a:p>
            <a:r>
              <a:rPr lang="en-US" dirty="0" smtClean="0"/>
              <a:t>One type of periodic motion of particular importance occurs when the force pushing or pulling an object toward equilibrium is proportional to the displacement from equilibrium. This is simple harmonic motion.</a:t>
            </a:r>
          </a:p>
          <a:p>
            <a:r>
              <a:rPr lang="en-US" dirty="0" smtClean="0"/>
              <a:t>A mass attached to a spring, as shown in the figure below, provides a classic example of simple harmonic motion.</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163761167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3_03_Figure.jpg"/>
          <p:cNvPicPr>
            <a:picLocks noChangeAspect="1"/>
          </p:cNvPicPr>
          <p:nvPr/>
        </p:nvPicPr>
        <p:blipFill rotWithShape="1">
          <a:blip r:embed="rId3">
            <a:extLst>
              <a:ext uri="{28A0092B-C50C-407E-A947-70E740481C1C}">
                <a14:useLocalDpi xmlns:a14="http://schemas.microsoft.com/office/drawing/2010/main" val="0"/>
              </a:ext>
            </a:extLst>
          </a:blip>
          <a:srcRect b="2803"/>
          <a:stretch/>
        </p:blipFill>
        <p:spPr>
          <a:xfrm>
            <a:off x="770313" y="587224"/>
            <a:ext cx="7603375" cy="5860473"/>
          </a:xfrm>
          <a:prstGeom prst="rect">
            <a:avLst/>
          </a:prstGeom>
        </p:spPr>
      </p:pic>
      <p:sp>
        <p:nvSpPr>
          <p:cNvPr id="1029" name="Rectangle 5"/>
          <p:cNvSpPr>
            <a:spLocks noGrp="1" noChangeArrowheads="1"/>
          </p:cNvSpPr>
          <p:nvPr>
            <p:ph type="title"/>
          </p:nvPr>
        </p:nvSpPr>
        <p:spPr/>
        <p:txBody>
          <a:bodyPr/>
          <a:lstStyle/>
          <a:p>
            <a:r>
              <a:rPr lang="en-US" dirty="0" smtClean="0"/>
              <a:t>Oscillations and Periodic Motion</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95986639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Oscillations and Periodic Motion</a:t>
            </a:r>
            <a:endParaRPr lang="en-US" dirty="0"/>
          </a:p>
        </p:txBody>
      </p:sp>
      <p:sp>
        <p:nvSpPr>
          <p:cNvPr id="1030" name="Rectangle 6"/>
          <p:cNvSpPr>
            <a:spLocks noGrp="1" noChangeArrowheads="1"/>
          </p:cNvSpPr>
          <p:nvPr>
            <p:ph type="body" idx="1"/>
          </p:nvPr>
        </p:nvSpPr>
        <p:spPr/>
        <p:txBody>
          <a:bodyPr/>
          <a:lstStyle/>
          <a:p>
            <a:r>
              <a:rPr lang="en-US" dirty="0" smtClean="0"/>
              <a:t>In the figure, the cart is displaced to </a:t>
            </a:r>
            <a:r>
              <a:rPr lang="en-US" i="1" dirty="0" smtClean="0"/>
              <a:t>x</a:t>
            </a:r>
            <a:r>
              <a:rPr lang="en-US" dirty="0" smtClean="0"/>
              <a:t> = </a:t>
            </a:r>
            <a:r>
              <a:rPr lang="en-US" i="1" dirty="0" smtClean="0"/>
              <a:t>A</a:t>
            </a:r>
            <a:r>
              <a:rPr lang="en-US" dirty="0" smtClean="0"/>
              <a:t> and released from rest. When released, the force exerted by the spring accelerates the cart toward the equilibrium position. </a:t>
            </a:r>
          </a:p>
          <a:p>
            <a:r>
              <a:rPr lang="en-US" dirty="0" smtClean="0"/>
              <a:t>When the cart reaches </a:t>
            </a:r>
            <a:r>
              <a:rPr lang="en-US" i="1" dirty="0" smtClean="0"/>
              <a:t>x</a:t>
            </a:r>
            <a:r>
              <a:rPr lang="en-US" dirty="0" smtClean="0"/>
              <a:t> = 0, the equilibrium position, the force on the cart is zero. The cart </a:t>
            </a:r>
            <a:r>
              <a:rPr lang="en-US" dirty="0" smtClean="0"/>
              <a:t>doesn</a:t>
            </a:r>
            <a:r>
              <a:rPr lang="fr-FR" dirty="0" smtClean="0"/>
              <a:t>'</a:t>
            </a:r>
            <a:r>
              <a:rPr lang="en-US" dirty="0" smtClean="0"/>
              <a:t>t stop, however. Due to its inertia, the cart continues moving to the left.</a:t>
            </a:r>
          </a:p>
          <a:p>
            <a:r>
              <a:rPr lang="en-US" dirty="0" smtClean="0"/>
              <a:t>As the cart moves to the left of equilibrium, it compresses the spring, which produces a restoring force acting to the right.</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329639522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Oscillations and Periodic Motion</a:t>
            </a:r>
            <a:endParaRPr lang="en-US" dirty="0"/>
          </a:p>
        </p:txBody>
      </p:sp>
      <p:sp>
        <p:nvSpPr>
          <p:cNvPr id="1030" name="Rectangle 6"/>
          <p:cNvSpPr>
            <a:spLocks noGrp="1" noChangeArrowheads="1"/>
          </p:cNvSpPr>
          <p:nvPr>
            <p:ph type="body" idx="1"/>
          </p:nvPr>
        </p:nvSpPr>
        <p:spPr>
          <a:xfrm>
            <a:off x="365125" y="1141413"/>
            <a:ext cx="8098518" cy="5106987"/>
          </a:xfrm>
        </p:spPr>
        <p:txBody>
          <a:bodyPr/>
          <a:lstStyle/>
          <a:p>
            <a:r>
              <a:rPr lang="en-US" dirty="0" smtClean="0"/>
              <a:t>The force decelerates the cart and brings it to rest at </a:t>
            </a:r>
            <a:r>
              <a:rPr lang="en-US" i="1" dirty="0" smtClean="0"/>
              <a:t>x</a:t>
            </a:r>
            <a:r>
              <a:rPr lang="en-US" dirty="0" smtClean="0"/>
              <a:t> = −</a:t>
            </a:r>
            <a:r>
              <a:rPr lang="en-US" i="1" dirty="0" smtClean="0"/>
              <a:t>A</a:t>
            </a:r>
            <a:r>
              <a:rPr lang="en-US" dirty="0" smtClean="0"/>
              <a:t>.</a:t>
            </a:r>
          </a:p>
          <a:p>
            <a:r>
              <a:rPr lang="en-US" dirty="0" smtClean="0"/>
              <a:t>Finally the cart begins to move to the right. After passing through </a:t>
            </a:r>
            <a:r>
              <a:rPr lang="en-US" i="1" dirty="0" smtClean="0"/>
              <a:t>x</a:t>
            </a:r>
            <a:r>
              <a:rPr lang="en-US" dirty="0" smtClean="0"/>
              <a:t> = 0, it comes to rest again at </a:t>
            </a:r>
            <a:r>
              <a:rPr lang="en-US" i="1" dirty="0" smtClean="0"/>
              <a:t>x</a:t>
            </a:r>
            <a:r>
              <a:rPr lang="en-US" dirty="0" smtClean="0"/>
              <a:t> = </a:t>
            </a:r>
            <a:r>
              <a:rPr lang="en-US" i="1" dirty="0" smtClean="0"/>
              <a:t>A</a:t>
            </a:r>
            <a:r>
              <a:rPr lang="en-US" dirty="0" smtClean="0"/>
              <a:t>.</a:t>
            </a:r>
          </a:p>
          <a:p>
            <a:r>
              <a:rPr lang="en-US" dirty="0" smtClean="0"/>
              <a:t>At this point the cart has completed one cycle of oscillation of simple harmonic motion. The time required for one oscillation is the period </a:t>
            </a:r>
            <a:r>
              <a:rPr lang="en-US" i="1" dirty="0" smtClean="0"/>
              <a:t>T</a:t>
            </a:r>
            <a:r>
              <a:rPr lang="en-US" dirty="0" smtClean="0"/>
              <a:t>.</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70988522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Oscillations and Periodic Motion</a:t>
            </a:r>
            <a:endParaRPr lang="en-US" dirty="0"/>
          </a:p>
        </p:txBody>
      </p:sp>
      <p:sp>
        <p:nvSpPr>
          <p:cNvPr id="1030" name="Rectangle 6"/>
          <p:cNvSpPr>
            <a:spLocks noGrp="1" noChangeArrowheads="1"/>
          </p:cNvSpPr>
          <p:nvPr>
            <p:ph type="body" idx="1"/>
          </p:nvPr>
        </p:nvSpPr>
        <p:spPr>
          <a:xfrm>
            <a:off x="365124" y="1141413"/>
            <a:ext cx="8370662" cy="5106987"/>
          </a:xfrm>
        </p:spPr>
        <p:txBody>
          <a:bodyPr/>
          <a:lstStyle/>
          <a:p>
            <a:r>
              <a:rPr lang="en-US" sz="2400" dirty="0" smtClean="0"/>
              <a:t>The motion of the cart can be divided into four parts, each taking an equal amount of time (one-quarter of the period, or </a:t>
            </a:r>
            <a:r>
              <a:rPr lang="en-US" sz="2400" i="1" dirty="0" smtClean="0"/>
              <a:t>T</a:t>
            </a:r>
            <a:r>
              <a:rPr lang="en-US" sz="2400" dirty="0" smtClean="0"/>
              <a:t>/4).</a:t>
            </a:r>
          </a:p>
          <a:p>
            <a:pPr lvl="1"/>
            <a:r>
              <a:rPr lang="en-US" sz="2400" dirty="0" smtClean="0"/>
              <a:t>The cart moves from </a:t>
            </a:r>
            <a:r>
              <a:rPr lang="en-US" sz="2400" i="1" dirty="0" smtClean="0"/>
              <a:t>x</a:t>
            </a:r>
            <a:r>
              <a:rPr lang="en-US" sz="2400" dirty="0" smtClean="0"/>
              <a:t> = </a:t>
            </a:r>
            <a:r>
              <a:rPr lang="en-US" sz="2400" i="1" dirty="0" smtClean="0"/>
              <a:t>A</a:t>
            </a:r>
            <a:r>
              <a:rPr lang="en-US" sz="2400" dirty="0" smtClean="0"/>
              <a:t> to </a:t>
            </a:r>
            <a:r>
              <a:rPr lang="en-US" sz="2400" i="1" dirty="0" smtClean="0"/>
              <a:t>x</a:t>
            </a:r>
            <a:r>
              <a:rPr lang="en-US" sz="2400" dirty="0" smtClean="0"/>
              <a:t> = 0 in the time </a:t>
            </a:r>
            <a:r>
              <a:rPr lang="en-US" sz="2400" i="1" dirty="0" smtClean="0"/>
              <a:t>T</a:t>
            </a:r>
            <a:r>
              <a:rPr lang="en-US" sz="2400" dirty="0" smtClean="0"/>
              <a:t>/4.</a:t>
            </a:r>
          </a:p>
          <a:p>
            <a:pPr lvl="1"/>
            <a:r>
              <a:rPr lang="en-US" sz="2400" dirty="0" smtClean="0"/>
              <a:t>The cart moves from </a:t>
            </a:r>
            <a:r>
              <a:rPr lang="en-US" sz="2400" i="1" dirty="0" smtClean="0"/>
              <a:t>x</a:t>
            </a:r>
            <a:r>
              <a:rPr lang="en-US" sz="2400" dirty="0" smtClean="0"/>
              <a:t> = 0 to </a:t>
            </a:r>
            <a:r>
              <a:rPr lang="en-US" sz="2400" i="1" dirty="0" smtClean="0"/>
              <a:t>x</a:t>
            </a:r>
            <a:r>
              <a:rPr lang="en-US" sz="2400" dirty="0" smtClean="0"/>
              <a:t> = −</a:t>
            </a:r>
            <a:r>
              <a:rPr lang="en-US" sz="2400" i="1" dirty="0" smtClean="0"/>
              <a:t>A</a:t>
            </a:r>
            <a:r>
              <a:rPr lang="en-US" sz="2400" dirty="0" smtClean="0"/>
              <a:t> in the time </a:t>
            </a:r>
            <a:r>
              <a:rPr lang="en-US" sz="2400" i="1" dirty="0" smtClean="0"/>
              <a:t>T</a:t>
            </a:r>
            <a:r>
              <a:rPr lang="en-US" sz="2400" dirty="0" smtClean="0"/>
              <a:t>/4.</a:t>
            </a:r>
          </a:p>
          <a:p>
            <a:pPr lvl="1"/>
            <a:r>
              <a:rPr lang="en-US" sz="2400" dirty="0" smtClean="0"/>
              <a:t>The cart moves from </a:t>
            </a:r>
            <a:r>
              <a:rPr lang="en-US" sz="2400" i="1" dirty="0" smtClean="0"/>
              <a:t>x</a:t>
            </a:r>
            <a:r>
              <a:rPr lang="en-US" sz="2400" dirty="0" smtClean="0"/>
              <a:t> = −</a:t>
            </a:r>
            <a:r>
              <a:rPr lang="en-US" sz="2400" i="1" dirty="0" smtClean="0"/>
              <a:t>A</a:t>
            </a:r>
            <a:r>
              <a:rPr lang="en-US" sz="2400" dirty="0" smtClean="0"/>
              <a:t> to </a:t>
            </a:r>
            <a:r>
              <a:rPr lang="en-US" sz="2400" i="1" dirty="0" smtClean="0"/>
              <a:t>x</a:t>
            </a:r>
            <a:r>
              <a:rPr lang="en-US" sz="2400" dirty="0" smtClean="0"/>
              <a:t> = 0 in the time </a:t>
            </a:r>
            <a:r>
              <a:rPr lang="en-US" sz="2400" i="1" dirty="0" smtClean="0"/>
              <a:t>T</a:t>
            </a:r>
            <a:r>
              <a:rPr lang="en-US" sz="2400" dirty="0" smtClean="0"/>
              <a:t>/4.</a:t>
            </a:r>
          </a:p>
          <a:p>
            <a:pPr lvl="1"/>
            <a:r>
              <a:rPr lang="en-US" sz="2400" dirty="0" smtClean="0"/>
              <a:t>The cart moves from </a:t>
            </a:r>
            <a:r>
              <a:rPr lang="en-US" sz="2400" i="1" dirty="0" smtClean="0"/>
              <a:t>x</a:t>
            </a:r>
            <a:r>
              <a:rPr lang="en-US" sz="2400" dirty="0" smtClean="0"/>
              <a:t> = 0 to </a:t>
            </a:r>
            <a:r>
              <a:rPr lang="en-US" sz="2400" i="1" dirty="0" smtClean="0"/>
              <a:t>x</a:t>
            </a:r>
            <a:r>
              <a:rPr lang="en-US" sz="2400" dirty="0" smtClean="0"/>
              <a:t> = </a:t>
            </a:r>
            <a:r>
              <a:rPr lang="en-US" sz="2400" i="1" dirty="0" smtClean="0"/>
              <a:t>A</a:t>
            </a:r>
            <a:r>
              <a:rPr lang="en-US" sz="2400" dirty="0" smtClean="0"/>
              <a:t> in the time </a:t>
            </a:r>
            <a:r>
              <a:rPr lang="en-US" sz="2400" i="1" dirty="0" smtClean="0"/>
              <a:t>T</a:t>
            </a:r>
            <a:r>
              <a:rPr lang="en-US" sz="2400" dirty="0" smtClean="0"/>
              <a:t>/4.</a:t>
            </a:r>
          </a:p>
          <a:p>
            <a:r>
              <a:rPr lang="en-US" sz="2400" dirty="0" smtClean="0"/>
              <a:t>Thus the cart oscillates back and forth between </a:t>
            </a:r>
            <a:r>
              <a:rPr lang="en-US" sz="2400" i="1" dirty="0" smtClean="0"/>
              <a:t>x</a:t>
            </a:r>
            <a:r>
              <a:rPr lang="en-US" sz="2400" dirty="0" smtClean="0"/>
              <a:t> = </a:t>
            </a:r>
            <a:r>
              <a:rPr lang="en-US" sz="2400" i="1" dirty="0" smtClean="0"/>
              <a:t>A</a:t>
            </a:r>
            <a:r>
              <a:rPr lang="en-US" sz="2400" dirty="0" smtClean="0"/>
              <a:t> and </a:t>
            </a:r>
            <a:r>
              <a:rPr lang="en-US" sz="2400" i="1" dirty="0" smtClean="0"/>
              <a:t>x</a:t>
            </a:r>
            <a:r>
              <a:rPr lang="en-US" sz="2400" dirty="0" smtClean="0"/>
              <a:t> = −</a:t>
            </a:r>
            <a:r>
              <a:rPr lang="en-US" sz="2400" i="1" dirty="0" smtClean="0"/>
              <a:t>A</a:t>
            </a:r>
            <a:r>
              <a:rPr lang="en-US" sz="2400" dirty="0" smtClean="0"/>
              <a:t>. The maximum displacement from equilibrium is the amplitude of motion. In this case the amplitude is </a:t>
            </a:r>
            <a:r>
              <a:rPr lang="en-US" sz="2400" i="1" dirty="0" smtClean="0"/>
              <a:t>A</a:t>
            </a:r>
            <a:r>
              <a:rPr lang="en-US" sz="2400" dirty="0" smtClean="0"/>
              <a:t>.</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244025607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Oscillations and Periodic Motion</a:t>
            </a:r>
            <a:endParaRPr lang="en-US" dirty="0"/>
          </a:p>
        </p:txBody>
      </p:sp>
      <p:sp>
        <p:nvSpPr>
          <p:cNvPr id="1030" name="Rectangle 6"/>
          <p:cNvSpPr>
            <a:spLocks noGrp="1" noChangeArrowheads="1"/>
          </p:cNvSpPr>
          <p:nvPr>
            <p:ph type="body" idx="1"/>
          </p:nvPr>
        </p:nvSpPr>
        <p:spPr/>
        <p:txBody>
          <a:bodyPr/>
          <a:lstStyle/>
          <a:p>
            <a:r>
              <a:rPr lang="en-US" dirty="0" smtClean="0"/>
              <a:t>Suppose you attach a pen to the cart in the previous figure and let it trace the cart</a:t>
            </a:r>
            <a:r>
              <a:rPr lang="fr-FR" dirty="0" smtClean="0"/>
              <a:t>'</a:t>
            </a:r>
            <a:r>
              <a:rPr lang="en-US" dirty="0" smtClean="0"/>
              <a:t>s motion on a strip of paper moving with constant speed. The strip of paper, or strip chart, would record the cart</a:t>
            </a:r>
            <a:r>
              <a:rPr lang="fr-FR" dirty="0" smtClean="0"/>
              <a:t>'</a:t>
            </a:r>
            <a:r>
              <a:rPr lang="en-US" dirty="0" smtClean="0"/>
              <a:t>s motion as a function of time. Such a recording is shown in the figure below. Notice that the motion looks like a since or cosine function.</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282570966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Oscillations and Periodic Motion</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4" name="Picture 3" descr="13_04_Figure.jpg"/>
          <p:cNvPicPr>
            <a:picLocks noChangeAspect="1"/>
          </p:cNvPicPr>
          <p:nvPr/>
        </p:nvPicPr>
        <p:blipFill rotWithShape="1">
          <a:blip r:embed="rId3">
            <a:extLst>
              <a:ext uri="{28A0092B-C50C-407E-A947-70E740481C1C}">
                <a14:useLocalDpi xmlns:a14="http://schemas.microsoft.com/office/drawing/2010/main" val="0"/>
              </a:ext>
            </a:extLst>
          </a:blip>
          <a:srcRect b="5335"/>
          <a:stretch/>
        </p:blipFill>
        <p:spPr>
          <a:xfrm>
            <a:off x="271272" y="1788813"/>
            <a:ext cx="8601456" cy="3191256"/>
          </a:xfrm>
          <a:prstGeom prst="rect">
            <a:avLst/>
          </a:prstGeom>
        </p:spPr>
      </p:pic>
    </p:spTree>
    <p:extLst>
      <p:ext uri="{BB962C8B-B14F-4D97-AF65-F5344CB8AC3E}">
        <p14:creationId xmlns:p14="http://schemas.microsoft.com/office/powerpoint/2010/main" val="212412232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Oscillations and Periodic Motion</a:t>
            </a:r>
            <a:endParaRPr lang="en-US" dirty="0"/>
          </a:p>
        </p:txBody>
      </p:sp>
      <p:sp>
        <p:nvSpPr>
          <p:cNvPr id="1030" name="Rectangle 6"/>
          <p:cNvSpPr>
            <a:spLocks noGrp="1" noChangeArrowheads="1"/>
          </p:cNvSpPr>
          <p:nvPr>
            <p:ph type="body" idx="1"/>
          </p:nvPr>
        </p:nvSpPr>
        <p:spPr/>
        <p:txBody>
          <a:bodyPr/>
          <a:lstStyle/>
          <a:p>
            <a:r>
              <a:rPr lang="en-US" dirty="0" smtClean="0"/>
              <a:t>On the right in the preceding figure, the time from peak to peak is shown to be the period </a:t>
            </a:r>
            <a:r>
              <a:rPr lang="en-US" i="1" dirty="0" smtClean="0"/>
              <a:t>T</a:t>
            </a:r>
            <a:r>
              <a:rPr lang="en-US" dirty="0" smtClean="0"/>
              <a:t>. In general, whenever the time increases by the amount </a:t>
            </a:r>
            <a:r>
              <a:rPr lang="en-US" i="1" dirty="0" smtClean="0"/>
              <a:t>T</a:t>
            </a:r>
            <a:r>
              <a:rPr lang="en-US" dirty="0" smtClean="0"/>
              <a:t>, the motion repeats.</a:t>
            </a:r>
          </a:p>
          <a:p>
            <a:r>
              <a:rPr lang="en-US" dirty="0" smtClean="0"/>
              <a:t>In addition, the strip chart shows that the cart</a:t>
            </a:r>
            <a:r>
              <a:rPr lang="fr-FR" dirty="0" smtClean="0"/>
              <a:t>'</a:t>
            </a:r>
            <a:r>
              <a:rPr lang="en-US" dirty="0" smtClean="0"/>
              <a:t>s motion is limited to displacements between </a:t>
            </a:r>
            <a:r>
              <a:rPr lang="en-US" i="1" dirty="0" smtClean="0"/>
              <a:t>x</a:t>
            </a:r>
            <a:r>
              <a:rPr lang="en-US" dirty="0" smtClean="0"/>
              <a:t> = </a:t>
            </a:r>
            <a:r>
              <a:rPr lang="en-US" i="1" dirty="0" smtClean="0"/>
              <a:t>A</a:t>
            </a:r>
            <a:r>
              <a:rPr lang="en-US" dirty="0" smtClean="0"/>
              <a:t> and </a:t>
            </a:r>
            <a:r>
              <a:rPr lang="en-US" i="1" dirty="0" smtClean="0"/>
              <a:t>x</a:t>
            </a:r>
            <a:r>
              <a:rPr lang="en-US" dirty="0" smtClean="0"/>
              <a:t> = −</a:t>
            </a:r>
            <a:r>
              <a:rPr lang="en-US" i="1" dirty="0" smtClean="0"/>
              <a:t>A</a:t>
            </a:r>
            <a:r>
              <a:rPr lang="en-US" dirty="0" smtClean="0"/>
              <a:t>, where </a:t>
            </a:r>
            <a:r>
              <a:rPr lang="en-US" i="1" dirty="0" smtClean="0"/>
              <a:t>A</a:t>
            </a:r>
            <a:r>
              <a:rPr lang="en-US" dirty="0" smtClean="0"/>
              <a:t> is the amplitude.</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76252463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Chapter Contents</a:t>
            </a:r>
            <a:endParaRPr lang="en-US" dirty="0"/>
          </a:p>
        </p:txBody>
      </p:sp>
      <p:sp>
        <p:nvSpPr>
          <p:cNvPr id="1030" name="Rectangle 6"/>
          <p:cNvSpPr>
            <a:spLocks noGrp="1" noChangeArrowheads="1"/>
          </p:cNvSpPr>
          <p:nvPr>
            <p:ph type="body" idx="1"/>
          </p:nvPr>
        </p:nvSpPr>
        <p:spPr/>
        <p:txBody>
          <a:bodyPr/>
          <a:lstStyle/>
          <a:p>
            <a:r>
              <a:rPr lang="en-US" dirty="0" smtClean="0"/>
              <a:t>Oscillations and Periodic Motion</a:t>
            </a:r>
          </a:p>
          <a:p>
            <a:r>
              <a:rPr lang="en-US" dirty="0" smtClean="0"/>
              <a:t>The Pendulum</a:t>
            </a:r>
          </a:p>
          <a:p>
            <a:r>
              <a:rPr lang="en-US" dirty="0" smtClean="0"/>
              <a:t>Waves and Wave Properties</a:t>
            </a:r>
          </a:p>
          <a:p>
            <a:r>
              <a:rPr lang="en-US" dirty="0" smtClean="0"/>
              <a:t>Interacting Waves</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166480881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Oscillations and Periodic Motion</a:t>
            </a:r>
            <a:endParaRPr lang="en-US" dirty="0"/>
          </a:p>
        </p:txBody>
      </p:sp>
      <p:sp>
        <p:nvSpPr>
          <p:cNvPr id="1030" name="Rectangle 6"/>
          <p:cNvSpPr>
            <a:spLocks noGrp="1" noChangeArrowheads="1"/>
          </p:cNvSpPr>
          <p:nvPr>
            <p:ph type="body" idx="1"/>
          </p:nvPr>
        </p:nvSpPr>
        <p:spPr/>
        <p:txBody>
          <a:bodyPr/>
          <a:lstStyle/>
          <a:p>
            <a:r>
              <a:rPr lang="en-US" dirty="0" smtClean="0"/>
              <a:t>If a soft spring with a small spring constant </a:t>
            </a:r>
            <a:r>
              <a:rPr lang="en-US" i="1" dirty="0" smtClean="0"/>
              <a:t>k</a:t>
            </a:r>
            <a:r>
              <a:rPr lang="en-US" dirty="0" smtClean="0"/>
              <a:t> is attached to a mass, then the mass will oscillate slowly. As a result, the period is large—it takes a long time to complete an oscillation. </a:t>
            </a:r>
          </a:p>
          <a:p>
            <a:r>
              <a:rPr lang="en-US" dirty="0" smtClean="0"/>
              <a:t>On the other hand, a mass on a stiff spring (with a large spring constant </a:t>
            </a:r>
            <a:r>
              <a:rPr lang="en-US" i="1" dirty="0" smtClean="0"/>
              <a:t>k</a:t>
            </a:r>
            <a:r>
              <a:rPr lang="en-US" dirty="0" smtClean="0"/>
              <a:t>) oscillates rapidly.</a:t>
            </a:r>
          </a:p>
          <a:p>
            <a:r>
              <a:rPr lang="en-US" dirty="0" smtClean="0"/>
              <a:t>It follows that the period of a mass on a spring varies inversely with the spring constant.</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379135351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Oscillations and Periodic Motion</a:t>
            </a:r>
            <a:endParaRPr lang="en-US" dirty="0"/>
          </a:p>
        </p:txBody>
      </p:sp>
      <p:sp>
        <p:nvSpPr>
          <p:cNvPr id="1030" name="Rectangle 6"/>
          <p:cNvSpPr>
            <a:spLocks noGrp="1" noChangeArrowheads="1"/>
          </p:cNvSpPr>
          <p:nvPr>
            <p:ph type="body" idx="1"/>
          </p:nvPr>
        </p:nvSpPr>
        <p:spPr/>
        <p:txBody>
          <a:bodyPr/>
          <a:lstStyle/>
          <a:p>
            <a:r>
              <a:rPr lang="en-US" dirty="0" smtClean="0"/>
              <a:t>Similarly, the more mass you attach to a given spring, the slower the oscillation. Therefore, the period of a mass on a spring varies directly with the mass.</a:t>
            </a:r>
          </a:p>
          <a:p>
            <a:r>
              <a:rPr lang="en-US" dirty="0" smtClean="0"/>
              <a:t>It can be shown with mathematical analysis or experiment that the period of a mass </a:t>
            </a:r>
            <a:r>
              <a:rPr lang="en-US" i="1" dirty="0" smtClean="0"/>
              <a:t>m</a:t>
            </a:r>
            <a:r>
              <a:rPr lang="en-US" dirty="0" smtClean="0"/>
              <a:t> on a spring with spring constant </a:t>
            </a:r>
            <a:r>
              <a:rPr lang="en-US" i="1" dirty="0" smtClean="0"/>
              <a:t>k</a:t>
            </a:r>
            <a:r>
              <a:rPr lang="en-US" dirty="0" smtClean="0"/>
              <a:t> is given by the following equation:</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278931901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Oscillations and Periodic Motion</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5" name="Picture 4" descr="pg_459_unfigure.jpg"/>
          <p:cNvPicPr>
            <a:picLocks noChangeAspect="1"/>
          </p:cNvPicPr>
          <p:nvPr/>
        </p:nvPicPr>
        <p:blipFill rotWithShape="1">
          <a:blip r:embed="rId3">
            <a:extLst>
              <a:ext uri="{28A0092B-C50C-407E-A947-70E740481C1C}">
                <a14:useLocalDpi xmlns:a14="http://schemas.microsoft.com/office/drawing/2010/main" val="0"/>
              </a:ext>
            </a:extLst>
          </a:blip>
          <a:srcRect b="3720"/>
          <a:stretch/>
        </p:blipFill>
        <p:spPr>
          <a:xfrm>
            <a:off x="271272" y="1102652"/>
            <a:ext cx="8601456" cy="4654296"/>
          </a:xfrm>
          <a:prstGeom prst="rect">
            <a:avLst/>
          </a:prstGeom>
        </p:spPr>
      </p:pic>
    </p:spTree>
    <p:extLst>
      <p:ext uri="{BB962C8B-B14F-4D97-AF65-F5344CB8AC3E}">
        <p14:creationId xmlns:p14="http://schemas.microsoft.com/office/powerpoint/2010/main" val="315140051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ample13.3_459.jpg"/>
          <p:cNvPicPr>
            <a:picLocks noChangeAspect="1"/>
          </p:cNvPicPr>
          <p:nvPr/>
        </p:nvPicPr>
        <p:blipFill rotWithShape="1">
          <a:blip r:embed="rId3">
            <a:extLst>
              <a:ext uri="{28A0092B-C50C-407E-A947-70E740481C1C}">
                <a14:useLocalDpi xmlns:a14="http://schemas.microsoft.com/office/drawing/2010/main" val="0"/>
              </a:ext>
            </a:extLst>
          </a:blip>
          <a:srcRect b="3597"/>
          <a:stretch/>
        </p:blipFill>
        <p:spPr>
          <a:xfrm>
            <a:off x="1017680" y="2482495"/>
            <a:ext cx="7108641" cy="4050565"/>
          </a:xfrm>
          <a:prstGeom prst="rect">
            <a:avLst/>
          </a:prstGeom>
        </p:spPr>
      </p:pic>
      <p:sp>
        <p:nvSpPr>
          <p:cNvPr id="1029" name="Rectangle 5"/>
          <p:cNvSpPr>
            <a:spLocks noGrp="1" noChangeArrowheads="1"/>
          </p:cNvSpPr>
          <p:nvPr>
            <p:ph type="title"/>
          </p:nvPr>
        </p:nvSpPr>
        <p:spPr/>
        <p:txBody>
          <a:bodyPr/>
          <a:lstStyle/>
          <a:p>
            <a:r>
              <a:rPr lang="en-US" dirty="0" smtClean="0"/>
              <a:t>Oscillations and Periodic Motion</a:t>
            </a:r>
            <a:endParaRPr lang="en-US" dirty="0"/>
          </a:p>
        </p:txBody>
      </p:sp>
      <p:sp>
        <p:nvSpPr>
          <p:cNvPr id="1030" name="Rectangle 6"/>
          <p:cNvSpPr>
            <a:spLocks noGrp="1" noChangeArrowheads="1"/>
          </p:cNvSpPr>
          <p:nvPr>
            <p:ph type="body" idx="1"/>
          </p:nvPr>
        </p:nvSpPr>
        <p:spPr/>
        <p:txBody>
          <a:bodyPr/>
          <a:lstStyle/>
          <a:p>
            <a:r>
              <a:rPr lang="en-US" dirty="0" smtClean="0"/>
              <a:t>The following example illustrates how the period is calculated knowing the mass </a:t>
            </a:r>
            <a:r>
              <a:rPr lang="en-US" i="1" dirty="0" smtClean="0"/>
              <a:t>m</a:t>
            </a:r>
            <a:r>
              <a:rPr lang="en-US" dirty="0" smtClean="0"/>
              <a:t> and spring constant </a:t>
            </a:r>
            <a:r>
              <a:rPr lang="en-US" i="1" dirty="0" smtClean="0"/>
              <a:t>k</a:t>
            </a:r>
            <a:r>
              <a:rPr lang="en-US" dirty="0" smtClean="0"/>
              <a:t>.</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421092843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Oscillations and Periodic Motion</a:t>
            </a:r>
            <a:endParaRPr lang="en-US" dirty="0"/>
          </a:p>
        </p:txBody>
      </p:sp>
      <p:sp>
        <p:nvSpPr>
          <p:cNvPr id="1030" name="Rectangle 6"/>
          <p:cNvSpPr>
            <a:spLocks noGrp="1" noChangeArrowheads="1"/>
          </p:cNvSpPr>
          <p:nvPr>
            <p:ph type="body" idx="1"/>
          </p:nvPr>
        </p:nvSpPr>
        <p:spPr/>
        <p:txBody>
          <a:bodyPr/>
          <a:lstStyle/>
          <a:p>
            <a:r>
              <a:rPr lang="en-US" dirty="0" smtClean="0"/>
              <a:t>Astronauts floating weightlessly above the Earth can</a:t>
            </a:r>
            <a:r>
              <a:rPr lang="fr-FR" dirty="0" smtClean="0"/>
              <a:t>'</a:t>
            </a:r>
            <a:r>
              <a:rPr lang="en-US" dirty="0" smtClean="0"/>
              <a:t>t just jump on a bathroom scale to determine their mass. However, the mass of an astronaut can be measured using a body mass measurement device (BMMD). The device is essentially a chair attached to a spring having a known spring constant </a:t>
            </a:r>
            <a:r>
              <a:rPr lang="en-US" i="1" dirty="0" smtClean="0"/>
              <a:t>k</a:t>
            </a:r>
            <a:r>
              <a:rPr lang="en-US" dirty="0" smtClean="0"/>
              <a:t>. The mass of the astronaut in the figure below is being determined by measuring the period of oscillations as she rocks back and forth.</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212949653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Oscillations and Periodic Motion</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4" name="Picture 3" descr="13_05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272" y="690874"/>
            <a:ext cx="8601456" cy="5730240"/>
          </a:xfrm>
          <a:prstGeom prst="rect">
            <a:avLst/>
          </a:prstGeom>
        </p:spPr>
      </p:pic>
    </p:spTree>
    <p:extLst>
      <p:ext uri="{BB962C8B-B14F-4D97-AF65-F5344CB8AC3E}">
        <p14:creationId xmlns:p14="http://schemas.microsoft.com/office/powerpoint/2010/main" val="202489095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Oscillations and Periodic Motion</a:t>
            </a:r>
            <a:endParaRPr lang="en-US" dirty="0"/>
          </a:p>
        </p:txBody>
      </p:sp>
      <p:sp>
        <p:nvSpPr>
          <p:cNvPr id="1030" name="Rectangle 6"/>
          <p:cNvSpPr>
            <a:spLocks noGrp="1" noChangeArrowheads="1"/>
          </p:cNvSpPr>
          <p:nvPr>
            <p:ph type="body" idx="1"/>
          </p:nvPr>
        </p:nvSpPr>
        <p:spPr>
          <a:xfrm>
            <a:off x="365125" y="1141413"/>
            <a:ext cx="8098518" cy="5106987"/>
          </a:xfrm>
        </p:spPr>
        <p:txBody>
          <a:bodyPr/>
          <a:lstStyle/>
          <a:p>
            <a:r>
              <a:rPr lang="en-US" sz="2400" dirty="0" smtClean="0"/>
              <a:t>Suppose you have two identical mass−spring systems. Now suppose you give one mass twice the amplitude of the other. What effect does this have on the period?</a:t>
            </a:r>
          </a:p>
          <a:p>
            <a:r>
              <a:rPr lang="en-US" sz="2400" dirty="0" smtClean="0"/>
              <a:t>Surprisingly, the amplitude has no effect on the period. A larger amplitude causes a larger force to be exerted by the spring. This larger force, in turn, causes the mass to move more rapidly. The speed of the mass increases just enough to make it cover the greater distance in precisely the same time.</a:t>
            </a:r>
          </a:p>
          <a:p>
            <a:r>
              <a:rPr lang="en-US" sz="2400" dirty="0" smtClean="0"/>
              <a:t>This result is predicted by the formula for the period, which does not contain the amplitude, </a:t>
            </a:r>
            <a:r>
              <a:rPr lang="en-US" sz="2400" i="1" dirty="0" smtClean="0"/>
              <a:t>A</a:t>
            </a:r>
            <a:r>
              <a:rPr lang="en-US" sz="2400" dirty="0" smtClean="0"/>
              <a:t>.</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350601156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Pendulum</a:t>
            </a:r>
            <a:endParaRPr lang="en-US" dirty="0"/>
          </a:p>
        </p:txBody>
      </p:sp>
      <p:sp>
        <p:nvSpPr>
          <p:cNvPr id="1030" name="Rectangle 6"/>
          <p:cNvSpPr>
            <a:spLocks noGrp="1" noChangeArrowheads="1"/>
          </p:cNvSpPr>
          <p:nvPr>
            <p:ph type="body" idx="1"/>
          </p:nvPr>
        </p:nvSpPr>
        <p:spPr/>
        <p:txBody>
          <a:bodyPr/>
          <a:lstStyle/>
          <a:p>
            <a:r>
              <a:rPr lang="en-US" dirty="0" smtClean="0"/>
              <a:t>A pendulum is basically a mass </a:t>
            </a:r>
            <a:r>
              <a:rPr lang="en-US" i="1" dirty="0" smtClean="0"/>
              <a:t>m</a:t>
            </a:r>
            <a:r>
              <a:rPr lang="en-US" dirty="0" smtClean="0"/>
              <a:t> suspended by a light string or rod of length </a:t>
            </a:r>
            <a:r>
              <a:rPr lang="en-US" i="1" dirty="0" smtClean="0"/>
              <a:t>L</a:t>
            </a:r>
            <a:r>
              <a:rPr lang="en-US" dirty="0" smtClean="0"/>
              <a:t>. The mass is often called the bob.</a:t>
            </a:r>
          </a:p>
          <a:p>
            <a:r>
              <a:rPr lang="en-US" dirty="0" smtClean="0"/>
              <a:t>An example of a pendulum is shown in the figure below.</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3_07_Figure.jpg"/>
          <p:cNvPicPr>
            <a:picLocks noChangeAspect="1"/>
          </p:cNvPicPr>
          <p:nvPr/>
        </p:nvPicPr>
        <p:blipFill rotWithShape="1">
          <a:blip r:embed="rId3">
            <a:extLst>
              <a:ext uri="{28A0092B-C50C-407E-A947-70E740481C1C}">
                <a14:useLocalDpi xmlns:a14="http://schemas.microsoft.com/office/drawing/2010/main" val="0"/>
              </a:ext>
            </a:extLst>
          </a:blip>
          <a:srcRect b="4628"/>
          <a:stretch/>
        </p:blipFill>
        <p:spPr>
          <a:xfrm>
            <a:off x="1017680" y="3447140"/>
            <a:ext cx="7108641" cy="3166395"/>
          </a:xfrm>
          <a:prstGeom prst="rect">
            <a:avLst/>
          </a:prstGeom>
        </p:spPr>
      </p:pic>
    </p:spTree>
    <p:extLst>
      <p:ext uri="{BB962C8B-B14F-4D97-AF65-F5344CB8AC3E}">
        <p14:creationId xmlns:p14="http://schemas.microsoft.com/office/powerpoint/2010/main" val="127603273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Pendulum</a:t>
            </a:r>
            <a:endParaRPr lang="en-US" dirty="0"/>
          </a:p>
        </p:txBody>
      </p:sp>
      <p:sp>
        <p:nvSpPr>
          <p:cNvPr id="1030" name="Rectangle 6"/>
          <p:cNvSpPr>
            <a:spLocks noGrp="1" noChangeArrowheads="1"/>
          </p:cNvSpPr>
          <p:nvPr>
            <p:ph type="body" idx="1"/>
          </p:nvPr>
        </p:nvSpPr>
        <p:spPr/>
        <p:txBody>
          <a:bodyPr/>
          <a:lstStyle/>
          <a:p>
            <a:r>
              <a:rPr lang="en-US" dirty="0" smtClean="0"/>
              <a:t>Note that when displaced by a small angle from the vertical and released, the mass oscillates back and forth from one side of the equilibrium position to the other [figure (a)].</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332402710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Pendulum</a:t>
            </a:r>
            <a:endParaRPr lang="en-US" dirty="0"/>
          </a:p>
        </p:txBody>
      </p:sp>
      <p:sp>
        <p:nvSpPr>
          <p:cNvPr id="1030" name="Rectangle 6"/>
          <p:cNvSpPr>
            <a:spLocks noGrp="1" noChangeArrowheads="1"/>
          </p:cNvSpPr>
          <p:nvPr>
            <p:ph type="body" idx="1"/>
          </p:nvPr>
        </p:nvSpPr>
        <p:spPr/>
        <p:txBody>
          <a:bodyPr/>
          <a:lstStyle/>
          <a:p>
            <a:r>
              <a:rPr lang="en-US" sz="2400" dirty="0" smtClean="0"/>
              <a:t>If a stream of sand leaks from the mass onto a moving strip of paper, as in figure (b), it produces a sine wave.</a:t>
            </a:r>
          </a:p>
          <a:p>
            <a:r>
              <a:rPr lang="en-US" sz="2400" dirty="0" smtClean="0"/>
              <a:t>Thus the motion of the pendulum is very similar to that of a mass on a spring.</a:t>
            </a:r>
          </a:p>
          <a:p>
            <a:r>
              <a:rPr lang="en-US" sz="2400" dirty="0" smtClean="0"/>
              <a:t>A pendulum moves with simple harmonic motion because a restoring force acts on it that is approximately proportional to the angle of displacement.</a:t>
            </a:r>
          </a:p>
          <a:p>
            <a:r>
              <a:rPr lang="en-US" sz="2400" dirty="0" smtClean="0"/>
              <a:t>As can be seen in figure (c), a component of the weight (</a:t>
            </a:r>
            <a:r>
              <a:rPr lang="en-US" sz="2400" i="1" dirty="0" smtClean="0"/>
              <a:t>mg</a:t>
            </a:r>
            <a:r>
              <a:rPr lang="en-US" sz="2400" dirty="0" smtClean="0"/>
              <a:t> sin </a:t>
            </a:r>
            <a:r>
              <a:rPr lang="el-GR" sz="2400" i="1" dirty="0" smtClean="0"/>
              <a:t>θ</a:t>
            </a:r>
            <a:r>
              <a:rPr lang="en-US" sz="2400" dirty="0" smtClean="0"/>
              <a:t>) acts in the direction of the equilibrium position and hence serves as the restoring force.</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318420367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Oscillations and Periodic Motion</a:t>
            </a:r>
            <a:endParaRPr lang="en-US" dirty="0"/>
          </a:p>
        </p:txBody>
      </p:sp>
      <p:sp>
        <p:nvSpPr>
          <p:cNvPr id="1030" name="Rectangle 6"/>
          <p:cNvSpPr>
            <a:spLocks noGrp="1" noChangeArrowheads="1"/>
          </p:cNvSpPr>
          <p:nvPr>
            <p:ph type="body" idx="1"/>
          </p:nvPr>
        </p:nvSpPr>
        <p:spPr/>
        <p:txBody>
          <a:bodyPr/>
          <a:lstStyle/>
          <a:p>
            <a:r>
              <a:rPr lang="en-US" dirty="0" smtClean="0"/>
              <a:t>Back-and-forth motions are referred to as oscillations. Oscillating systems are common and can range from the head on a bobble-head doll to water molecules that oscillate in a microwave oven.</a:t>
            </a:r>
          </a:p>
          <a:p>
            <a:r>
              <a:rPr lang="en-US" dirty="0" smtClean="0"/>
              <a:t>A very familiar example of an oscillating system is a simple pendulum, like the one that keeps time in a grandfather clock.</a:t>
            </a:r>
          </a:p>
          <a:p>
            <a:r>
              <a:rPr lang="en-US" dirty="0" smtClean="0"/>
              <a:t>Any motion that repeats itself over and over, such as the motion of a pendulum, is referred to as periodic motion.</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237620649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g_463_unfigure.jpg"/>
          <p:cNvPicPr>
            <a:picLocks noChangeAspect="1"/>
          </p:cNvPicPr>
          <p:nvPr/>
        </p:nvPicPr>
        <p:blipFill rotWithShape="1">
          <a:blip r:embed="rId3">
            <a:extLst>
              <a:ext uri="{28A0092B-C50C-407E-A947-70E740481C1C}">
                <a14:useLocalDpi xmlns:a14="http://schemas.microsoft.com/office/drawing/2010/main" val="0"/>
              </a:ext>
            </a:extLst>
          </a:blip>
          <a:srcRect t="-40" b="3929"/>
          <a:stretch/>
        </p:blipFill>
        <p:spPr>
          <a:xfrm>
            <a:off x="2565489" y="4388982"/>
            <a:ext cx="4413906" cy="2266390"/>
          </a:xfrm>
          <a:prstGeom prst="rect">
            <a:avLst/>
          </a:prstGeom>
        </p:spPr>
      </p:pic>
      <p:sp>
        <p:nvSpPr>
          <p:cNvPr id="1029" name="Rectangle 5"/>
          <p:cNvSpPr>
            <a:spLocks noGrp="1" noChangeArrowheads="1"/>
          </p:cNvSpPr>
          <p:nvPr>
            <p:ph type="title"/>
          </p:nvPr>
        </p:nvSpPr>
        <p:spPr/>
        <p:txBody>
          <a:bodyPr/>
          <a:lstStyle/>
          <a:p>
            <a:r>
              <a:rPr lang="en-US" dirty="0" smtClean="0"/>
              <a:t>The Pendulum</a:t>
            </a:r>
            <a:endParaRPr lang="en-US" dirty="0"/>
          </a:p>
        </p:txBody>
      </p:sp>
      <p:sp>
        <p:nvSpPr>
          <p:cNvPr id="1030" name="Rectangle 6"/>
          <p:cNvSpPr>
            <a:spLocks noGrp="1" noChangeArrowheads="1"/>
          </p:cNvSpPr>
          <p:nvPr>
            <p:ph type="body" idx="1"/>
          </p:nvPr>
        </p:nvSpPr>
        <p:spPr/>
        <p:txBody>
          <a:bodyPr/>
          <a:lstStyle/>
          <a:p>
            <a:r>
              <a:rPr lang="en-US" dirty="0" smtClean="0"/>
              <a:t>The period of a pendulum—the time required for one full oscillation—depends on its length and on the acceleration due to gravity.</a:t>
            </a:r>
          </a:p>
          <a:p>
            <a:r>
              <a:rPr lang="en-US" dirty="0" smtClean="0"/>
              <a:t>The formula for the period of a pendulum can be determined mathematically or experimentally. For a pendulum of length </a:t>
            </a:r>
            <a:r>
              <a:rPr lang="en-US" i="1" dirty="0" smtClean="0"/>
              <a:t>L</a:t>
            </a:r>
            <a:r>
              <a:rPr lang="en-US" dirty="0" smtClean="0"/>
              <a:t>, the period is given by the following formula:</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70161912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ample13.5_463.jpg"/>
          <p:cNvPicPr>
            <a:picLocks noChangeAspect="1"/>
          </p:cNvPicPr>
          <p:nvPr/>
        </p:nvPicPr>
        <p:blipFill rotWithShape="1">
          <a:blip r:embed="rId3">
            <a:extLst>
              <a:ext uri="{28A0092B-C50C-407E-A947-70E740481C1C}">
                <a14:useLocalDpi xmlns:a14="http://schemas.microsoft.com/office/drawing/2010/main" val="0"/>
              </a:ext>
            </a:extLst>
          </a:blip>
          <a:srcRect b="3200"/>
          <a:stretch/>
        </p:blipFill>
        <p:spPr>
          <a:xfrm>
            <a:off x="1166022" y="2139117"/>
            <a:ext cx="6811959" cy="4453601"/>
          </a:xfrm>
          <a:prstGeom prst="rect">
            <a:avLst/>
          </a:prstGeom>
        </p:spPr>
      </p:pic>
      <p:sp>
        <p:nvSpPr>
          <p:cNvPr id="1029" name="Rectangle 5"/>
          <p:cNvSpPr>
            <a:spLocks noGrp="1" noChangeArrowheads="1"/>
          </p:cNvSpPr>
          <p:nvPr>
            <p:ph type="title"/>
          </p:nvPr>
        </p:nvSpPr>
        <p:spPr/>
        <p:txBody>
          <a:bodyPr/>
          <a:lstStyle/>
          <a:p>
            <a:r>
              <a:rPr lang="en-US" dirty="0" smtClean="0"/>
              <a:t>The Pendulum</a:t>
            </a:r>
            <a:endParaRPr lang="en-US" dirty="0"/>
          </a:p>
        </p:txBody>
      </p:sp>
      <p:sp>
        <p:nvSpPr>
          <p:cNvPr id="1030" name="Rectangle 6"/>
          <p:cNvSpPr>
            <a:spLocks noGrp="1" noChangeArrowheads="1"/>
          </p:cNvSpPr>
          <p:nvPr>
            <p:ph type="body" idx="1"/>
          </p:nvPr>
        </p:nvSpPr>
        <p:spPr>
          <a:xfrm>
            <a:off x="365125" y="1141413"/>
            <a:ext cx="8570232" cy="5106987"/>
          </a:xfrm>
        </p:spPr>
        <p:txBody>
          <a:bodyPr/>
          <a:lstStyle/>
          <a:p>
            <a:r>
              <a:rPr lang="en-US" dirty="0" smtClean="0"/>
              <a:t>The following example illustrates how this formula may be applied to find the period of a pendulum.</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92459667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Pendulum</a:t>
            </a:r>
            <a:endParaRPr lang="en-US" dirty="0"/>
          </a:p>
        </p:txBody>
      </p:sp>
      <p:sp>
        <p:nvSpPr>
          <p:cNvPr id="1030" name="Rectangle 6"/>
          <p:cNvSpPr>
            <a:spLocks noGrp="1" noChangeArrowheads="1"/>
          </p:cNvSpPr>
          <p:nvPr>
            <p:ph type="body" idx="1"/>
          </p:nvPr>
        </p:nvSpPr>
        <p:spPr/>
        <p:txBody>
          <a:bodyPr/>
          <a:lstStyle/>
          <a:p>
            <a:r>
              <a:rPr lang="en-US" dirty="0" smtClean="0"/>
              <a:t>The period of a pendulum depends only on the pendulum</a:t>
            </a:r>
            <a:r>
              <a:rPr lang="fr-FR" dirty="0" smtClean="0"/>
              <a:t>'</a:t>
            </a:r>
            <a:r>
              <a:rPr lang="en-US" dirty="0" smtClean="0"/>
              <a:t>s length and the acceleration due to gravity, not on the pendulum bob</a:t>
            </a:r>
            <a:r>
              <a:rPr lang="fr-FR" dirty="0" smtClean="0"/>
              <a:t>'</a:t>
            </a:r>
            <a:r>
              <a:rPr lang="en-US" dirty="0" smtClean="0"/>
              <a:t>s mass or the pendulum</a:t>
            </a:r>
            <a:r>
              <a:rPr lang="fr-FR" dirty="0" smtClean="0"/>
              <a:t>'</a:t>
            </a:r>
            <a:r>
              <a:rPr lang="en-US" dirty="0" smtClean="0"/>
              <a:t>s amplitude. </a:t>
            </a:r>
          </a:p>
          <a:p>
            <a:r>
              <a:rPr lang="en-US" dirty="0" smtClean="0"/>
              <a:t>Why </a:t>
            </a:r>
            <a:r>
              <a:rPr lang="en-US" dirty="0" smtClean="0"/>
              <a:t>doesn</a:t>
            </a:r>
            <a:r>
              <a:rPr lang="fr-FR" dirty="0" smtClean="0"/>
              <a:t>'</a:t>
            </a:r>
            <a:r>
              <a:rPr lang="en-US" dirty="0" smtClean="0"/>
              <a:t>t the period of a pendulum depend on mass? Well, a larger mass tends to move more slowly due to its greater inertia. On the other hand, the gravitational force acting on it is also greater. These two effects cancel exactly, just as in free fall.</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170061919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Pendulum</a:t>
            </a:r>
            <a:endParaRPr lang="en-US" dirty="0"/>
          </a:p>
        </p:txBody>
      </p:sp>
      <p:sp>
        <p:nvSpPr>
          <p:cNvPr id="1030" name="Rectangle 6"/>
          <p:cNvSpPr>
            <a:spLocks noGrp="1" noChangeArrowheads="1"/>
          </p:cNvSpPr>
          <p:nvPr>
            <p:ph type="body" idx="1"/>
          </p:nvPr>
        </p:nvSpPr>
        <p:spPr>
          <a:xfrm>
            <a:off x="365124" y="1141413"/>
            <a:ext cx="8361589" cy="5106987"/>
          </a:xfrm>
        </p:spPr>
        <p:txBody>
          <a:bodyPr/>
          <a:lstStyle/>
          <a:p>
            <a:r>
              <a:rPr lang="en-US" dirty="0" smtClean="0"/>
              <a:t>Why </a:t>
            </a:r>
            <a:r>
              <a:rPr lang="en-US" dirty="0" smtClean="0"/>
              <a:t>doesn</a:t>
            </a:r>
            <a:r>
              <a:rPr lang="fr-FR" dirty="0" smtClean="0"/>
              <a:t>'</a:t>
            </a:r>
            <a:r>
              <a:rPr lang="en-US" dirty="0" smtClean="0"/>
              <a:t>t the pendulum</a:t>
            </a:r>
            <a:r>
              <a:rPr lang="fr-FR" dirty="0" smtClean="0"/>
              <a:t>'</a:t>
            </a:r>
            <a:r>
              <a:rPr lang="en-US" dirty="0" smtClean="0"/>
              <a:t>s period depend on amplitude? A larger amplitude results in a larger restoring force. This larger force causes the mass to move more rapidly. The speed of the mass increases just enough to make the pendulum cover a greater distance in precisely the same time as a pendulum with a smaller amplitude.</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311102734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3_09_Figure.jpg"/>
          <p:cNvPicPr>
            <a:picLocks noChangeAspect="1"/>
          </p:cNvPicPr>
          <p:nvPr/>
        </p:nvPicPr>
        <p:blipFill rotWithShape="1">
          <a:blip r:embed="rId3">
            <a:extLst>
              <a:ext uri="{28A0092B-C50C-407E-A947-70E740481C1C}">
                <a14:useLocalDpi xmlns:a14="http://schemas.microsoft.com/office/drawing/2010/main" val="0"/>
              </a:ext>
            </a:extLst>
          </a:blip>
          <a:srcRect b="4629"/>
          <a:stretch/>
        </p:blipFill>
        <p:spPr>
          <a:xfrm>
            <a:off x="657676" y="3097688"/>
            <a:ext cx="7819505" cy="3424845"/>
          </a:xfrm>
          <a:prstGeom prst="rect">
            <a:avLst/>
          </a:prstGeom>
        </p:spPr>
      </p:pic>
      <p:sp>
        <p:nvSpPr>
          <p:cNvPr id="1029" name="Rectangle 5"/>
          <p:cNvSpPr>
            <a:spLocks noGrp="1" noChangeArrowheads="1"/>
          </p:cNvSpPr>
          <p:nvPr>
            <p:ph type="title"/>
          </p:nvPr>
        </p:nvSpPr>
        <p:spPr/>
        <p:txBody>
          <a:bodyPr/>
          <a:lstStyle/>
          <a:p>
            <a:r>
              <a:rPr lang="en-US" dirty="0" smtClean="0"/>
              <a:t>The Pendulum</a:t>
            </a:r>
            <a:endParaRPr lang="en-US" dirty="0"/>
          </a:p>
        </p:txBody>
      </p:sp>
      <p:sp>
        <p:nvSpPr>
          <p:cNvPr id="1030" name="Rectangle 6"/>
          <p:cNvSpPr>
            <a:spLocks noGrp="1" noChangeArrowheads="1"/>
          </p:cNvSpPr>
          <p:nvPr>
            <p:ph type="body" idx="1"/>
          </p:nvPr>
        </p:nvSpPr>
        <p:spPr/>
        <p:txBody>
          <a:bodyPr/>
          <a:lstStyle/>
          <a:p>
            <a:r>
              <a:rPr lang="en-US" dirty="0" smtClean="0"/>
              <a:t>Why does the length of a pendulum affect its period?</a:t>
            </a:r>
          </a:p>
          <a:p>
            <a:r>
              <a:rPr lang="en-US" dirty="0" smtClean="0"/>
              <a:t>The figure below shows two pendulums of different lengths displaced by the same angle, </a:t>
            </a:r>
            <a:r>
              <a:rPr lang="el-GR" i="1" dirty="0" smtClean="0"/>
              <a:t>θ</a:t>
            </a:r>
            <a:r>
              <a:rPr lang="en-US" dirty="0" smtClean="0"/>
              <a:t>.</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273912564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Pendulum</a:t>
            </a:r>
            <a:endParaRPr lang="en-US" dirty="0"/>
          </a:p>
        </p:txBody>
      </p:sp>
      <p:sp>
        <p:nvSpPr>
          <p:cNvPr id="1030" name="Rectangle 6"/>
          <p:cNvSpPr>
            <a:spLocks noGrp="1" noChangeArrowheads="1"/>
          </p:cNvSpPr>
          <p:nvPr>
            <p:ph type="body" idx="1"/>
          </p:nvPr>
        </p:nvSpPr>
        <p:spPr>
          <a:xfrm>
            <a:off x="365125" y="1141413"/>
            <a:ext cx="8479518" cy="5106987"/>
          </a:xfrm>
        </p:spPr>
        <p:txBody>
          <a:bodyPr/>
          <a:lstStyle/>
          <a:p>
            <a:r>
              <a:rPr lang="en-US" dirty="0" smtClean="0"/>
              <a:t>Both masses experience the same force of gravity pulling them back toward the vertical position. Therefore, they will have the same acceleration.</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132731020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Pendulum</a:t>
            </a:r>
            <a:endParaRPr lang="en-US" dirty="0"/>
          </a:p>
        </p:txBody>
      </p:sp>
      <p:sp>
        <p:nvSpPr>
          <p:cNvPr id="1030" name="Rectangle 6"/>
          <p:cNvSpPr>
            <a:spLocks noGrp="1" noChangeArrowheads="1"/>
          </p:cNvSpPr>
          <p:nvPr>
            <p:ph type="body" idx="1"/>
          </p:nvPr>
        </p:nvSpPr>
        <p:spPr/>
        <p:txBody>
          <a:bodyPr/>
          <a:lstStyle/>
          <a:p>
            <a:r>
              <a:rPr lang="en-US" dirty="0" smtClean="0"/>
              <a:t>However, the longer pendulum has farther to travel to reach equilibrium. Therefore, the period of the longer pendulum is greater than the period of the shorter pendulum.</a:t>
            </a:r>
          </a:p>
          <a:p>
            <a:r>
              <a:rPr lang="en-US" dirty="0" smtClean="0"/>
              <a:t>As the formula for the period of a pendulum indicates, a pendulum</a:t>
            </a:r>
            <a:r>
              <a:rPr lang="fr-FR" dirty="0" smtClean="0"/>
              <a:t>'</a:t>
            </a:r>
            <a:r>
              <a:rPr lang="en-US" dirty="0" smtClean="0"/>
              <a:t>s period is affected by the value of </a:t>
            </a:r>
            <a:r>
              <a:rPr lang="en-US" i="1" dirty="0" smtClean="0"/>
              <a:t>g</a:t>
            </a:r>
            <a:r>
              <a:rPr lang="en-US" dirty="0" smtClean="0"/>
              <a:t>. Geologists use very precise pendulums to make gravity maps that show how the Earth</a:t>
            </a:r>
            <a:r>
              <a:rPr lang="fr-FR" dirty="0" smtClean="0"/>
              <a:t>'</a:t>
            </a:r>
            <a:r>
              <a:rPr lang="en-US" dirty="0" smtClean="0"/>
              <a:t>s gravitational field varies with location and elevation.</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168590850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Pendulum</a:t>
            </a:r>
            <a:endParaRPr lang="en-US" dirty="0"/>
          </a:p>
        </p:txBody>
      </p:sp>
      <p:sp>
        <p:nvSpPr>
          <p:cNvPr id="1030" name="Rectangle 6"/>
          <p:cNvSpPr>
            <a:spLocks noGrp="1" noChangeArrowheads="1"/>
          </p:cNvSpPr>
          <p:nvPr>
            <p:ph type="body" idx="1"/>
          </p:nvPr>
        </p:nvSpPr>
        <p:spPr/>
        <p:txBody>
          <a:bodyPr/>
          <a:lstStyle/>
          <a:p>
            <a:r>
              <a:rPr lang="en-US" dirty="0" smtClean="0"/>
              <a:t>Your legs act as pendulums when you walk. As you walk, your legs swing back and forth with each step (see the figure below). This is also true for other animals.</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3_11_FigureA.jpg"/>
          <p:cNvPicPr>
            <a:picLocks noChangeAspect="1"/>
          </p:cNvPicPr>
          <p:nvPr/>
        </p:nvPicPr>
        <p:blipFill rotWithShape="1">
          <a:blip r:embed="rId3">
            <a:extLst>
              <a:ext uri="{28A0092B-C50C-407E-A947-70E740481C1C}">
                <a14:useLocalDpi xmlns:a14="http://schemas.microsoft.com/office/drawing/2010/main" val="0"/>
              </a:ext>
            </a:extLst>
          </a:blip>
          <a:srcRect b="2803"/>
          <a:stretch/>
        </p:blipFill>
        <p:spPr>
          <a:xfrm>
            <a:off x="2624375" y="2958949"/>
            <a:ext cx="3895250" cy="3638894"/>
          </a:xfrm>
          <a:prstGeom prst="rect">
            <a:avLst/>
          </a:prstGeom>
        </p:spPr>
      </p:pic>
    </p:spTree>
    <p:extLst>
      <p:ext uri="{BB962C8B-B14F-4D97-AF65-F5344CB8AC3E}">
        <p14:creationId xmlns:p14="http://schemas.microsoft.com/office/powerpoint/2010/main" val="252832982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Pendulum</a:t>
            </a:r>
            <a:endParaRPr lang="en-US" dirty="0"/>
          </a:p>
        </p:txBody>
      </p:sp>
      <p:sp>
        <p:nvSpPr>
          <p:cNvPr id="1030" name="Rectangle 6"/>
          <p:cNvSpPr>
            <a:spLocks noGrp="1" noChangeArrowheads="1"/>
          </p:cNvSpPr>
          <p:nvPr>
            <p:ph type="body" idx="1"/>
          </p:nvPr>
        </p:nvSpPr>
        <p:spPr/>
        <p:txBody>
          <a:bodyPr/>
          <a:lstStyle/>
          <a:p>
            <a:r>
              <a:rPr lang="en-US" dirty="0" smtClean="0"/>
              <a:t>The longer an animal</a:t>
            </a:r>
            <a:r>
              <a:rPr lang="fr-FR" dirty="0" smtClean="0"/>
              <a:t>'</a:t>
            </a:r>
            <a:r>
              <a:rPr lang="en-US" dirty="0" smtClean="0"/>
              <a:t>s legs, the more time it takes to complete one step forward. The length of each step is also greater, however. The net effect is that animals with longer legs have greater walking speeds.</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222949449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Pendulum</a:t>
            </a:r>
            <a:endParaRPr lang="en-US" dirty="0"/>
          </a:p>
        </p:txBody>
      </p:sp>
      <p:sp>
        <p:nvSpPr>
          <p:cNvPr id="1030" name="Rectangle 6"/>
          <p:cNvSpPr>
            <a:spLocks noGrp="1" noChangeArrowheads="1"/>
          </p:cNvSpPr>
          <p:nvPr>
            <p:ph idx="1"/>
          </p:nvPr>
        </p:nvSpPr>
        <p:spPr/>
        <p:txBody>
          <a:bodyPr/>
          <a:lstStyle/>
          <a:p>
            <a:r>
              <a:rPr lang="en-US" sz="2000" dirty="0" smtClean="0"/>
              <a:t>External forces affect objects all the time, including those that oscillate. When an external force is applied repeatedly at just the right frequency, surprising things can happen.</a:t>
            </a:r>
          </a:p>
          <a:p>
            <a:r>
              <a:rPr lang="en-US" sz="2000" dirty="0" smtClean="0"/>
              <a:t>The figure below shows a small weight suspended on a string.</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3_12_Figure.jpg"/>
          <p:cNvPicPr>
            <a:picLocks noChangeAspect="1"/>
          </p:cNvPicPr>
          <p:nvPr/>
        </p:nvPicPr>
        <p:blipFill rotWithShape="1">
          <a:blip r:embed="rId3">
            <a:extLst>
              <a:ext uri="{28A0092B-C50C-407E-A947-70E740481C1C}">
                <a14:useLocalDpi xmlns:a14="http://schemas.microsoft.com/office/drawing/2010/main" val="0"/>
              </a:ext>
            </a:extLst>
          </a:blip>
          <a:srcRect b="2803"/>
          <a:stretch/>
        </p:blipFill>
        <p:spPr>
          <a:xfrm>
            <a:off x="3074115" y="2502170"/>
            <a:ext cx="2866208" cy="4293223"/>
          </a:xfrm>
          <a:prstGeom prst="rect">
            <a:avLst/>
          </a:prstGeom>
        </p:spPr>
      </p:pic>
    </p:spTree>
    <p:extLst>
      <p:ext uri="{BB962C8B-B14F-4D97-AF65-F5344CB8AC3E}">
        <p14:creationId xmlns:p14="http://schemas.microsoft.com/office/powerpoint/2010/main" val="218577945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3_01_Figure.jpg"/>
          <p:cNvPicPr>
            <a:picLocks noChangeAspect="1"/>
          </p:cNvPicPr>
          <p:nvPr/>
        </p:nvPicPr>
        <p:blipFill rotWithShape="1">
          <a:blip r:embed="rId3">
            <a:extLst>
              <a:ext uri="{28A0092B-C50C-407E-A947-70E740481C1C}">
                <a14:useLocalDpi xmlns:a14="http://schemas.microsoft.com/office/drawing/2010/main" val="0"/>
              </a:ext>
            </a:extLst>
          </a:blip>
          <a:srcRect b="3032"/>
          <a:stretch/>
        </p:blipFill>
        <p:spPr>
          <a:xfrm>
            <a:off x="1629973" y="2566211"/>
            <a:ext cx="5874910" cy="3928405"/>
          </a:xfrm>
          <a:prstGeom prst="rect">
            <a:avLst/>
          </a:prstGeom>
        </p:spPr>
      </p:pic>
      <p:sp>
        <p:nvSpPr>
          <p:cNvPr id="1029" name="Rectangle 5"/>
          <p:cNvSpPr>
            <a:spLocks noGrp="1" noChangeArrowheads="1"/>
          </p:cNvSpPr>
          <p:nvPr>
            <p:ph type="title"/>
          </p:nvPr>
        </p:nvSpPr>
        <p:spPr/>
        <p:txBody>
          <a:bodyPr/>
          <a:lstStyle/>
          <a:p>
            <a:r>
              <a:rPr lang="en-US" dirty="0" smtClean="0"/>
              <a:t>Oscillations and Periodic Motion</a:t>
            </a:r>
            <a:endParaRPr lang="en-US" dirty="0"/>
          </a:p>
        </p:txBody>
      </p:sp>
      <p:sp>
        <p:nvSpPr>
          <p:cNvPr id="1030" name="Rectangle 6"/>
          <p:cNvSpPr>
            <a:spLocks noGrp="1" noChangeArrowheads="1"/>
          </p:cNvSpPr>
          <p:nvPr>
            <p:ph type="body" idx="1"/>
          </p:nvPr>
        </p:nvSpPr>
        <p:spPr/>
        <p:txBody>
          <a:bodyPr/>
          <a:lstStyle/>
          <a:p>
            <a:r>
              <a:rPr lang="en-US" dirty="0" smtClean="0"/>
              <a:t>Periodic motion has a cycle that repeats. The electrocardiogram in the figure below shows a repeating cycle.</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290731100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Pendulum</a:t>
            </a:r>
            <a:endParaRPr lang="en-US" dirty="0"/>
          </a:p>
        </p:txBody>
      </p:sp>
      <p:sp>
        <p:nvSpPr>
          <p:cNvPr id="1030" name="Rectangle 6"/>
          <p:cNvSpPr>
            <a:spLocks noGrp="1" noChangeArrowheads="1"/>
          </p:cNvSpPr>
          <p:nvPr>
            <p:ph type="body" idx="1"/>
          </p:nvPr>
        </p:nvSpPr>
        <p:spPr/>
        <p:txBody>
          <a:bodyPr/>
          <a:lstStyle/>
          <a:p>
            <a:r>
              <a:rPr lang="en-US" dirty="0" smtClean="0"/>
              <a:t>If the weight is set in motion and you hold your hand still, it will soon stop oscillating. </a:t>
            </a:r>
          </a:p>
          <a:p>
            <a:r>
              <a:rPr lang="en-US" dirty="0" smtClean="0"/>
              <a:t>If you move your hand back and forth in a horizontal direction, however, you can keep the weight oscillating indefinitely. The motion of your hand drives the motion of the weight. In general, driven oscillations are those caused by an applied force.</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103323471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Pendulum</a:t>
            </a:r>
            <a:endParaRPr lang="en-US" dirty="0"/>
          </a:p>
        </p:txBody>
      </p:sp>
      <p:sp>
        <p:nvSpPr>
          <p:cNvPr id="1030" name="Rectangle 6"/>
          <p:cNvSpPr>
            <a:spLocks noGrp="1" noChangeArrowheads="1"/>
          </p:cNvSpPr>
          <p:nvPr>
            <p:ph type="body" idx="1"/>
          </p:nvPr>
        </p:nvSpPr>
        <p:spPr>
          <a:xfrm>
            <a:off x="365124" y="1141413"/>
            <a:ext cx="8434161" cy="5106987"/>
          </a:xfrm>
        </p:spPr>
        <p:txBody>
          <a:bodyPr/>
          <a:lstStyle/>
          <a:p>
            <a:r>
              <a:rPr lang="en-US" dirty="0" smtClean="0"/>
              <a:t>The response of the weight in the figure depends on the frequency of the hand</a:t>
            </a:r>
            <a:r>
              <a:rPr lang="fr-FR" dirty="0" smtClean="0"/>
              <a:t>'</a:t>
            </a:r>
            <a:r>
              <a:rPr lang="en-US" dirty="0" smtClean="0"/>
              <a:t>s back-and-forth motion.</a:t>
            </a:r>
          </a:p>
          <a:p>
            <a:r>
              <a:rPr lang="en-US" dirty="0" smtClean="0"/>
              <a:t>If you move your hand slowly, the weight simply tracks the motion of your hand.</a:t>
            </a:r>
          </a:p>
          <a:p>
            <a:r>
              <a:rPr lang="en-US" dirty="0" smtClean="0"/>
              <a:t>If you oscillate your hand rapidly, the weight exhibits only small oscillations.</a:t>
            </a:r>
          </a:p>
          <a:p>
            <a:r>
              <a:rPr lang="en-US" dirty="0" smtClean="0"/>
              <a:t>However, oscillating your hand at an intermediate frequency produces large-scale oscillations.</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193966334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Pendulum</a:t>
            </a:r>
            <a:endParaRPr lang="en-US" dirty="0"/>
          </a:p>
        </p:txBody>
      </p:sp>
      <p:sp>
        <p:nvSpPr>
          <p:cNvPr id="1030" name="Rectangle 6"/>
          <p:cNvSpPr>
            <a:spLocks noGrp="1" noChangeArrowheads="1"/>
          </p:cNvSpPr>
          <p:nvPr>
            <p:ph type="body" idx="1"/>
          </p:nvPr>
        </p:nvSpPr>
        <p:spPr/>
        <p:txBody>
          <a:bodyPr/>
          <a:lstStyle/>
          <a:p>
            <a:r>
              <a:rPr lang="en-US" dirty="0" smtClean="0"/>
              <a:t>It turns out that large oscillations are produced when your hand drives the weight at the frequency at which the object oscillates by itself. This frequency is referred to as the object</a:t>
            </a:r>
            <a:r>
              <a:rPr lang="fr-FR" dirty="0" smtClean="0"/>
              <a:t>'</a:t>
            </a:r>
            <a:r>
              <a:rPr lang="en-US" dirty="0" smtClean="0"/>
              <a:t>s natural frequency.</a:t>
            </a:r>
          </a:p>
          <a:p>
            <a:r>
              <a:rPr lang="en-US" dirty="0" smtClean="0"/>
              <a:t>A system driven at its natural frequency is said to be in resonance. Systems in resonance typically have rather large amplitudes.</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417855835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Pendulum</a:t>
            </a:r>
            <a:endParaRPr lang="en-US" dirty="0"/>
          </a:p>
        </p:txBody>
      </p:sp>
      <p:sp>
        <p:nvSpPr>
          <p:cNvPr id="1030" name="Rectangle 6"/>
          <p:cNvSpPr>
            <a:spLocks noGrp="1" noChangeArrowheads="1"/>
          </p:cNvSpPr>
          <p:nvPr>
            <p:ph type="body" idx="1"/>
          </p:nvPr>
        </p:nvSpPr>
        <p:spPr/>
        <p:txBody>
          <a:bodyPr/>
          <a:lstStyle/>
          <a:p>
            <a:r>
              <a:rPr lang="en-US" dirty="0" smtClean="0"/>
              <a:t>Resonance plays a role in a variety of systems. For example, the tuning knob of a radio changes the resonant frequency of the electrical circuit in the tuner. When the tuner</a:t>
            </a:r>
            <a:r>
              <a:rPr lang="fr-FR" dirty="0" smtClean="0"/>
              <a:t>'</a:t>
            </a:r>
            <a:r>
              <a:rPr lang="en-US" dirty="0" smtClean="0"/>
              <a:t>s frequency matches the frequency being broadcast by a station, the radio picks up the broadcast.</a:t>
            </a:r>
          </a:p>
          <a:p>
            <a:r>
              <a:rPr lang="en-US" dirty="0" smtClean="0"/>
              <a:t>Buildings and other structures can show resonance effects as well.</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425048636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Pendulum</a:t>
            </a:r>
            <a:endParaRPr lang="en-US" dirty="0"/>
          </a:p>
        </p:txBody>
      </p:sp>
      <p:sp>
        <p:nvSpPr>
          <p:cNvPr id="1030" name="Rectangle 6"/>
          <p:cNvSpPr>
            <a:spLocks noGrp="1" noChangeArrowheads="1"/>
          </p:cNvSpPr>
          <p:nvPr>
            <p:ph type="body" idx="1"/>
          </p:nvPr>
        </p:nvSpPr>
        <p:spPr/>
        <p:txBody>
          <a:bodyPr/>
          <a:lstStyle/>
          <a:p>
            <a:r>
              <a:rPr lang="en-US" dirty="0" smtClean="0"/>
              <a:t>Perhaps the most dramatic and famous example of resonance is the collapse of Washington</a:t>
            </a:r>
            <a:r>
              <a:rPr lang="fr-FR" dirty="0" smtClean="0"/>
              <a:t>'</a:t>
            </a:r>
            <a:r>
              <a:rPr lang="en-US" dirty="0" smtClean="0"/>
              <a:t>s Tacoma Narrows Bridge in 1940. During a windstorm the bridge showed a resonance-like effect, and the amplitude of its swaying began to increase. A short time later the swaying motion became so great that the bridge broke apart and fell into the water below (see figure below).</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97917517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Pendulum</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3" name="Picture 2" descr="13_13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7" y="550607"/>
            <a:ext cx="7632848" cy="5974490"/>
          </a:xfrm>
          <a:prstGeom prst="rect">
            <a:avLst/>
          </a:prstGeom>
        </p:spPr>
      </p:pic>
    </p:spTree>
    <p:extLst>
      <p:ext uri="{BB962C8B-B14F-4D97-AF65-F5344CB8AC3E}">
        <p14:creationId xmlns:p14="http://schemas.microsoft.com/office/powerpoint/2010/main" val="355692156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Waves and Wave Properties</a:t>
            </a:r>
            <a:endParaRPr lang="en-US" dirty="0"/>
          </a:p>
        </p:txBody>
      </p:sp>
      <p:sp>
        <p:nvSpPr>
          <p:cNvPr id="1030" name="Rectangle 6"/>
          <p:cNvSpPr>
            <a:spLocks noGrp="1" noChangeArrowheads="1"/>
          </p:cNvSpPr>
          <p:nvPr>
            <p:ph type="body" idx="1"/>
          </p:nvPr>
        </p:nvSpPr>
        <p:spPr>
          <a:xfrm>
            <a:off x="365125" y="1141413"/>
            <a:ext cx="8352518" cy="5106987"/>
          </a:xfrm>
        </p:spPr>
        <p:txBody>
          <a:bodyPr/>
          <a:lstStyle/>
          <a:p>
            <a:r>
              <a:rPr lang="en-US" sz="2400" dirty="0" smtClean="0"/>
              <a:t>A wave is a disturbance that propagates, or is transmitted, from place to place, carrying energy as it travels.</a:t>
            </a:r>
          </a:p>
          <a:p>
            <a:r>
              <a:rPr lang="en-US" sz="2400" dirty="0" smtClean="0"/>
              <a:t>Examples of waves include ocean waves and light waves.</a:t>
            </a:r>
          </a:p>
          <a:p>
            <a:r>
              <a:rPr lang="en-US" sz="2400" dirty="0" smtClean="0"/>
              <a:t>It is important to distinguish between the motion of the wave and the motion of the individual particles in the wave. In general, waves travel from place to place, but the particles in a wave oscillate back and forth about one location.</a:t>
            </a:r>
          </a:p>
          <a:p>
            <a:r>
              <a:rPr lang="en-US" sz="2400" dirty="0" smtClean="0"/>
              <a:t>For example, a "wave" at a ballgame travels around the stadium, but the individual people making up the wave simply stand up and sit down.</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339511724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3_15_Figure.jpg"/>
          <p:cNvPicPr>
            <a:picLocks noChangeAspect="1"/>
          </p:cNvPicPr>
          <p:nvPr/>
        </p:nvPicPr>
        <p:blipFill rotWithShape="1">
          <a:blip r:embed="rId3">
            <a:extLst>
              <a:ext uri="{28A0092B-C50C-407E-A947-70E740481C1C}">
                <a14:useLocalDpi xmlns:a14="http://schemas.microsoft.com/office/drawing/2010/main" val="0"/>
              </a:ext>
            </a:extLst>
          </a:blip>
          <a:srcRect b="8333"/>
          <a:stretch/>
        </p:blipFill>
        <p:spPr>
          <a:xfrm>
            <a:off x="271272" y="3710582"/>
            <a:ext cx="8601456" cy="2011680"/>
          </a:xfrm>
          <a:prstGeom prst="rect">
            <a:avLst/>
          </a:prstGeom>
        </p:spPr>
      </p:pic>
      <p:sp>
        <p:nvSpPr>
          <p:cNvPr id="1029" name="Rectangle 5"/>
          <p:cNvSpPr>
            <a:spLocks noGrp="1" noChangeArrowheads="1"/>
          </p:cNvSpPr>
          <p:nvPr>
            <p:ph type="title"/>
          </p:nvPr>
        </p:nvSpPr>
        <p:spPr/>
        <p:txBody>
          <a:bodyPr/>
          <a:lstStyle/>
          <a:p>
            <a:r>
              <a:rPr lang="en-US" dirty="0" smtClean="0"/>
              <a:t>Waves and Wave Properties</a:t>
            </a:r>
            <a:endParaRPr lang="en-US" dirty="0"/>
          </a:p>
        </p:txBody>
      </p:sp>
      <p:sp>
        <p:nvSpPr>
          <p:cNvPr id="1030" name="Rectangle 6"/>
          <p:cNvSpPr>
            <a:spLocks noGrp="1" noChangeArrowheads="1"/>
          </p:cNvSpPr>
          <p:nvPr>
            <p:ph type="body" idx="1"/>
          </p:nvPr>
        </p:nvSpPr>
        <p:spPr/>
        <p:txBody>
          <a:bodyPr/>
          <a:lstStyle/>
          <a:p>
            <a:r>
              <a:rPr lang="en-US" dirty="0" smtClean="0"/>
              <a:t>Waves can be categorized by the way the particles move. The wave in the figure below is generated by moving a string up and down. This creates a wave that travels along the string toward the wall.</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154554180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Waves and Wave Properties</a:t>
            </a:r>
            <a:endParaRPr lang="en-US" dirty="0"/>
          </a:p>
        </p:txBody>
      </p:sp>
      <p:sp>
        <p:nvSpPr>
          <p:cNvPr id="1030" name="Rectangle 6"/>
          <p:cNvSpPr>
            <a:spLocks noGrp="1" noChangeArrowheads="1"/>
          </p:cNvSpPr>
          <p:nvPr>
            <p:ph type="body" idx="1"/>
          </p:nvPr>
        </p:nvSpPr>
        <p:spPr>
          <a:xfrm>
            <a:off x="365124" y="1141413"/>
            <a:ext cx="8588376" cy="5106987"/>
          </a:xfrm>
        </p:spPr>
        <p:txBody>
          <a:bodyPr/>
          <a:lstStyle/>
          <a:p>
            <a:r>
              <a:rPr lang="en-US" dirty="0" smtClean="0"/>
              <a:t>Notice that the wave travels in the horizontal direction, even though the hand oscillates vertically. In fact, every point on the string oscillates vertically, with no horizontal motion at all.</a:t>
            </a:r>
          </a:p>
          <a:p>
            <a:r>
              <a:rPr lang="en-US" dirty="0" smtClean="0"/>
              <a:t>The figure below shows that the particles in the string move at right angles to the motion of the wave. Such a wave is called a transverse wave.</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55741045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Waves and Wave Properties</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3" name="Picture 2" descr="13_16_Figure.jpg"/>
          <p:cNvPicPr>
            <a:picLocks noChangeAspect="1"/>
          </p:cNvPicPr>
          <p:nvPr/>
        </p:nvPicPr>
        <p:blipFill rotWithShape="1">
          <a:blip r:embed="rId3">
            <a:extLst>
              <a:ext uri="{28A0092B-C50C-407E-A947-70E740481C1C}">
                <a14:useLocalDpi xmlns:a14="http://schemas.microsoft.com/office/drawing/2010/main" val="0"/>
              </a:ext>
            </a:extLst>
          </a:blip>
          <a:srcRect b="2803"/>
          <a:stretch/>
        </p:blipFill>
        <p:spPr>
          <a:xfrm>
            <a:off x="2751513" y="759585"/>
            <a:ext cx="3640975" cy="5860473"/>
          </a:xfrm>
          <a:prstGeom prst="rect">
            <a:avLst/>
          </a:prstGeom>
        </p:spPr>
      </p:pic>
    </p:spTree>
    <p:extLst>
      <p:ext uri="{BB962C8B-B14F-4D97-AF65-F5344CB8AC3E}">
        <p14:creationId xmlns:p14="http://schemas.microsoft.com/office/powerpoint/2010/main" val="16423070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Oscillations and Periodic Motion</a:t>
            </a:r>
            <a:endParaRPr lang="en-US" dirty="0"/>
          </a:p>
        </p:txBody>
      </p:sp>
      <p:sp>
        <p:nvSpPr>
          <p:cNvPr id="1030" name="Rectangle 6"/>
          <p:cNvSpPr>
            <a:spLocks noGrp="1" noChangeArrowheads="1"/>
          </p:cNvSpPr>
          <p:nvPr>
            <p:ph type="body" idx="1"/>
          </p:nvPr>
        </p:nvSpPr>
        <p:spPr/>
        <p:txBody>
          <a:bodyPr/>
          <a:lstStyle/>
          <a:p>
            <a:r>
              <a:rPr lang="en-US" dirty="0" smtClean="0"/>
              <a:t>One of the key characteristics of periodic motion is its period. The period, </a:t>
            </a:r>
            <a:r>
              <a:rPr lang="en-US" i="1" dirty="0" smtClean="0"/>
              <a:t>T</a:t>
            </a:r>
            <a:r>
              <a:rPr lang="en-US" dirty="0" smtClean="0"/>
              <a:t>, is the time required to complete one full cycle of motion The SI unit of period is seconds/cycle = s.</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245209579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3_17_Figure.jpg"/>
          <p:cNvPicPr>
            <a:picLocks noChangeAspect="1"/>
          </p:cNvPicPr>
          <p:nvPr/>
        </p:nvPicPr>
        <p:blipFill rotWithShape="1">
          <a:blip r:embed="rId3">
            <a:extLst>
              <a:ext uri="{28A0092B-C50C-407E-A947-70E740481C1C}">
                <a14:useLocalDpi xmlns:a14="http://schemas.microsoft.com/office/drawing/2010/main" val="0"/>
              </a:ext>
            </a:extLst>
          </a:blip>
          <a:srcRect b="7781"/>
          <a:stretch/>
        </p:blipFill>
        <p:spPr>
          <a:xfrm>
            <a:off x="271272" y="4102904"/>
            <a:ext cx="8601456" cy="2203704"/>
          </a:xfrm>
          <a:prstGeom prst="rect">
            <a:avLst/>
          </a:prstGeom>
        </p:spPr>
      </p:pic>
      <p:sp>
        <p:nvSpPr>
          <p:cNvPr id="1029" name="Rectangle 5"/>
          <p:cNvSpPr>
            <a:spLocks noGrp="1" noChangeArrowheads="1"/>
          </p:cNvSpPr>
          <p:nvPr>
            <p:ph type="title"/>
          </p:nvPr>
        </p:nvSpPr>
        <p:spPr/>
        <p:txBody>
          <a:bodyPr/>
          <a:lstStyle/>
          <a:p>
            <a:r>
              <a:rPr lang="en-US" dirty="0" smtClean="0"/>
              <a:t>Waves and Wave Properties</a:t>
            </a:r>
            <a:endParaRPr lang="en-US" dirty="0"/>
          </a:p>
        </p:txBody>
      </p:sp>
      <p:sp>
        <p:nvSpPr>
          <p:cNvPr id="1030" name="Rectangle 6"/>
          <p:cNvSpPr>
            <a:spLocks noGrp="1" noChangeArrowheads="1"/>
          </p:cNvSpPr>
          <p:nvPr>
            <p:ph type="body" idx="1"/>
          </p:nvPr>
        </p:nvSpPr>
        <p:spPr/>
        <p:txBody>
          <a:bodyPr/>
          <a:lstStyle/>
          <a:p>
            <a:r>
              <a:rPr lang="en-US" dirty="0" smtClean="0"/>
              <a:t>Not all waves are transverse. In particular, a wave in which the particles oscillate parallel to the direction of propagation is called a longitudinal wave.</a:t>
            </a:r>
          </a:p>
          <a:p>
            <a:r>
              <a:rPr lang="en-US" dirty="0" smtClean="0"/>
              <a:t>The figure below shows a longitudinal wave traveling through a spring toy.</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138447003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Waves and Wave Properties</a:t>
            </a:r>
            <a:endParaRPr lang="en-US" dirty="0"/>
          </a:p>
        </p:txBody>
      </p:sp>
      <p:sp>
        <p:nvSpPr>
          <p:cNvPr id="1030" name="Rectangle 6"/>
          <p:cNvSpPr>
            <a:spLocks noGrp="1" noChangeArrowheads="1"/>
          </p:cNvSpPr>
          <p:nvPr>
            <p:ph type="body" idx="1"/>
          </p:nvPr>
        </p:nvSpPr>
        <p:spPr>
          <a:xfrm>
            <a:off x="365125" y="1141413"/>
            <a:ext cx="8452304" cy="5106987"/>
          </a:xfrm>
        </p:spPr>
        <p:txBody>
          <a:bodyPr/>
          <a:lstStyle/>
          <a:p>
            <a:r>
              <a:rPr lang="en-US" dirty="0" smtClean="0"/>
              <a:t>Note that oscillating one end of the spring produces a disturbance consisting of a series of compressions and expansions. Each coil of the spring moves forward and backward horizontally in the same direction as the wave itself.</a:t>
            </a:r>
          </a:p>
          <a:p>
            <a:r>
              <a:rPr lang="en-US" dirty="0" smtClean="0"/>
              <a:t>Disturbing the surface of a pond produces a series of concentric waves that move symmetrically away from the disturbance (see figure below).</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134379393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Waves and Wave Properties</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2" name="Picture 1" descr="13_18_FigureA.jpg"/>
          <p:cNvPicPr>
            <a:picLocks noChangeAspect="1"/>
          </p:cNvPicPr>
          <p:nvPr/>
        </p:nvPicPr>
        <p:blipFill rotWithShape="1">
          <a:blip r:embed="rId3">
            <a:extLst>
              <a:ext uri="{28A0092B-C50C-407E-A947-70E740481C1C}">
                <a14:useLocalDpi xmlns:a14="http://schemas.microsoft.com/office/drawing/2010/main" val="0"/>
              </a:ext>
            </a:extLst>
          </a:blip>
          <a:srcRect b="2803"/>
          <a:stretch/>
        </p:blipFill>
        <p:spPr>
          <a:xfrm>
            <a:off x="2828436" y="557751"/>
            <a:ext cx="3487128" cy="6135836"/>
          </a:xfrm>
          <a:prstGeom prst="rect">
            <a:avLst/>
          </a:prstGeom>
        </p:spPr>
      </p:pic>
    </p:spTree>
    <p:extLst>
      <p:ext uri="{BB962C8B-B14F-4D97-AF65-F5344CB8AC3E}">
        <p14:creationId xmlns:p14="http://schemas.microsoft.com/office/powerpoint/2010/main" val="168373641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Waves and Wave Properties</a:t>
            </a:r>
            <a:endParaRPr lang="en-US" dirty="0"/>
          </a:p>
        </p:txBody>
      </p:sp>
      <p:sp>
        <p:nvSpPr>
          <p:cNvPr id="1030" name="Rectangle 6"/>
          <p:cNvSpPr>
            <a:spLocks noGrp="1" noChangeArrowheads="1"/>
          </p:cNvSpPr>
          <p:nvPr>
            <p:ph idx="1"/>
          </p:nvPr>
        </p:nvSpPr>
        <p:spPr/>
        <p:txBody>
          <a:bodyPr/>
          <a:lstStyle/>
          <a:p>
            <a:r>
              <a:rPr lang="en-US" dirty="0" smtClean="0"/>
              <a:t>A floating piece of cork traces the motion of the water itself as the wave travels outward (see figure below). </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8" name="Picture 7" descr="13_18_FigureB.jpg"/>
          <p:cNvPicPr>
            <a:picLocks noChangeAspect="1"/>
          </p:cNvPicPr>
          <p:nvPr/>
        </p:nvPicPr>
        <p:blipFill rotWithShape="1">
          <a:blip r:embed="rId3">
            <a:extLst>
              <a:ext uri="{28A0092B-C50C-407E-A947-70E740481C1C}">
                <a14:useLocalDpi xmlns:a14="http://schemas.microsoft.com/office/drawing/2010/main" val="0"/>
              </a:ext>
            </a:extLst>
          </a:blip>
          <a:srcRect b="2803"/>
          <a:stretch/>
        </p:blipFill>
        <p:spPr>
          <a:xfrm>
            <a:off x="3308231" y="2071524"/>
            <a:ext cx="2640285" cy="4708433"/>
          </a:xfrm>
          <a:prstGeom prst="rect">
            <a:avLst/>
          </a:prstGeom>
        </p:spPr>
      </p:pic>
    </p:spTree>
    <p:extLst>
      <p:ext uri="{BB962C8B-B14F-4D97-AF65-F5344CB8AC3E}">
        <p14:creationId xmlns:p14="http://schemas.microsoft.com/office/powerpoint/2010/main" val="789342524"/>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Waves and Wave Properties</a:t>
            </a:r>
            <a:endParaRPr lang="en-US" i="1" dirty="0"/>
          </a:p>
        </p:txBody>
      </p:sp>
      <p:sp>
        <p:nvSpPr>
          <p:cNvPr id="1030" name="Rectangle 6"/>
          <p:cNvSpPr>
            <a:spLocks noGrp="1" noChangeArrowheads="1"/>
          </p:cNvSpPr>
          <p:nvPr>
            <p:ph idx="1"/>
          </p:nvPr>
        </p:nvSpPr>
        <p:spPr/>
        <p:txBody>
          <a:bodyPr/>
          <a:lstStyle/>
          <a:p>
            <a:r>
              <a:rPr lang="en-US" dirty="0" smtClean="0"/>
              <a:t>Notice that the cork moves in a roughly circular path, with each molecule of water moving both vertically and horizontally. Thus the pattern of motion indicates that a water wave is a combination of transverse and longitudinal waves.</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4009115083"/>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Waves and Wave Properties</a:t>
            </a:r>
            <a:endParaRPr lang="en-US" dirty="0"/>
          </a:p>
        </p:txBody>
      </p:sp>
      <p:sp>
        <p:nvSpPr>
          <p:cNvPr id="1030" name="Rectangle 6"/>
          <p:cNvSpPr>
            <a:spLocks noGrp="1" noChangeArrowheads="1"/>
          </p:cNvSpPr>
          <p:nvPr>
            <p:ph type="body" idx="1"/>
          </p:nvPr>
        </p:nvSpPr>
        <p:spPr/>
        <p:txBody>
          <a:bodyPr/>
          <a:lstStyle/>
          <a:p>
            <a:r>
              <a:rPr lang="en-US" dirty="0" smtClean="0"/>
              <a:t>A simple wave, like the one shown in the figure below, is a regular, rhythmic disturbance that travels from one location to another.</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3_19_Figure.jpg"/>
          <p:cNvPicPr>
            <a:picLocks noChangeAspect="1"/>
          </p:cNvPicPr>
          <p:nvPr/>
        </p:nvPicPr>
        <p:blipFill rotWithShape="1">
          <a:blip r:embed="rId3">
            <a:extLst>
              <a:ext uri="{28A0092B-C50C-407E-A947-70E740481C1C}">
                <a14:useLocalDpi xmlns:a14="http://schemas.microsoft.com/office/drawing/2010/main" val="0"/>
              </a:ext>
            </a:extLst>
          </a:blip>
          <a:srcRect b="8026"/>
          <a:stretch/>
        </p:blipFill>
        <p:spPr>
          <a:xfrm>
            <a:off x="271272" y="3005546"/>
            <a:ext cx="8601456" cy="2130552"/>
          </a:xfrm>
          <a:prstGeom prst="rect">
            <a:avLst/>
          </a:prstGeom>
        </p:spPr>
      </p:pic>
    </p:spTree>
    <p:extLst>
      <p:ext uri="{BB962C8B-B14F-4D97-AF65-F5344CB8AC3E}">
        <p14:creationId xmlns:p14="http://schemas.microsoft.com/office/powerpoint/2010/main" val="271467338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Waves and Wave Properties</a:t>
            </a:r>
            <a:endParaRPr lang="en-US" dirty="0"/>
          </a:p>
        </p:txBody>
      </p:sp>
      <p:sp>
        <p:nvSpPr>
          <p:cNvPr id="1030" name="Rectangle 6"/>
          <p:cNvSpPr>
            <a:spLocks noGrp="1" noChangeArrowheads="1"/>
          </p:cNvSpPr>
          <p:nvPr>
            <p:ph type="body" idx="1"/>
          </p:nvPr>
        </p:nvSpPr>
        <p:spPr/>
        <p:txBody>
          <a:bodyPr/>
          <a:lstStyle/>
          <a:p>
            <a:r>
              <a:rPr lang="en-US" dirty="0" smtClean="0"/>
              <a:t>The highest points on the wave are its crests, and the lowest points are its troughs.</a:t>
            </a:r>
          </a:p>
          <a:p>
            <a:r>
              <a:rPr lang="en-US" dirty="0" smtClean="0"/>
              <a:t>The wave repeats itself over a distance equal to the wavelength, </a:t>
            </a:r>
            <a:r>
              <a:rPr lang="el-GR" i="1" dirty="0" smtClean="0"/>
              <a:t>λ</a:t>
            </a:r>
            <a:r>
              <a:rPr lang="en-US" dirty="0" smtClean="0"/>
              <a:t>, the distance between two consecutive crests or troughs.</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2531095608"/>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Waves and Wave Properties</a:t>
            </a:r>
            <a:endParaRPr lang="en-US" dirty="0"/>
          </a:p>
        </p:txBody>
      </p:sp>
      <p:sp>
        <p:nvSpPr>
          <p:cNvPr id="1030" name="Rectangle 6"/>
          <p:cNvSpPr>
            <a:spLocks noGrp="1" noChangeArrowheads="1"/>
          </p:cNvSpPr>
          <p:nvPr>
            <p:ph type="body" idx="1"/>
          </p:nvPr>
        </p:nvSpPr>
        <p:spPr/>
        <p:txBody>
          <a:bodyPr/>
          <a:lstStyle/>
          <a:p>
            <a:r>
              <a:rPr lang="en-US" sz="2400" dirty="0" smtClean="0"/>
              <a:t>The amplitude of a wave is the distance from the wave</a:t>
            </a:r>
            <a:r>
              <a:rPr lang="fr-FR" sz="2400" dirty="0" smtClean="0"/>
              <a:t>'</a:t>
            </a:r>
            <a:r>
              <a:rPr lang="en-US" sz="2400" dirty="0" smtClean="0"/>
              <a:t>s equilibrium position to its maximum displacement, which occurs at a crest or trough.</a:t>
            </a:r>
          </a:p>
          <a:p>
            <a:r>
              <a:rPr lang="en-US" sz="2400" dirty="0" smtClean="0"/>
              <a:t>The time it takes a wave to move one wavelength is equal to its period.</a:t>
            </a:r>
          </a:p>
          <a:p>
            <a:r>
              <a:rPr lang="en-US" sz="2400" dirty="0" smtClean="0"/>
              <a:t>Since the speed is distance divided by time, it follows that the speed of a wave is</a:t>
            </a:r>
          </a:p>
          <a:p>
            <a:pPr marL="0" indent="0" algn="ctr">
              <a:buNone/>
            </a:pPr>
            <a:r>
              <a:rPr lang="en-US" sz="2400" dirty="0" smtClean="0"/>
              <a:t>speed = wavelength/period</a:t>
            </a:r>
          </a:p>
          <a:p>
            <a:pPr marL="0" indent="0" algn="ctr">
              <a:buNone/>
            </a:pPr>
            <a:r>
              <a:rPr lang="en-US" sz="2400" i="1" dirty="0" smtClean="0"/>
              <a:t>v</a:t>
            </a:r>
            <a:r>
              <a:rPr lang="en-US" sz="2400" dirty="0" smtClean="0"/>
              <a:t> = </a:t>
            </a:r>
            <a:r>
              <a:rPr lang="el-GR" sz="2400" i="1" dirty="0" smtClean="0"/>
              <a:t>λ</a:t>
            </a:r>
            <a:r>
              <a:rPr lang="en-US" sz="2400" dirty="0" smtClean="0"/>
              <a:t>/</a:t>
            </a:r>
            <a:r>
              <a:rPr lang="en-US" sz="2400" i="1" dirty="0" smtClean="0"/>
              <a:t>T</a:t>
            </a:r>
            <a:r>
              <a:rPr lang="en-US" sz="2400" dirty="0" smtClean="0"/>
              <a:t> </a:t>
            </a:r>
          </a:p>
          <a:p>
            <a:r>
              <a:rPr lang="en-US" sz="2400" dirty="0" smtClean="0"/>
              <a:t>Since </a:t>
            </a:r>
            <a:r>
              <a:rPr lang="en-US" sz="2400" i="1" dirty="0" smtClean="0"/>
              <a:t>f</a:t>
            </a:r>
            <a:r>
              <a:rPr lang="en-US" sz="2400" dirty="0" smtClean="0"/>
              <a:t> = 1/</a:t>
            </a:r>
            <a:r>
              <a:rPr lang="en-US" sz="2400" i="1" dirty="0" smtClean="0"/>
              <a:t>T</a:t>
            </a:r>
            <a:r>
              <a:rPr lang="en-US" sz="2400" dirty="0" smtClean="0"/>
              <a:t>, we can also write </a:t>
            </a:r>
            <a:r>
              <a:rPr lang="en-US" sz="2400" i="1" dirty="0" smtClean="0"/>
              <a:t>v</a:t>
            </a:r>
            <a:r>
              <a:rPr lang="en-US" sz="2400" dirty="0" smtClean="0"/>
              <a:t> = </a:t>
            </a:r>
            <a:r>
              <a:rPr lang="en-US" sz="2400" i="1" dirty="0" smtClean="0"/>
              <a:t>f</a:t>
            </a:r>
            <a:r>
              <a:rPr lang="el-GR" sz="2400" i="1" dirty="0" smtClean="0"/>
              <a:t>λ</a:t>
            </a:r>
            <a:r>
              <a:rPr lang="en-US" sz="2400" dirty="0" smtClean="0"/>
              <a:t>.</a:t>
            </a:r>
          </a:p>
          <a:p>
            <a:r>
              <a:rPr lang="en-US" sz="2400" dirty="0" smtClean="0"/>
              <a:t>This result applies to all waves, no matter what their type or how they are produced.</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4084256347"/>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Waves and Wave Properties</a:t>
            </a:r>
            <a:endParaRPr lang="en-US" dirty="0"/>
          </a:p>
        </p:txBody>
      </p:sp>
      <p:sp>
        <p:nvSpPr>
          <p:cNvPr id="1030" name="Rectangle 6"/>
          <p:cNvSpPr>
            <a:spLocks noGrp="1" noChangeArrowheads="1"/>
          </p:cNvSpPr>
          <p:nvPr>
            <p:ph type="body" idx="1"/>
          </p:nvPr>
        </p:nvSpPr>
        <p:spPr/>
        <p:txBody>
          <a:bodyPr/>
          <a:lstStyle/>
          <a:p>
            <a:r>
              <a:rPr lang="en-US" sz="2400" dirty="0" smtClean="0"/>
              <a:t>Waves travel with different speeds in different materials. In fact, the speed of a wave is determined by the properties of the material, or medium, through which it travels. A medium can be any form of matter, such as air, water, or steel.</a:t>
            </a:r>
          </a:p>
          <a:p>
            <a:r>
              <a:rPr lang="en-US" sz="2400" dirty="0" smtClean="0"/>
              <a:t>In general, waves travel faster in a medium that is hard or stiff. For example, sound waves in air have a speed of about 343 m/s. In water, the speed is about four times faster, 1400 m/s. In the solid medium steel, the speed is 5960 m/s.</a:t>
            </a:r>
          </a:p>
          <a:p>
            <a:r>
              <a:rPr lang="en-US" sz="2400" dirty="0" smtClean="0"/>
              <a:t>In addition, wave speed depends on other properties of a medium. For example, sound travels faster in warm air than it does in cool air.</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351219023"/>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Waves and Wave Properties</a:t>
            </a:r>
            <a:endParaRPr lang="en-US" dirty="0"/>
          </a:p>
        </p:txBody>
      </p:sp>
      <p:sp>
        <p:nvSpPr>
          <p:cNvPr id="1030" name="Rectangle 6"/>
          <p:cNvSpPr>
            <a:spLocks noGrp="1" noChangeArrowheads="1"/>
          </p:cNvSpPr>
          <p:nvPr>
            <p:ph type="body" idx="1"/>
          </p:nvPr>
        </p:nvSpPr>
        <p:spPr/>
        <p:txBody>
          <a:bodyPr/>
          <a:lstStyle/>
          <a:p>
            <a:r>
              <a:rPr lang="en-US" dirty="0" smtClean="0"/>
              <a:t>In general, waves reflect whenever they hit a barrier. How the reflection occurs depends on the type of barrier.</a:t>
            </a:r>
          </a:p>
          <a:p>
            <a:r>
              <a:rPr lang="en-US" dirty="0" smtClean="0"/>
              <a:t>As the figure below shows, a wave pulse on a string is inverted (turned upside-down) when it reflects from an end that is tied down. A wave pulse on a string whose end is free to move is reflected right-side up.</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33014668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Oscillations and Periodic Motion</a:t>
            </a:r>
            <a:endParaRPr lang="en-US" dirty="0"/>
          </a:p>
        </p:txBody>
      </p:sp>
      <p:sp>
        <p:nvSpPr>
          <p:cNvPr id="1030" name="Rectangle 6"/>
          <p:cNvSpPr>
            <a:spLocks noGrp="1" noChangeArrowheads="1"/>
          </p:cNvSpPr>
          <p:nvPr>
            <p:ph type="body" idx="1"/>
          </p:nvPr>
        </p:nvSpPr>
        <p:spPr/>
        <p:txBody>
          <a:bodyPr/>
          <a:lstStyle/>
          <a:p>
            <a:r>
              <a:rPr lang="en-US" dirty="0" smtClean="0"/>
              <a:t>Closely related to the period is the frequency, </a:t>
            </a:r>
            <a:r>
              <a:rPr lang="en-US" i="1" dirty="0" smtClean="0"/>
              <a:t>f</a:t>
            </a:r>
            <a:r>
              <a:rPr lang="en-US" dirty="0" smtClean="0"/>
              <a:t>, which is the number of oscillations per unit of time. The higher the frequency, the more rapid the oscillations.</a:t>
            </a:r>
          </a:p>
          <a:p>
            <a:r>
              <a:rPr lang="en-US" dirty="0" smtClean="0"/>
              <a:t>As an example, your heart beats about 60 times per minute, or about once per second. This means that the frequency is 1 cycle (beat) per second.</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3199193598"/>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Waves and Wave Properties</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3" name="Picture 2" descr="13_20_Figure.jpg"/>
          <p:cNvPicPr>
            <a:picLocks noChangeAspect="1"/>
          </p:cNvPicPr>
          <p:nvPr/>
        </p:nvPicPr>
        <p:blipFill rotWithShape="1">
          <a:blip r:embed="rId3">
            <a:extLst>
              <a:ext uri="{28A0092B-C50C-407E-A947-70E740481C1C}">
                <a14:useLocalDpi xmlns:a14="http://schemas.microsoft.com/office/drawing/2010/main" val="0"/>
              </a:ext>
            </a:extLst>
          </a:blip>
          <a:srcRect b="5008"/>
          <a:stretch/>
        </p:blipFill>
        <p:spPr>
          <a:xfrm>
            <a:off x="271272" y="1778871"/>
            <a:ext cx="8601456" cy="3410712"/>
          </a:xfrm>
          <a:prstGeom prst="rect">
            <a:avLst/>
          </a:prstGeom>
        </p:spPr>
      </p:pic>
    </p:spTree>
    <p:extLst>
      <p:ext uri="{BB962C8B-B14F-4D97-AF65-F5344CB8AC3E}">
        <p14:creationId xmlns:p14="http://schemas.microsoft.com/office/powerpoint/2010/main" val="2690200415"/>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Interacting Waves </a:t>
            </a:r>
            <a:endParaRPr lang="en-US" dirty="0"/>
          </a:p>
        </p:txBody>
      </p:sp>
      <p:sp>
        <p:nvSpPr>
          <p:cNvPr id="1030" name="Rectangle 6"/>
          <p:cNvSpPr>
            <a:spLocks noGrp="1" noChangeArrowheads="1"/>
          </p:cNvSpPr>
          <p:nvPr>
            <p:ph type="body" idx="1"/>
          </p:nvPr>
        </p:nvSpPr>
        <p:spPr/>
        <p:txBody>
          <a:bodyPr/>
          <a:lstStyle/>
          <a:p>
            <a:r>
              <a:rPr lang="en-US" dirty="0" smtClean="0"/>
              <a:t>When two objects collide, they hit and bounce backward. When lumps of clay collide, they "</a:t>
            </a:r>
            <a:r>
              <a:rPr lang="en-US" dirty="0" smtClean="0"/>
              <a:t>smush</a:t>
            </a:r>
            <a:r>
              <a:rPr lang="en-US" dirty="0" smtClean="0"/>
              <a:t>" together into a big blob. What about waves?</a:t>
            </a:r>
          </a:p>
          <a:p>
            <a:r>
              <a:rPr lang="en-US" dirty="0" smtClean="0"/>
              <a:t>In some ways, waves are like ghosts—they pass through one another and keep going!</a:t>
            </a:r>
          </a:p>
          <a:p>
            <a:r>
              <a:rPr lang="en-US" dirty="0" smtClean="0"/>
              <a:t>When two or more waves overlap, they combine to form a resultant wave. The principle of superposition states that a resultant wave is simply the sum of the individual waves that make it up.</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2439038312"/>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Interacting Waves</a:t>
            </a:r>
            <a:endParaRPr lang="en-US" dirty="0"/>
          </a:p>
        </p:txBody>
      </p:sp>
      <p:sp>
        <p:nvSpPr>
          <p:cNvPr id="1030" name="Rectangle 6"/>
          <p:cNvSpPr>
            <a:spLocks noGrp="1" noChangeArrowheads="1"/>
          </p:cNvSpPr>
          <p:nvPr>
            <p:ph type="body" idx="1"/>
          </p:nvPr>
        </p:nvSpPr>
        <p:spPr/>
        <p:txBody>
          <a:bodyPr/>
          <a:lstStyle/>
          <a:p>
            <a:r>
              <a:rPr lang="en-US" dirty="0" smtClean="0"/>
              <a:t>The amazing thing is that a collision between waves </a:t>
            </a:r>
            <a:r>
              <a:rPr lang="en-US" dirty="0" smtClean="0"/>
              <a:t>doesn</a:t>
            </a:r>
            <a:r>
              <a:rPr lang="fr-FR" dirty="0" smtClean="0"/>
              <a:t>'</a:t>
            </a:r>
            <a:r>
              <a:rPr lang="en-US" dirty="0" smtClean="0"/>
              <a:t>t affect the individual waves in any way. The waves pass right through each other and continue on as if nothing had happened.</a:t>
            </a:r>
          </a:p>
          <a:p>
            <a:r>
              <a:rPr lang="en-US" dirty="0" smtClean="0"/>
              <a:t>As simple as the principle of superposition is, it still leads to interesting consequences. For example, consider the wave pulses shown the figure below.</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2518012862"/>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Interacting Waves</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3" name="Picture 2" descr="13_21_Figure.jpg"/>
          <p:cNvPicPr>
            <a:picLocks noChangeAspect="1"/>
          </p:cNvPicPr>
          <p:nvPr/>
        </p:nvPicPr>
        <p:blipFill rotWithShape="1">
          <a:blip r:embed="rId3">
            <a:extLst>
              <a:ext uri="{28A0092B-C50C-407E-A947-70E740481C1C}">
                <a14:useLocalDpi xmlns:a14="http://schemas.microsoft.com/office/drawing/2010/main" val="0"/>
              </a:ext>
            </a:extLst>
          </a:blip>
          <a:srcRect b="4296"/>
          <a:stretch/>
        </p:blipFill>
        <p:spPr>
          <a:xfrm>
            <a:off x="271272" y="1264920"/>
            <a:ext cx="8601456" cy="4142232"/>
          </a:xfrm>
          <a:prstGeom prst="rect">
            <a:avLst/>
          </a:prstGeom>
        </p:spPr>
      </p:pic>
    </p:spTree>
    <p:extLst>
      <p:ext uri="{BB962C8B-B14F-4D97-AF65-F5344CB8AC3E}">
        <p14:creationId xmlns:p14="http://schemas.microsoft.com/office/powerpoint/2010/main" val="1904138819"/>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Interacting Waves</a:t>
            </a:r>
            <a:endParaRPr lang="en-US" dirty="0"/>
          </a:p>
        </p:txBody>
      </p:sp>
      <p:sp>
        <p:nvSpPr>
          <p:cNvPr id="1030" name="Rectangle 6"/>
          <p:cNvSpPr>
            <a:spLocks noGrp="1" noChangeArrowheads="1"/>
          </p:cNvSpPr>
          <p:nvPr>
            <p:ph type="body" idx="1"/>
          </p:nvPr>
        </p:nvSpPr>
        <p:spPr/>
        <p:txBody>
          <a:bodyPr/>
          <a:lstStyle/>
          <a:p>
            <a:r>
              <a:rPr lang="en-US" dirty="0" smtClean="0"/>
              <a:t>Figure (a) shows that when two wave pulses combine, the resulting pulse has a larger amplitude, equal to the sum of the amplitudes of the individual pulses. </a:t>
            </a:r>
          </a:p>
          <a:p>
            <a:r>
              <a:rPr lang="en-US" dirty="0" smtClean="0"/>
              <a:t>Whenever waves combine to form a larger wave, the result is referred to as constructive interference.</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2767759229"/>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Interacting Waves</a:t>
            </a:r>
            <a:endParaRPr lang="en-US" dirty="0"/>
          </a:p>
        </p:txBody>
      </p:sp>
      <p:sp>
        <p:nvSpPr>
          <p:cNvPr id="1030" name="Rectangle 6"/>
          <p:cNvSpPr>
            <a:spLocks noGrp="1" noChangeArrowheads="1"/>
          </p:cNvSpPr>
          <p:nvPr>
            <p:ph type="body" idx="1"/>
          </p:nvPr>
        </p:nvSpPr>
        <p:spPr/>
        <p:txBody>
          <a:bodyPr/>
          <a:lstStyle/>
          <a:p>
            <a:r>
              <a:rPr lang="en-US" dirty="0" smtClean="0"/>
              <a:t>On the other hand, two pulses like those in figure (b) may combine. When this happens, the positive displacement of one wave adds to the negative displacement of the other to crease a net displacement of zero. When waves superpose to form a smaller wave, the result is referred to as destructive interference.</a:t>
            </a:r>
          </a:p>
          <a:p>
            <a:r>
              <a:rPr lang="en-US" dirty="0" smtClean="0"/>
              <a:t>In both constructive and destructive interference, the waves are not changed when they pass through one another. This makes sense from an energy point of view, since energy cannot simply vanish.</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2073558717"/>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Interacting Waves</a:t>
            </a:r>
            <a:endParaRPr lang="en-US" dirty="0"/>
          </a:p>
        </p:txBody>
      </p:sp>
      <p:sp>
        <p:nvSpPr>
          <p:cNvPr id="1030" name="Rectangle 6"/>
          <p:cNvSpPr>
            <a:spLocks noGrp="1" noChangeArrowheads="1"/>
          </p:cNvSpPr>
          <p:nvPr>
            <p:ph type="body" idx="1"/>
          </p:nvPr>
        </p:nvSpPr>
        <p:spPr>
          <a:xfrm>
            <a:off x="365125" y="1141413"/>
            <a:ext cx="8035018" cy="5106987"/>
          </a:xfrm>
        </p:spPr>
        <p:txBody>
          <a:bodyPr/>
          <a:lstStyle/>
          <a:p>
            <a:r>
              <a:rPr lang="en-US" dirty="0" smtClean="0"/>
              <a:t>Interference effects are not limited to waves on a string. In fact, interference is one of the key characteristics that define waves. In general, when waves combine, they form interference patterns that include regions of constructive interference and regions of destructive interference.</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3901900859"/>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Interacting Waves</a:t>
            </a:r>
            <a:endParaRPr lang="en-US" dirty="0"/>
          </a:p>
        </p:txBody>
      </p:sp>
      <p:sp>
        <p:nvSpPr>
          <p:cNvPr id="1030" name="Rectangle 6"/>
          <p:cNvSpPr>
            <a:spLocks noGrp="1" noChangeArrowheads="1"/>
          </p:cNvSpPr>
          <p:nvPr>
            <p:ph idx="1"/>
          </p:nvPr>
        </p:nvSpPr>
        <p:spPr/>
        <p:txBody>
          <a:bodyPr/>
          <a:lstStyle/>
          <a:p>
            <a:r>
              <a:rPr lang="en-US" dirty="0" smtClean="0"/>
              <a:t>The interference pattern produced by the superposition of two circular waves is shown in the figure below.</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2" name="Picture 1" descr="13_24_Figure.jpg"/>
          <p:cNvPicPr>
            <a:picLocks noChangeAspect="1"/>
          </p:cNvPicPr>
          <p:nvPr/>
        </p:nvPicPr>
        <p:blipFill rotWithShape="1">
          <a:blip r:embed="rId3">
            <a:extLst>
              <a:ext uri="{28A0092B-C50C-407E-A947-70E740481C1C}">
                <a14:useLocalDpi xmlns:a14="http://schemas.microsoft.com/office/drawing/2010/main" val="0"/>
              </a:ext>
            </a:extLst>
          </a:blip>
          <a:srcRect b="2803"/>
          <a:stretch/>
        </p:blipFill>
        <p:spPr>
          <a:xfrm>
            <a:off x="3446711" y="2037890"/>
            <a:ext cx="3280198" cy="4764848"/>
          </a:xfrm>
          <a:prstGeom prst="rect">
            <a:avLst/>
          </a:prstGeom>
        </p:spPr>
      </p:pic>
    </p:spTree>
    <p:extLst>
      <p:ext uri="{BB962C8B-B14F-4D97-AF65-F5344CB8AC3E}">
        <p14:creationId xmlns:p14="http://schemas.microsoft.com/office/powerpoint/2010/main" val="3926087242"/>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3_26_Figure.jpg"/>
          <p:cNvPicPr>
            <a:picLocks noChangeAspect="1"/>
          </p:cNvPicPr>
          <p:nvPr/>
        </p:nvPicPr>
        <p:blipFill rotWithShape="1">
          <a:blip r:embed="rId3">
            <a:extLst>
              <a:ext uri="{28A0092B-C50C-407E-A947-70E740481C1C}">
                <a14:useLocalDpi xmlns:a14="http://schemas.microsoft.com/office/drawing/2010/main" val="0"/>
              </a:ext>
            </a:extLst>
          </a:blip>
          <a:srcRect b="5418"/>
          <a:stretch/>
        </p:blipFill>
        <p:spPr>
          <a:xfrm>
            <a:off x="662248" y="3538738"/>
            <a:ext cx="7819505" cy="2951018"/>
          </a:xfrm>
          <a:prstGeom prst="rect">
            <a:avLst/>
          </a:prstGeom>
        </p:spPr>
      </p:pic>
      <p:sp>
        <p:nvSpPr>
          <p:cNvPr id="1029" name="Rectangle 5"/>
          <p:cNvSpPr>
            <a:spLocks noGrp="1" noChangeArrowheads="1"/>
          </p:cNvSpPr>
          <p:nvPr>
            <p:ph type="title"/>
          </p:nvPr>
        </p:nvSpPr>
        <p:spPr/>
        <p:txBody>
          <a:bodyPr/>
          <a:lstStyle/>
          <a:p>
            <a:r>
              <a:rPr lang="en-US" dirty="0" smtClean="0"/>
              <a:t>Interacting Waves</a:t>
            </a:r>
            <a:endParaRPr lang="en-US" dirty="0"/>
          </a:p>
        </p:txBody>
      </p:sp>
      <p:sp>
        <p:nvSpPr>
          <p:cNvPr id="1030" name="Rectangle 6"/>
          <p:cNvSpPr>
            <a:spLocks noGrp="1" noChangeArrowheads="1"/>
          </p:cNvSpPr>
          <p:nvPr>
            <p:ph type="body" idx="1"/>
          </p:nvPr>
        </p:nvSpPr>
        <p:spPr/>
        <p:txBody>
          <a:bodyPr/>
          <a:lstStyle/>
          <a:p>
            <a:r>
              <a:rPr lang="en-US" dirty="0" smtClean="0"/>
              <a:t>A wave that oscillates in a fixed position is called a standing wave.</a:t>
            </a:r>
          </a:p>
          <a:p>
            <a:r>
              <a:rPr lang="en-US" dirty="0" smtClean="0"/>
              <a:t>The figure below contains examples of standing waves. Note that the strings assume a wavelike shape, but the wave stays in the same place.</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4017368734"/>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Interacting Waves</a:t>
            </a:r>
            <a:endParaRPr lang="en-US" dirty="0"/>
          </a:p>
        </p:txBody>
      </p:sp>
      <p:sp>
        <p:nvSpPr>
          <p:cNvPr id="1030" name="Rectangle 6"/>
          <p:cNvSpPr>
            <a:spLocks noGrp="1" noChangeArrowheads="1"/>
          </p:cNvSpPr>
          <p:nvPr>
            <p:ph type="body" idx="1"/>
          </p:nvPr>
        </p:nvSpPr>
        <p:spPr/>
        <p:txBody>
          <a:bodyPr/>
          <a:lstStyle/>
          <a:p>
            <a:r>
              <a:rPr lang="en-US" dirty="0" smtClean="0"/>
              <a:t>When a string is tied down at both ends and plucked in the middle, a standing wave results [see figure (a)]. This is the string</a:t>
            </a:r>
            <a:r>
              <a:rPr lang="fr-FR" dirty="0" smtClean="0"/>
              <a:t>'</a:t>
            </a:r>
            <a:r>
              <a:rPr lang="en-US" dirty="0" smtClean="0"/>
              <a:t>s fundamental mode of vibration, or first harmonic. </a:t>
            </a:r>
          </a:p>
          <a:p>
            <a:r>
              <a:rPr lang="en-US" dirty="0" smtClean="0"/>
              <a:t>The fundamental mode corresponds to a half a wavelength of a usual wave on a string.</a:t>
            </a:r>
          </a:p>
          <a:p>
            <a:r>
              <a:rPr lang="en-US" dirty="0" smtClean="0"/>
              <a:t>Notice that the ends of the plucked string are fixed and do not move. Points that do not move are called nodes.</a:t>
            </a:r>
          </a:p>
          <a:p>
            <a:r>
              <a:rPr lang="en-US" dirty="0" smtClean="0"/>
              <a:t>Halfway between any two nodes is a point of maximum displacement known as an antinode.</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14834503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g_454_unfigure.jpg"/>
          <p:cNvPicPr>
            <a:picLocks noChangeAspect="1"/>
          </p:cNvPicPr>
          <p:nvPr/>
        </p:nvPicPr>
        <p:blipFill rotWithShape="1">
          <a:blip r:embed="rId3">
            <a:extLst>
              <a:ext uri="{28A0092B-C50C-407E-A947-70E740481C1C}">
                <a14:useLocalDpi xmlns:a14="http://schemas.microsoft.com/office/drawing/2010/main" val="0"/>
              </a:ext>
            </a:extLst>
          </a:blip>
          <a:srcRect b="3985"/>
          <a:stretch/>
        </p:blipFill>
        <p:spPr>
          <a:xfrm>
            <a:off x="662248" y="2295760"/>
            <a:ext cx="7819505" cy="4006735"/>
          </a:xfrm>
          <a:prstGeom prst="rect">
            <a:avLst/>
          </a:prstGeom>
        </p:spPr>
      </p:pic>
      <p:sp>
        <p:nvSpPr>
          <p:cNvPr id="1029" name="Rectangle 5"/>
          <p:cNvSpPr>
            <a:spLocks noGrp="1" noChangeArrowheads="1"/>
          </p:cNvSpPr>
          <p:nvPr>
            <p:ph type="title"/>
          </p:nvPr>
        </p:nvSpPr>
        <p:spPr/>
        <p:txBody>
          <a:bodyPr/>
          <a:lstStyle/>
          <a:p>
            <a:r>
              <a:rPr lang="en-US" dirty="0" smtClean="0"/>
              <a:t>Oscillations and Periodic Motion</a:t>
            </a:r>
            <a:endParaRPr lang="en-US" dirty="0"/>
          </a:p>
        </p:txBody>
      </p:sp>
      <p:sp>
        <p:nvSpPr>
          <p:cNvPr id="1030" name="Rectangle 6"/>
          <p:cNvSpPr>
            <a:spLocks noGrp="1" noChangeArrowheads="1"/>
          </p:cNvSpPr>
          <p:nvPr>
            <p:ph type="body" idx="1"/>
          </p:nvPr>
        </p:nvSpPr>
        <p:spPr/>
        <p:txBody>
          <a:bodyPr/>
          <a:lstStyle/>
          <a:p>
            <a:r>
              <a:rPr lang="en-US" dirty="0" smtClean="0"/>
              <a:t>The frequency is found by taking the inverse of the period.</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82345323"/>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Interacting Waves</a:t>
            </a:r>
            <a:endParaRPr lang="en-US" dirty="0"/>
          </a:p>
        </p:txBody>
      </p:sp>
      <p:sp>
        <p:nvSpPr>
          <p:cNvPr id="1030" name="Rectangle 6"/>
          <p:cNvSpPr>
            <a:spLocks noGrp="1" noChangeArrowheads="1"/>
          </p:cNvSpPr>
          <p:nvPr>
            <p:ph type="body" idx="1"/>
          </p:nvPr>
        </p:nvSpPr>
        <p:spPr/>
        <p:txBody>
          <a:bodyPr/>
          <a:lstStyle/>
          <a:p>
            <a:r>
              <a:rPr lang="en-US" dirty="0" smtClean="0"/>
              <a:t>The first harmonic is formed by a wave that reflects back and forth between the fixed ends of a string. When the frequency is just right, the reflected waves interfere constructively, and the standing wave is formed.</a:t>
            </a:r>
          </a:p>
          <a:p>
            <a:r>
              <a:rPr lang="en-US" dirty="0" smtClean="0"/>
              <a:t>All standing waves are the result of interference. If the frequency differs from the first-harmonic frequency, then the reflections result in destructive interference, and a standing wave does not form. </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1379298927"/>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479_unfigure.jpg"/>
          <p:cNvPicPr>
            <a:picLocks noChangeAspect="1"/>
          </p:cNvPicPr>
          <p:nvPr/>
        </p:nvPicPr>
        <p:blipFill rotWithShape="1">
          <a:blip r:embed="rId3">
            <a:extLst>
              <a:ext uri="{28A0092B-C50C-407E-A947-70E740481C1C}">
                <a14:useLocalDpi xmlns:a14="http://schemas.microsoft.com/office/drawing/2010/main" val="0"/>
              </a:ext>
            </a:extLst>
          </a:blip>
          <a:srcRect b="2968"/>
          <a:stretch/>
        </p:blipFill>
        <p:spPr>
          <a:xfrm>
            <a:off x="1901587" y="2937916"/>
            <a:ext cx="5340827" cy="3650765"/>
          </a:xfrm>
          <a:prstGeom prst="rect">
            <a:avLst/>
          </a:prstGeom>
        </p:spPr>
      </p:pic>
      <p:sp>
        <p:nvSpPr>
          <p:cNvPr id="1029" name="Rectangle 5"/>
          <p:cNvSpPr>
            <a:spLocks noGrp="1" noChangeArrowheads="1"/>
          </p:cNvSpPr>
          <p:nvPr>
            <p:ph type="title"/>
          </p:nvPr>
        </p:nvSpPr>
        <p:spPr/>
        <p:txBody>
          <a:bodyPr/>
          <a:lstStyle/>
          <a:p>
            <a:r>
              <a:rPr lang="en-US" dirty="0" smtClean="0"/>
              <a:t>Interacting Waves</a:t>
            </a:r>
            <a:endParaRPr lang="en-US" dirty="0"/>
          </a:p>
        </p:txBody>
      </p:sp>
      <p:sp>
        <p:nvSpPr>
          <p:cNvPr id="1030" name="Rectangle 6"/>
          <p:cNvSpPr>
            <a:spLocks noGrp="1" noChangeArrowheads="1"/>
          </p:cNvSpPr>
          <p:nvPr>
            <p:ph type="body" idx="1"/>
          </p:nvPr>
        </p:nvSpPr>
        <p:spPr>
          <a:xfrm>
            <a:off x="365125" y="1141413"/>
            <a:ext cx="8452304" cy="5106987"/>
          </a:xfrm>
        </p:spPr>
        <p:txBody>
          <a:bodyPr/>
          <a:lstStyle/>
          <a:p>
            <a:r>
              <a:rPr lang="en-US" dirty="0" smtClean="0"/>
              <a:t>The wavelength and frequency of the first harmonic can be calculated from the length of the string, </a:t>
            </a:r>
            <a:r>
              <a:rPr lang="en-US" i="1" dirty="0" smtClean="0"/>
              <a:t>L</a:t>
            </a:r>
            <a:r>
              <a:rPr lang="en-US" dirty="0" smtClean="0"/>
              <a:t>, and the speed of the wave on the string, </a:t>
            </a:r>
            <a:r>
              <a:rPr lang="en-US" i="1" dirty="0" smtClean="0"/>
              <a:t>v</a:t>
            </a:r>
            <a:r>
              <a:rPr lang="en-US" dirty="0" smtClean="0"/>
              <a:t>, as follows:</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4254071686"/>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Interacting Waves</a:t>
            </a:r>
            <a:endParaRPr lang="en-US" dirty="0"/>
          </a:p>
        </p:txBody>
      </p:sp>
      <p:sp>
        <p:nvSpPr>
          <p:cNvPr id="1030" name="Rectangle 6"/>
          <p:cNvSpPr>
            <a:spLocks noGrp="1" noChangeArrowheads="1"/>
          </p:cNvSpPr>
          <p:nvPr>
            <p:ph type="body" idx="1"/>
          </p:nvPr>
        </p:nvSpPr>
        <p:spPr/>
        <p:txBody>
          <a:bodyPr/>
          <a:lstStyle/>
          <a:p>
            <a:r>
              <a:rPr lang="en-US" dirty="0" smtClean="0"/>
              <a:t>However, the fundamental mode, described above, is not the only standing wave that can exist on a string.</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1209942020"/>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Interacting Waves</a:t>
            </a:r>
            <a:endParaRPr lang="en-US" dirty="0"/>
          </a:p>
        </p:txBody>
      </p:sp>
      <p:sp>
        <p:nvSpPr>
          <p:cNvPr id="1030" name="Rectangle 6"/>
          <p:cNvSpPr>
            <a:spLocks noGrp="1" noChangeArrowheads="1"/>
          </p:cNvSpPr>
          <p:nvPr>
            <p:ph type="body" idx="1"/>
          </p:nvPr>
        </p:nvSpPr>
        <p:spPr/>
        <p:txBody>
          <a:bodyPr/>
          <a:lstStyle/>
          <a:p>
            <a:r>
              <a:rPr lang="en-US" dirty="0" smtClean="0"/>
              <a:t>A given string has an infinite number of standing wave modes, or harmonics. For example, the second harmonic is shown in the figure below</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2" name="Picture 1" descr="13_26_FigureB.jpg"/>
          <p:cNvPicPr>
            <a:picLocks noChangeAspect="1"/>
          </p:cNvPicPr>
          <p:nvPr/>
        </p:nvPicPr>
        <p:blipFill rotWithShape="1">
          <a:blip r:embed="rId3">
            <a:extLst>
              <a:ext uri="{28A0092B-C50C-407E-A947-70E740481C1C}">
                <a14:useLocalDpi xmlns:a14="http://schemas.microsoft.com/office/drawing/2010/main" val="0"/>
              </a:ext>
            </a:extLst>
          </a:blip>
          <a:srcRect b="2803"/>
          <a:stretch/>
        </p:blipFill>
        <p:spPr>
          <a:xfrm>
            <a:off x="2912218" y="2596299"/>
            <a:ext cx="3319565" cy="4002783"/>
          </a:xfrm>
          <a:prstGeom prst="rect">
            <a:avLst/>
          </a:prstGeom>
        </p:spPr>
      </p:pic>
    </p:spTree>
    <p:extLst>
      <p:ext uri="{BB962C8B-B14F-4D97-AF65-F5344CB8AC3E}">
        <p14:creationId xmlns:p14="http://schemas.microsoft.com/office/powerpoint/2010/main" val="3586411809"/>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Interacting Waves</a:t>
            </a:r>
            <a:endParaRPr lang="en-US" dirty="0"/>
          </a:p>
        </p:txBody>
      </p:sp>
      <p:sp>
        <p:nvSpPr>
          <p:cNvPr id="1030" name="Rectangle 6"/>
          <p:cNvSpPr>
            <a:spLocks noGrp="1" noChangeArrowheads="1"/>
          </p:cNvSpPr>
          <p:nvPr>
            <p:ph type="body" idx="1"/>
          </p:nvPr>
        </p:nvSpPr>
        <p:spPr/>
        <p:txBody>
          <a:bodyPr/>
          <a:lstStyle/>
          <a:p>
            <a:r>
              <a:rPr lang="en-US" dirty="0" smtClean="0"/>
              <a:t>Notice that the sequence of nodes (N) and antinodes (A) is N-A-N-A-N, which has one more antinode (A) and one more node (N) than the first harmonic.</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1575925287"/>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3_26_FigureC.jpg"/>
          <p:cNvPicPr>
            <a:picLocks noChangeAspect="1"/>
          </p:cNvPicPr>
          <p:nvPr/>
        </p:nvPicPr>
        <p:blipFill rotWithShape="1">
          <a:blip r:embed="rId3">
            <a:extLst>
              <a:ext uri="{28A0092B-C50C-407E-A947-70E740481C1C}">
                <a14:useLocalDpi xmlns:a14="http://schemas.microsoft.com/office/drawing/2010/main" val="0"/>
              </a:ext>
            </a:extLst>
          </a:blip>
          <a:srcRect b="2803"/>
          <a:stretch/>
        </p:blipFill>
        <p:spPr>
          <a:xfrm>
            <a:off x="3005651" y="2259529"/>
            <a:ext cx="3651522" cy="4403060"/>
          </a:xfrm>
          <a:prstGeom prst="rect">
            <a:avLst/>
          </a:prstGeom>
        </p:spPr>
      </p:pic>
      <p:sp>
        <p:nvSpPr>
          <p:cNvPr id="1029" name="Rectangle 5"/>
          <p:cNvSpPr>
            <a:spLocks noGrp="1" noChangeArrowheads="1"/>
          </p:cNvSpPr>
          <p:nvPr>
            <p:ph type="title"/>
          </p:nvPr>
        </p:nvSpPr>
        <p:spPr/>
        <p:txBody>
          <a:bodyPr/>
          <a:lstStyle/>
          <a:p>
            <a:r>
              <a:rPr lang="en-US" dirty="0" smtClean="0"/>
              <a:t>Interacting Waves</a:t>
            </a:r>
            <a:endParaRPr lang="en-US" dirty="0"/>
          </a:p>
        </p:txBody>
      </p:sp>
      <p:sp>
        <p:nvSpPr>
          <p:cNvPr id="1030" name="Rectangle 6"/>
          <p:cNvSpPr>
            <a:spLocks noGrp="1" noChangeArrowheads="1"/>
          </p:cNvSpPr>
          <p:nvPr>
            <p:ph type="body" idx="1"/>
          </p:nvPr>
        </p:nvSpPr>
        <p:spPr/>
        <p:txBody>
          <a:bodyPr/>
          <a:lstStyle/>
          <a:p>
            <a:r>
              <a:rPr lang="en-US" dirty="0" smtClean="0"/>
              <a:t>Adding one more antinode and node yields the third harmonic, N-A-N-A-N-A-N, as shown in the figure below.</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524922624"/>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Interacting Waves</a:t>
            </a:r>
            <a:endParaRPr lang="en-US" dirty="0"/>
          </a:p>
        </p:txBody>
      </p:sp>
      <p:sp>
        <p:nvSpPr>
          <p:cNvPr id="1030" name="Rectangle 6"/>
          <p:cNvSpPr>
            <a:spLocks noGrp="1" noChangeArrowheads="1"/>
          </p:cNvSpPr>
          <p:nvPr>
            <p:ph type="body" idx="1"/>
          </p:nvPr>
        </p:nvSpPr>
        <p:spPr/>
        <p:txBody>
          <a:bodyPr/>
          <a:lstStyle/>
          <a:p>
            <a:r>
              <a:rPr lang="en-US" dirty="0" smtClean="0"/>
              <a:t>The frequency of the second harmonic is twice the frequency of the first harmonic, and the frequency of the third harmonic is three times that of the first. This pattern continues for all higher harmonics.</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2055796132"/>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Interacting Waves</a:t>
            </a:r>
            <a:endParaRPr lang="en-US" dirty="0"/>
          </a:p>
        </p:txBody>
      </p:sp>
      <p:sp>
        <p:nvSpPr>
          <p:cNvPr id="1030" name="Rectangle 6"/>
          <p:cNvSpPr>
            <a:spLocks noGrp="1" noChangeArrowheads="1"/>
          </p:cNvSpPr>
          <p:nvPr>
            <p:ph type="body" idx="1"/>
          </p:nvPr>
        </p:nvSpPr>
        <p:spPr/>
        <p:txBody>
          <a:bodyPr/>
          <a:lstStyle/>
          <a:p>
            <a:r>
              <a:rPr lang="en-US" dirty="0" smtClean="0"/>
              <a:t>When you pluck a guitar string, it vibrates primarily in its fundamental mode. Higher harmonics make only small contributions to the sound produced. The same is true for strings on a piano, a violin, and other string instruments.</a:t>
            </a:r>
          </a:p>
          <a:p>
            <a:r>
              <a:rPr lang="en-US" dirty="0" smtClean="0"/>
              <a:t>Assuming that all other variables remain the same, longer strings (larger </a:t>
            </a:r>
            <a:r>
              <a:rPr lang="en-US" i="1" dirty="0" smtClean="0"/>
              <a:t>L</a:t>
            </a:r>
            <a:r>
              <a:rPr lang="en-US" dirty="0" smtClean="0"/>
              <a:t>) produce lower frequencies and shorter strings (smaller </a:t>
            </a:r>
            <a:r>
              <a:rPr lang="en-US" i="1" dirty="0" smtClean="0"/>
              <a:t>L</a:t>
            </a:r>
            <a:r>
              <a:rPr lang="en-US" dirty="0" smtClean="0"/>
              <a:t>) produce higher frequencies.</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4138972129"/>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3_27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0867" y="2148621"/>
            <a:ext cx="5125453" cy="4530051"/>
          </a:xfrm>
          <a:prstGeom prst="rect">
            <a:avLst/>
          </a:prstGeom>
        </p:spPr>
      </p:pic>
      <p:sp>
        <p:nvSpPr>
          <p:cNvPr id="1029" name="Rectangle 5"/>
          <p:cNvSpPr>
            <a:spLocks noGrp="1" noChangeArrowheads="1"/>
          </p:cNvSpPr>
          <p:nvPr>
            <p:ph type="title"/>
          </p:nvPr>
        </p:nvSpPr>
        <p:spPr/>
        <p:txBody>
          <a:bodyPr/>
          <a:lstStyle/>
          <a:p>
            <a:r>
              <a:rPr lang="en-US" dirty="0" smtClean="0"/>
              <a:t>Interacting Waves</a:t>
            </a:r>
            <a:endParaRPr lang="en-US" dirty="0"/>
          </a:p>
        </p:txBody>
      </p:sp>
      <p:sp>
        <p:nvSpPr>
          <p:cNvPr id="1030" name="Rectangle 6"/>
          <p:cNvSpPr>
            <a:spLocks noGrp="1" noChangeArrowheads="1"/>
          </p:cNvSpPr>
          <p:nvPr>
            <p:ph type="body" idx="1"/>
          </p:nvPr>
        </p:nvSpPr>
        <p:spPr/>
        <p:txBody>
          <a:bodyPr/>
          <a:lstStyle/>
          <a:p>
            <a:r>
              <a:rPr lang="en-US" dirty="0" smtClean="0"/>
              <a:t>This fact accounts for the general shape of a piano, shown in the figure below.</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1911716851"/>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Interacting Waves</a:t>
            </a:r>
            <a:endParaRPr lang="en-US" dirty="0"/>
          </a:p>
        </p:txBody>
      </p:sp>
      <p:sp>
        <p:nvSpPr>
          <p:cNvPr id="1030" name="Rectangle 6"/>
          <p:cNvSpPr>
            <a:spLocks noGrp="1" noChangeArrowheads="1"/>
          </p:cNvSpPr>
          <p:nvPr>
            <p:ph type="body" idx="1"/>
          </p:nvPr>
        </p:nvSpPr>
        <p:spPr/>
        <p:txBody>
          <a:bodyPr/>
          <a:lstStyle/>
          <a:p>
            <a:r>
              <a:rPr lang="en-US" dirty="0" smtClean="0"/>
              <a:t>The frequency range of an instrument is directly related to the instrument</a:t>
            </a:r>
            <a:r>
              <a:rPr lang="fr-FR" dirty="0" smtClean="0"/>
              <a:t>'</a:t>
            </a:r>
            <a:r>
              <a:rPr lang="en-US" dirty="0" smtClean="0"/>
              <a:t>s size. The figure below shows a violin, a cello, and a double bass. The smallest of these string instruments, the violin, has the highest frequency range. The largest instrument, the double bass, produces the lowest frequency range.</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412446269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Oscillations and Periodic Motion</a:t>
            </a:r>
            <a:endParaRPr lang="en-US" dirty="0"/>
          </a:p>
        </p:txBody>
      </p:sp>
      <p:sp>
        <p:nvSpPr>
          <p:cNvPr id="1030" name="Rectangle 6"/>
          <p:cNvSpPr>
            <a:spLocks noGrp="1" noChangeArrowheads="1"/>
          </p:cNvSpPr>
          <p:nvPr>
            <p:ph type="body" idx="1"/>
          </p:nvPr>
        </p:nvSpPr>
        <p:spPr/>
        <p:txBody>
          <a:bodyPr/>
          <a:lstStyle/>
          <a:p>
            <a:r>
              <a:rPr lang="en-US" dirty="0" smtClean="0"/>
              <a:t>A special unit called the hertz (Hz) is used to measure frequency. It is named for the German physicist Heinrich Hertz (1857–1894) in honor of his study of radio waves.</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653591225"/>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Interacting Waves</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3" name="Picture 2" descr="13_28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7084" y="589094"/>
            <a:ext cx="4549833" cy="6029498"/>
          </a:xfrm>
          <a:prstGeom prst="rect">
            <a:avLst/>
          </a:prstGeom>
        </p:spPr>
      </p:pic>
    </p:spTree>
    <p:extLst>
      <p:ext uri="{BB962C8B-B14F-4D97-AF65-F5344CB8AC3E}">
        <p14:creationId xmlns:p14="http://schemas.microsoft.com/office/powerpoint/2010/main" val="160112791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Oscillations and Periodic Motion</a:t>
            </a:r>
            <a:endParaRPr lang="en-US" dirty="0"/>
          </a:p>
        </p:txBody>
      </p:sp>
      <p:sp>
        <p:nvSpPr>
          <p:cNvPr id="1030" name="Rectangle 6"/>
          <p:cNvSpPr>
            <a:spLocks noGrp="1" noChangeArrowheads="1"/>
          </p:cNvSpPr>
          <p:nvPr>
            <p:ph type="body" idx="1"/>
          </p:nvPr>
        </p:nvSpPr>
        <p:spPr>
          <a:xfrm>
            <a:off x="365125" y="1141413"/>
            <a:ext cx="8470446" cy="5106987"/>
          </a:xfrm>
        </p:spPr>
        <p:txBody>
          <a:bodyPr/>
          <a:lstStyle/>
          <a:p>
            <a:r>
              <a:rPr lang="en-US" dirty="0" smtClean="0"/>
              <a:t>One hertz equals one cycle per second:</a:t>
            </a:r>
          </a:p>
          <a:p>
            <a:pPr marL="0" indent="0" algn="ctr">
              <a:buNone/>
            </a:pPr>
            <a:r>
              <a:rPr lang="en-US" dirty="0" smtClean="0"/>
              <a:t>1 Hz = 1 cycle/second</a:t>
            </a:r>
          </a:p>
          <a:p>
            <a:r>
              <a:rPr lang="en-US" dirty="0" smtClean="0"/>
              <a:t>High frequencies are measured in kilohertz (kHz), where 1 kHz = 10</a:t>
            </a:r>
            <a:r>
              <a:rPr lang="en-US" baseline="30000" dirty="0" smtClean="0"/>
              <a:t>3</a:t>
            </a:r>
            <a:r>
              <a:rPr lang="en-US" dirty="0" smtClean="0"/>
              <a:t> Hz, or megahertz (MHz), where 1 MHz = 10</a:t>
            </a:r>
            <a:r>
              <a:rPr lang="en-US" baseline="30000" dirty="0" smtClean="0"/>
              <a:t>6</a:t>
            </a:r>
            <a:r>
              <a:rPr lang="en-US" dirty="0" smtClean="0"/>
              <a:t> Hz.</a:t>
            </a:r>
          </a:p>
          <a:p>
            <a:r>
              <a:rPr lang="en-US" dirty="0" smtClean="0"/>
              <a:t>Since period and frequency are reciprocals of one another, when one is large, the other is small.</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338720036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782</TotalTime>
  <Words>4778</Words>
  <Application>Microsoft Macintosh PowerPoint</Application>
  <PresentationFormat>On-screen Show (4:3)</PresentationFormat>
  <Paragraphs>378</Paragraphs>
  <Slides>80</Slides>
  <Notes>80</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HA5Lect_template</vt:lpstr>
      <vt:lpstr>Oscillations and Waves</vt:lpstr>
      <vt:lpstr>Chapter Contents</vt:lpstr>
      <vt:lpstr>Oscillations and Periodic Motion</vt:lpstr>
      <vt:lpstr>Oscillations and Periodic Motion</vt:lpstr>
      <vt:lpstr>Oscillations and Periodic Motion</vt:lpstr>
      <vt:lpstr>Oscillations and Periodic Motion</vt:lpstr>
      <vt:lpstr>Oscillations and Periodic Motion</vt:lpstr>
      <vt:lpstr>Oscillations and Periodic Motion</vt:lpstr>
      <vt:lpstr>Oscillations and Periodic Motion</vt:lpstr>
      <vt:lpstr>Oscillations and Periodic Motion</vt:lpstr>
      <vt:lpstr>Oscillations and Periodic Motion</vt:lpstr>
      <vt:lpstr>Oscillations and Periodic Motion</vt:lpstr>
      <vt:lpstr>Oscillations and Periodic Motion</vt:lpstr>
      <vt:lpstr>Oscillations and Periodic Motion</vt:lpstr>
      <vt:lpstr>Oscillations and Periodic Motion</vt:lpstr>
      <vt:lpstr>Oscillations and Periodic Motion</vt:lpstr>
      <vt:lpstr>Oscillations and Periodic Motion</vt:lpstr>
      <vt:lpstr>Oscillations and Periodic Motion</vt:lpstr>
      <vt:lpstr>Oscillations and Periodic Motion</vt:lpstr>
      <vt:lpstr>Oscillations and Periodic Motion</vt:lpstr>
      <vt:lpstr>Oscillations and Periodic Motion</vt:lpstr>
      <vt:lpstr>Oscillations and Periodic Motion</vt:lpstr>
      <vt:lpstr>Oscillations and Periodic Motion</vt:lpstr>
      <vt:lpstr>Oscillations and Periodic Motion</vt:lpstr>
      <vt:lpstr>Oscillations and Periodic Motion</vt:lpstr>
      <vt:lpstr>Oscillations and Periodic Motion</vt:lpstr>
      <vt:lpstr>The Pendulum</vt:lpstr>
      <vt:lpstr>The Pendulum</vt:lpstr>
      <vt:lpstr>The Pendulum</vt:lpstr>
      <vt:lpstr>The Pendulum</vt:lpstr>
      <vt:lpstr>The Pendulum</vt:lpstr>
      <vt:lpstr>The Pendulum</vt:lpstr>
      <vt:lpstr>The Pendulum</vt:lpstr>
      <vt:lpstr>The Pendulum</vt:lpstr>
      <vt:lpstr>The Pendulum</vt:lpstr>
      <vt:lpstr>The Pendulum</vt:lpstr>
      <vt:lpstr>The Pendulum</vt:lpstr>
      <vt:lpstr>The Pendulum</vt:lpstr>
      <vt:lpstr>The Pendulum</vt:lpstr>
      <vt:lpstr>The Pendulum</vt:lpstr>
      <vt:lpstr>The Pendulum</vt:lpstr>
      <vt:lpstr>The Pendulum</vt:lpstr>
      <vt:lpstr>The Pendulum</vt:lpstr>
      <vt:lpstr>The Pendulum</vt:lpstr>
      <vt:lpstr>The Pendulum</vt:lpstr>
      <vt:lpstr>Waves and Wave Properties</vt:lpstr>
      <vt:lpstr>Waves and Wave Properties</vt:lpstr>
      <vt:lpstr>Waves and Wave Properties</vt:lpstr>
      <vt:lpstr>Waves and Wave Properties</vt:lpstr>
      <vt:lpstr>Waves and Wave Properties</vt:lpstr>
      <vt:lpstr>Waves and Wave Properties</vt:lpstr>
      <vt:lpstr>Waves and Wave Properties</vt:lpstr>
      <vt:lpstr>Waves and Wave Properties</vt:lpstr>
      <vt:lpstr>Waves and Wave Properties</vt:lpstr>
      <vt:lpstr>Waves and Wave Properties</vt:lpstr>
      <vt:lpstr>Waves and Wave Properties</vt:lpstr>
      <vt:lpstr>Waves and Wave Properties</vt:lpstr>
      <vt:lpstr>Waves and Wave Properties</vt:lpstr>
      <vt:lpstr>Waves and Wave Properties</vt:lpstr>
      <vt:lpstr>Waves and Wave Properties</vt:lpstr>
      <vt:lpstr>Interacting Waves </vt:lpstr>
      <vt:lpstr>Interacting Waves</vt:lpstr>
      <vt:lpstr>Interacting Waves</vt:lpstr>
      <vt:lpstr>Interacting Waves</vt:lpstr>
      <vt:lpstr>Interacting Waves</vt:lpstr>
      <vt:lpstr>Interacting Waves</vt:lpstr>
      <vt:lpstr>Interacting Waves</vt:lpstr>
      <vt:lpstr>Interacting Waves</vt:lpstr>
      <vt:lpstr>Interacting Waves</vt:lpstr>
      <vt:lpstr>Interacting Waves</vt:lpstr>
      <vt:lpstr>Interacting Waves</vt:lpstr>
      <vt:lpstr>Interacting Waves</vt:lpstr>
      <vt:lpstr>Interacting Waves</vt:lpstr>
      <vt:lpstr>Interacting Waves</vt:lpstr>
      <vt:lpstr>Interacting Waves</vt:lpstr>
      <vt:lpstr>Interacting Waves</vt:lpstr>
      <vt:lpstr>Interacting Waves</vt:lpstr>
      <vt:lpstr>Interacting Waves</vt:lpstr>
      <vt:lpstr>Interacting Waves</vt:lpstr>
      <vt:lpstr>Interacting Waves</vt:lpstr>
    </vt:vector>
  </TitlesOfParts>
  <Company>뿿ˤʤ㏘뿿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Sekar G</cp:lastModifiedBy>
  <cp:revision>106</cp:revision>
  <cp:lastPrinted>2013-09-04T17:29:45Z</cp:lastPrinted>
  <dcterms:created xsi:type="dcterms:W3CDTF">2007-09-26T05:29:17Z</dcterms:created>
  <dcterms:modified xsi:type="dcterms:W3CDTF">2013-09-06T07:54:18Z</dcterms:modified>
</cp:coreProperties>
</file>