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8"/>
  </p:notesMasterIdLst>
  <p:handoutMasterIdLst>
    <p:handoutMasterId r:id="rId49"/>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305" r:id="rId42"/>
    <p:sldId id="300" r:id="rId43"/>
    <p:sldId id="306" r:id="rId44"/>
    <p:sldId id="302" r:id="rId45"/>
    <p:sldId id="303" r:id="rId46"/>
    <p:sldId id="304" r:id="rId47"/>
  </p:sldIdLst>
  <p:sldSz cx="9144000" cy="6858000" type="screen4x3"/>
  <p:notesSz cx="6858000" cy="9144000"/>
  <p:custDataLst>
    <p:tags r:id="rId50"/>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insmore" initials="J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0" autoAdjust="0"/>
    <p:restoredTop sz="92841" autoAdjust="0"/>
  </p:normalViewPr>
  <p:slideViewPr>
    <p:cSldViewPr snapToGrid="0">
      <p:cViewPr varScale="1">
        <p:scale>
          <a:sx n="101" d="100"/>
          <a:sy n="101" d="100"/>
        </p:scale>
        <p:origin x="276" y="90"/>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B39BCD-DB8E-C147-B9C2-56A24B62B9D9}" type="datetimeFigureOut">
              <a:rPr lang="en-US" smtClean="0"/>
              <a:t>11/15/2013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9B6FE6-36A3-4343-AB52-3F32634A6D7C}" type="slidenum">
              <a:rPr lang="en-US" smtClean="0"/>
              <a:t>‹#›</a:t>
            </a:fld>
            <a:endParaRPr lang="en-US" dirty="0"/>
          </a:p>
        </p:txBody>
      </p:sp>
    </p:spTree>
    <p:extLst>
      <p:ext uri="{BB962C8B-B14F-4D97-AF65-F5344CB8AC3E}">
        <p14:creationId xmlns:p14="http://schemas.microsoft.com/office/powerpoint/2010/main" val="15989517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07520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FD404E25-3B08-4403-9084-907047E5EE0E}" type="slidenum">
              <a:rPr lang="en-US" sz="1200" smtClean="0"/>
              <a:pPr>
                <a:defRPr/>
              </a:pPr>
              <a:t>10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231337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CA2196BC-8C5B-48D6-AD08-593C1B746EF6}" type="slidenum">
              <a:rPr lang="en-US" sz="1200" smtClean="0"/>
              <a:pPr>
                <a:defRPr/>
              </a:pPr>
              <a:t>11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4045161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AE6E5E7-EF20-46AA-8B5C-95BAD7B55995}" type="slidenum">
              <a:rPr lang="en-US" sz="1200" smtClean="0"/>
              <a:pPr>
                <a:defRPr/>
              </a:pPr>
              <a:t>12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3403753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CB69586-5AB1-4AC5-8A75-F837C97F58DF}" type="slidenum">
              <a:rPr lang="en-US" sz="1200" smtClean="0"/>
              <a:pPr>
                <a:defRPr/>
              </a:pPr>
              <a:t>13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216663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D27AA36-41F7-4014-AD3F-7AC781F76E21}" type="slidenum">
              <a:rPr lang="en-US" sz="1200" smtClean="0"/>
              <a:pPr>
                <a:defRPr/>
              </a:pPr>
              <a:t>14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723273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3AD10E4D-392E-49D5-BE8A-9B917113C568}" type="slidenum">
              <a:rPr lang="en-US" sz="1200" smtClean="0"/>
              <a:pPr>
                <a:defRPr/>
              </a:pPr>
              <a:t>15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000464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D1D46A8-2A1A-4144-AB2E-C62DEB562460}" type="slidenum">
              <a:rPr lang="en-US" sz="1200" smtClean="0"/>
              <a:pPr>
                <a:defRPr/>
              </a:pPr>
              <a:t>16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4250477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110DC233-D90F-4FF1-945C-5F1E71AA8B1B}" type="slidenum">
              <a:rPr lang="en-US" sz="1200" smtClean="0"/>
              <a:pPr>
                <a:defRPr/>
              </a:pPr>
              <a:t>17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825935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87A8B2DC-89CB-4C3E-B5AF-1ABD3B0F8E7D}" type="slidenum">
              <a:rPr lang="en-US" sz="1200" smtClean="0"/>
              <a:pPr>
                <a:defRPr/>
              </a:pPr>
              <a:t>18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503290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A4D40FE8-0332-4CB3-B784-4A5AB579098A}" type="slidenum">
              <a:rPr lang="en-US" sz="1200" smtClean="0"/>
              <a:pPr>
                <a:defRPr/>
              </a:pPr>
              <a:t>19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66243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3A276505-890E-407D-A46C-98D48B65AD04}" type="slidenum">
              <a:rPr lang="en-US" sz="1200" smtClean="0"/>
              <a:pPr>
                <a:defRPr/>
              </a:pPr>
              <a:t>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142217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A78D074E-244C-4659-AC7D-B2CFE73C6310}" type="slidenum">
              <a:rPr lang="en-US" sz="1200" smtClean="0"/>
              <a:pPr>
                <a:defRPr/>
              </a:pPr>
              <a:t>20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3933303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127F195-1185-4D91-9960-F02346C47948}" type="slidenum">
              <a:rPr lang="en-US" sz="1200" smtClean="0"/>
              <a:pPr>
                <a:defRPr/>
              </a:pPr>
              <a:t>21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186135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12488421-E83C-442B-A1C4-FDC8557E2C13}" type="slidenum">
              <a:rPr lang="en-US" sz="1200" smtClean="0"/>
              <a:pPr>
                <a:defRPr/>
              </a:pPr>
              <a:t>22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788003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B359F3C-B856-468F-B4D0-372B85B76D8C}" type="slidenum">
              <a:rPr lang="en-US" sz="1200" smtClean="0"/>
              <a:pPr>
                <a:defRPr/>
              </a:pPr>
              <a:t>23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3148307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3D87FE35-9943-44AE-92FD-4B670A3EDFE2}" type="slidenum">
              <a:rPr lang="en-US" sz="1200" smtClean="0"/>
              <a:pPr>
                <a:defRPr/>
              </a:pPr>
              <a:t>24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304939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D5A367D-33D8-4A07-9CD0-B3ACAF4CBA0A}" type="slidenum">
              <a:rPr lang="en-US" sz="1200" smtClean="0"/>
              <a:pPr>
                <a:defRPr/>
              </a:pPr>
              <a:t>25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116840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4C59F56-5C35-4395-ACEA-C8032C4C0EEB}" type="slidenum">
              <a:rPr lang="en-US" sz="1200" smtClean="0"/>
              <a:pPr>
                <a:defRPr/>
              </a:pPr>
              <a:t>26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128596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10B74727-9490-48DD-86DF-30E0762A91D3}" type="slidenum">
              <a:rPr lang="en-US" sz="1200" smtClean="0"/>
              <a:pPr>
                <a:defRPr/>
              </a:pPr>
              <a:t>27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857445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7C2AF59-C704-4B09-B980-814C98FF4B07}" type="slidenum">
              <a:rPr lang="en-US" sz="1200" smtClean="0"/>
              <a:pPr>
                <a:defRPr/>
              </a:pPr>
              <a:t>28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56646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2766264-A403-45BD-B181-1C4C20F1222B}" type="slidenum">
              <a:rPr lang="en-US" sz="1200" smtClean="0"/>
              <a:pPr>
                <a:defRPr/>
              </a:pPr>
              <a:t>29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889883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BA06552-86DA-4708-AC75-11CA0763D1A4}" type="slidenum">
              <a:rPr lang="en-US" sz="1200" smtClean="0"/>
              <a:pPr>
                <a:defRPr/>
              </a:pPr>
              <a:t>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836336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47833E54-2064-46CC-A256-B32E38F6A34D}" type="slidenum">
              <a:rPr lang="en-US" sz="1200" smtClean="0"/>
              <a:pPr>
                <a:defRPr/>
              </a:pPr>
              <a:t>30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260255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BB0136A6-B91D-4E38-B419-DA7C2719980F}" type="slidenum">
              <a:rPr lang="en-US" sz="1200" smtClean="0"/>
              <a:pPr>
                <a:defRPr/>
              </a:pPr>
              <a:t>31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803634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C8D76B22-BD52-46BF-AA09-CBACC4143897}" type="slidenum">
              <a:rPr lang="en-US" sz="1200" smtClean="0"/>
              <a:pPr>
                <a:defRPr/>
              </a:pPr>
              <a:t>32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702005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1A1A7243-DA99-496F-8059-EA0B8215A13B}" type="slidenum">
              <a:rPr lang="en-US" sz="1200" smtClean="0"/>
              <a:pPr>
                <a:defRPr/>
              </a:pPr>
              <a:t>33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231305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F37398C-A851-4DB2-AFF2-9BF5EE020EC8}" type="slidenum">
              <a:rPr lang="en-US" sz="1200" smtClean="0"/>
              <a:pPr>
                <a:defRPr/>
              </a:pPr>
              <a:t>34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8901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CE86A700-5B66-4F63-9235-05574D1E70B9}" type="slidenum">
              <a:rPr lang="en-US" sz="1200" smtClean="0"/>
              <a:pPr>
                <a:defRPr/>
              </a:pPr>
              <a:t>35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382548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3B8C4000-F7A2-41C6-B42C-FD8A3023413E}" type="slidenum">
              <a:rPr lang="en-US" sz="1200" smtClean="0"/>
              <a:pPr>
                <a:defRPr/>
              </a:pPr>
              <a:t>36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3876601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C4B68B1-15E7-47CE-A465-1BA3F4CF9AFF}" type="slidenum">
              <a:rPr lang="en-US" sz="1200" smtClean="0"/>
              <a:pPr>
                <a:defRPr/>
              </a:pPr>
              <a:t>37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723840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8EE6D510-7B64-412F-BD79-453876C8E423}" type="slidenum">
              <a:rPr lang="en-US" sz="1200" smtClean="0"/>
              <a:pPr>
                <a:defRPr/>
              </a:pPr>
              <a:t>38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75532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C35E971-0166-481B-BA1F-B3DE2B63749A}" type="slidenum">
              <a:rPr lang="en-US" sz="1200" smtClean="0"/>
              <a:pPr>
                <a:defRPr/>
              </a:pPr>
              <a:t>39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89868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FEF9DAF-29FD-4A58-960C-372CF5A9ACD7}" type="slidenum">
              <a:rPr lang="en-US" sz="1200" smtClean="0"/>
              <a:pPr>
                <a:defRPr/>
              </a:pPr>
              <a:t>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488791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FD9286A-0947-412E-92EC-4D10D09E7D6F}" type="slidenum">
              <a:rPr lang="en-US" sz="1200" smtClean="0"/>
              <a:pPr>
                <a:defRPr/>
              </a:pPr>
              <a:t>40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167949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3E16621-88EB-4380-AA0B-2FEAB227E1E2}" type="slidenum">
              <a:rPr lang="en-US" sz="1200" smtClean="0"/>
              <a:pPr>
                <a:defRPr/>
              </a:pPr>
              <a:t>42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185078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4089BA56-BA37-48C8-9AC5-FEE82A3B96F4}" type="slidenum">
              <a:rPr lang="en-US" sz="1200" smtClean="0"/>
              <a:pPr>
                <a:defRPr/>
              </a:pPr>
              <a:t>44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33536369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79353E1-4A0F-4B87-8CC8-92296EC97912}" type="slidenum">
              <a:rPr lang="en-US" sz="1200" smtClean="0"/>
              <a:pPr>
                <a:defRPr/>
              </a:pPr>
              <a:t>45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4176835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DCF4203-8887-4CA6-B7B1-54152DCE22B2}" type="slidenum">
              <a:rPr lang="en-US" sz="1200" smtClean="0"/>
              <a:pPr>
                <a:defRPr/>
              </a:pPr>
              <a:t>46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65845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C15EB1C8-8194-424A-9A47-3D37B8C02473}" type="slidenum">
              <a:rPr lang="en-US" sz="1200" smtClean="0"/>
              <a:pPr>
                <a:defRPr/>
              </a:pPr>
              <a:t>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381775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D1E80AD-9EC2-466F-B5B6-7E58800130A5}" type="slidenum">
              <a:rPr lang="en-US" sz="1200" smtClean="0"/>
              <a:pPr>
                <a:defRPr/>
              </a:pPr>
              <a:t>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987378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E8D99F5-EA23-4C18-A658-8BD9DFC0D373}" type="slidenum">
              <a:rPr lang="en-US" sz="1200" smtClean="0"/>
              <a:pPr>
                <a:defRPr/>
              </a:pPr>
              <a:t>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4252863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CF61515-1E7A-4B1E-90E2-E54707DA8034}" type="slidenum">
              <a:rPr lang="en-US" sz="1200" smtClean="0"/>
              <a:pPr>
                <a:defRPr/>
              </a:pPr>
              <a:t>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628978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C861FE0-646F-4759-9272-B65A56DBA815}" type="slidenum">
              <a:rPr lang="en-US" sz="1200" smtClean="0"/>
              <a:pPr>
                <a:defRPr/>
              </a:pPr>
              <a:t>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569031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xmlns="">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9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dirty="0"/>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smtClean="0"/>
              <a:t>Pearson</a:t>
            </a:r>
            <a:r>
              <a:rPr lang="en-US" sz="3200" b="1" baseline="0" dirty="0" smtClean="0"/>
              <a:t> </a:t>
            </a:r>
            <a:r>
              <a:rPr lang="en-US" sz="3200" b="1" dirty="0" smtClean="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xmlns="">
                <a:solidFill>
                  <a:srgbClr val="33339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3124199"/>
            <a:ext cx="3239250" cy="1087487"/>
          </a:xfrm>
        </p:spPr>
        <p:txBody>
          <a:bodyPr/>
          <a:lstStyle/>
          <a:p>
            <a:r>
              <a:rPr lang="en-US" dirty="0" smtClean="0"/>
              <a:t>Gravity and Circular Motion</a:t>
            </a:r>
            <a:endParaRPr lang="en-US" dirty="0"/>
          </a:p>
        </p:txBody>
      </p:sp>
      <p:sp>
        <p:nvSpPr>
          <p:cNvPr id="4" name="Subtitle 3"/>
          <p:cNvSpPr>
            <a:spLocks noGrp="1"/>
          </p:cNvSpPr>
          <p:nvPr>
            <p:ph type="subTitle" idx="1"/>
          </p:nvPr>
        </p:nvSpPr>
        <p:spPr>
          <a:xfrm>
            <a:off x="365126" y="4860924"/>
            <a:ext cx="2118718" cy="714191"/>
          </a:xfrm>
        </p:spPr>
        <p:txBody>
          <a:bodyPr/>
          <a:lstStyle/>
          <a:p>
            <a:pPr eaLnBrk="1" hangingPunct="1">
              <a:defRPr/>
            </a:pPr>
            <a:r>
              <a:rPr lang="en-US" dirty="0"/>
              <a:t>Prepared </a:t>
            </a:r>
            <a:r>
              <a:rPr lang="en-US" dirty="0" smtClean="0"/>
              <a:t>by Chris Chiaverina</a:t>
            </a:r>
            <a:endParaRPr lang="en-US"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
        <p:nvSpPr>
          <p:cNvPr id="6" name="Footer Placeholder 5"/>
          <p:cNvSpPr>
            <a:spLocks noGrp="1"/>
          </p:cNvSpPr>
          <p:nvPr>
            <p:ph type="ftr" sz="quarter" idx="3"/>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Newton</a:t>
            </a:r>
            <a:r>
              <a:rPr lang="fr-FR" dirty="0" smtClean="0"/>
              <a:t>'</a:t>
            </a:r>
            <a:r>
              <a:rPr lang="en-US" dirty="0" smtClean="0"/>
              <a:t>s Law of Universal Gravity</a:t>
            </a:r>
            <a:endParaRPr lang="en-US" dirty="0"/>
          </a:p>
        </p:txBody>
      </p:sp>
      <p:sp>
        <p:nvSpPr>
          <p:cNvPr id="1030" name="Rectangle 6"/>
          <p:cNvSpPr>
            <a:spLocks noGrp="1" noChangeArrowheads="1"/>
          </p:cNvSpPr>
          <p:nvPr>
            <p:ph type="body" idx="1"/>
          </p:nvPr>
        </p:nvSpPr>
        <p:spPr>
          <a:xfrm>
            <a:off x="365125" y="1141413"/>
            <a:ext cx="3339220" cy="5106987"/>
          </a:xfrm>
        </p:spPr>
        <p:txBody>
          <a:bodyPr/>
          <a:lstStyle/>
          <a:p>
            <a:r>
              <a:rPr lang="en-US" sz="2400" dirty="0" smtClean="0"/>
              <a:t>If a mass experiences gravitational forces from a number of other masses, then the total force acting on it is the vector sum of all those individual forces. </a:t>
            </a:r>
          </a:p>
          <a:p>
            <a:r>
              <a:rPr lang="en-US" sz="2400" dirty="0" smtClean="0"/>
              <a:t>The fact that the forces of gravity add together like vectors is referred to as superposition.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10.eps"/>
          <p:cNvPicPr>
            <a:picLocks noChangeAspect="1"/>
          </p:cNvPicPr>
          <p:nvPr/>
        </p:nvPicPr>
        <p:blipFill rotWithShape="1">
          <a:blip r:embed="rId3">
            <a:extLst>
              <a:ext uri="{28A0092B-C50C-407E-A947-70E740481C1C}">
                <a14:useLocalDpi xmlns:a14="http://schemas.microsoft.com/office/drawing/2010/main" val="0"/>
              </a:ext>
            </a:extLst>
          </a:blip>
          <a:srcRect b="2744"/>
          <a:stretch/>
        </p:blipFill>
        <p:spPr>
          <a:xfrm>
            <a:off x="3612044" y="1666822"/>
            <a:ext cx="5447860" cy="421133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Newton</a:t>
            </a:r>
            <a:r>
              <a:rPr lang="fr-FR" dirty="0" smtClean="0"/>
              <a:t>'</a:t>
            </a:r>
            <a:r>
              <a:rPr lang="en-US" dirty="0" smtClean="0"/>
              <a:t>s Law of Universal Gravity</a:t>
            </a:r>
            <a:endParaRPr lang="en-US" dirty="0"/>
          </a:p>
        </p:txBody>
      </p:sp>
      <p:sp>
        <p:nvSpPr>
          <p:cNvPr id="1030" name="Rectangle 6"/>
          <p:cNvSpPr>
            <a:spLocks noGrp="1" noChangeArrowheads="1"/>
          </p:cNvSpPr>
          <p:nvPr>
            <p:ph type="body" idx="1"/>
          </p:nvPr>
        </p:nvSpPr>
        <p:spPr>
          <a:xfrm>
            <a:off x="365126" y="1141413"/>
            <a:ext cx="4097728" cy="5106987"/>
          </a:xfrm>
        </p:spPr>
        <p:txBody>
          <a:bodyPr/>
          <a:lstStyle/>
          <a:p>
            <a:r>
              <a:rPr lang="en-US" sz="2400" dirty="0" smtClean="0"/>
              <a:t>Any object sets up a gravitational force field that extends from one end of the universe to the other. </a:t>
            </a:r>
          </a:p>
          <a:p>
            <a:r>
              <a:rPr lang="en-US" sz="2400" dirty="0" smtClean="0"/>
              <a:t>A visual representation of the Earth</a:t>
            </a:r>
            <a:r>
              <a:rPr lang="fr-FR" sz="2400" dirty="0" smtClean="0"/>
              <a:t>'</a:t>
            </a:r>
            <a:r>
              <a:rPr lang="en-US" sz="2400" dirty="0" smtClean="0"/>
              <a:t>s gravitational force field is shown in the figure below. The force vectors point toward the center of the Earth and become shorter in length as their distance from the Earth increases.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9_04_Figure.jpg"/>
          <p:cNvPicPr>
            <a:picLocks noChangeAspect="1"/>
          </p:cNvPicPr>
          <p:nvPr/>
        </p:nvPicPr>
        <p:blipFill rotWithShape="1">
          <a:blip r:embed="rId3">
            <a:extLst>
              <a:ext uri="{28A0092B-C50C-407E-A947-70E740481C1C}">
                <a14:useLocalDpi xmlns:a14="http://schemas.microsoft.com/office/drawing/2010/main" val="0"/>
              </a:ext>
            </a:extLst>
          </a:blip>
          <a:srcRect b="2868"/>
          <a:stretch/>
        </p:blipFill>
        <p:spPr>
          <a:xfrm>
            <a:off x="4409308" y="1552172"/>
            <a:ext cx="4648506" cy="461702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Gravity</a:t>
            </a:r>
            <a:endParaRPr lang="en-US" dirty="0"/>
          </a:p>
        </p:txBody>
      </p:sp>
      <p:sp>
        <p:nvSpPr>
          <p:cNvPr id="1030" name="Rectangle 6"/>
          <p:cNvSpPr>
            <a:spLocks noGrp="1" noChangeArrowheads="1"/>
          </p:cNvSpPr>
          <p:nvPr>
            <p:ph type="body" idx="1"/>
          </p:nvPr>
        </p:nvSpPr>
        <p:spPr/>
        <p:txBody>
          <a:bodyPr/>
          <a:lstStyle/>
          <a:p>
            <a:r>
              <a:rPr lang="en-US" dirty="0" smtClean="0"/>
              <a:t>Newton applied his law of gravitation to a number of interesting situations. One of them was the force exerted by a spherical mass.</a:t>
            </a:r>
          </a:p>
          <a:p>
            <a:r>
              <a:rPr lang="en-US" dirty="0" smtClean="0"/>
              <a:t>Using the methods of calculus, Newton was able to prove that a spherical mass exerts the same gravitational force on masses outside it as it would if all the mass of the sphere were concentrated at its center.</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Gravity</a:t>
            </a:r>
            <a:endParaRPr lang="en-US" dirty="0"/>
          </a:p>
        </p:txBody>
      </p:sp>
      <p:sp>
        <p:nvSpPr>
          <p:cNvPr id="1030" name="Rectangle 6"/>
          <p:cNvSpPr>
            <a:spLocks noGrp="1" noChangeArrowheads="1"/>
          </p:cNvSpPr>
          <p:nvPr>
            <p:ph type="body" idx="1"/>
          </p:nvPr>
        </p:nvSpPr>
        <p:spPr/>
        <p:txBody>
          <a:bodyPr/>
          <a:lstStyle/>
          <a:p>
            <a:r>
              <a:rPr lang="en-US" dirty="0" smtClean="0"/>
              <a:t>The figure below shows that the force between a point mass and a sphere is the same as it would be if all the mass of the sphere were concentrated at its center. The magnitude of this force is </a:t>
            </a:r>
            <a:r>
              <a:rPr lang="en-US" i="1" dirty="0"/>
              <a:t>F</a:t>
            </a:r>
            <a:r>
              <a:rPr lang="en-US" dirty="0"/>
              <a:t> = </a:t>
            </a:r>
            <a:r>
              <a:rPr lang="en-US" i="1" dirty="0"/>
              <a:t>GmM</a:t>
            </a:r>
            <a:r>
              <a:rPr lang="en-US" dirty="0"/>
              <a:t>/</a:t>
            </a:r>
            <a:r>
              <a:rPr lang="en-US" i="1" dirty="0"/>
              <a:t>r</a:t>
            </a:r>
            <a:r>
              <a:rPr lang="en-US" baseline="30000" dirty="0"/>
              <a:t>2</a:t>
            </a:r>
            <a:r>
              <a:rPr lang="en-US"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9_06_Figure.jpg"/>
          <p:cNvPicPr>
            <a:picLocks noChangeAspect="1"/>
          </p:cNvPicPr>
          <p:nvPr/>
        </p:nvPicPr>
        <p:blipFill rotWithShape="1">
          <a:blip r:embed="rId3">
            <a:extLst>
              <a:ext uri="{28A0092B-C50C-407E-A947-70E740481C1C}">
                <a14:useLocalDpi xmlns:a14="http://schemas.microsoft.com/office/drawing/2010/main" val="0"/>
              </a:ext>
            </a:extLst>
          </a:blip>
          <a:srcRect b="2868"/>
          <a:stretch/>
        </p:blipFill>
        <p:spPr>
          <a:xfrm>
            <a:off x="4035149" y="2963238"/>
            <a:ext cx="4322826" cy="378800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Gravity</a:t>
            </a:r>
            <a:endParaRPr lang="en-US" dirty="0"/>
          </a:p>
        </p:txBody>
      </p:sp>
      <p:sp>
        <p:nvSpPr>
          <p:cNvPr id="1030" name="Rectangle 6"/>
          <p:cNvSpPr>
            <a:spLocks noGrp="1" noChangeArrowheads="1"/>
          </p:cNvSpPr>
          <p:nvPr>
            <p:ph type="body" idx="1"/>
          </p:nvPr>
        </p:nvSpPr>
        <p:spPr/>
        <p:txBody>
          <a:bodyPr/>
          <a:lstStyle/>
          <a:p>
            <a:r>
              <a:rPr lang="en-US" dirty="0" smtClean="0"/>
              <a:t>Since the Earth is approximately spherical, this result may be used to determine the force exerted on an object of mass </a:t>
            </a:r>
            <a:r>
              <a:rPr lang="en-US" i="1" dirty="0" smtClean="0"/>
              <a:t>m</a:t>
            </a:r>
            <a:r>
              <a:rPr lang="en-US" dirty="0" smtClean="0"/>
              <a:t> on the surface of the Earth at distance </a:t>
            </a:r>
            <a:r>
              <a:rPr lang="en-US" i="1" dirty="0" smtClean="0"/>
              <a:t>R</a:t>
            </a:r>
            <a:r>
              <a:rPr lang="en-US" baseline="-25000" dirty="0" smtClean="0"/>
              <a:t>E</a:t>
            </a:r>
            <a:r>
              <a:rPr lang="en-US" dirty="0" smtClean="0"/>
              <a:t> from the center of the Earth. The magnitude of this force is</a:t>
            </a:r>
          </a:p>
          <a:p>
            <a:pPr marL="0" indent="0" algn="ctr">
              <a:buNone/>
            </a:pPr>
            <a:r>
              <a:rPr lang="en-US" i="1" dirty="0" smtClean="0"/>
              <a:t>F</a:t>
            </a:r>
            <a:r>
              <a:rPr lang="en-US" dirty="0" smtClean="0"/>
              <a:t> </a:t>
            </a:r>
            <a:r>
              <a:rPr lang="en-US" dirty="0"/>
              <a:t>= </a:t>
            </a:r>
            <a:r>
              <a:rPr lang="en-US" i="1" dirty="0"/>
              <a:t>GmM</a:t>
            </a:r>
            <a:r>
              <a:rPr lang="en-US" baseline="-25000" dirty="0"/>
              <a:t>E</a:t>
            </a:r>
            <a:r>
              <a:rPr lang="en-US" dirty="0"/>
              <a:t>/</a:t>
            </a:r>
            <a:r>
              <a:rPr lang="en-US" i="1" dirty="0" smtClean="0"/>
              <a:t>R</a:t>
            </a:r>
            <a:r>
              <a:rPr lang="en-US" baseline="-25000" dirty="0" smtClean="0"/>
              <a:t>E</a:t>
            </a:r>
            <a:r>
              <a:rPr lang="en-US" baseline="30000" dirty="0" smtClean="0"/>
              <a:t>2</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Gravity</a:t>
            </a:r>
            <a:endParaRPr lang="en-US" dirty="0"/>
          </a:p>
        </p:txBody>
      </p:sp>
      <p:sp>
        <p:nvSpPr>
          <p:cNvPr id="1030" name="Rectangle 6"/>
          <p:cNvSpPr>
            <a:spLocks noGrp="1" noChangeArrowheads="1"/>
          </p:cNvSpPr>
          <p:nvPr>
            <p:ph type="body" idx="1"/>
          </p:nvPr>
        </p:nvSpPr>
        <p:spPr/>
        <p:txBody>
          <a:bodyPr/>
          <a:lstStyle/>
          <a:p>
            <a:r>
              <a:rPr lang="en-US" dirty="0" smtClean="0"/>
              <a:t>The gravitational force experienced by a mass </a:t>
            </a:r>
            <a:r>
              <a:rPr lang="en-US" i="1" dirty="0" smtClean="0"/>
              <a:t>m</a:t>
            </a:r>
            <a:r>
              <a:rPr lang="en-US" dirty="0" smtClean="0"/>
              <a:t> on the Earth</a:t>
            </a:r>
            <a:r>
              <a:rPr lang="fr-FR" dirty="0" smtClean="0"/>
              <a:t>'</a:t>
            </a:r>
            <a:r>
              <a:rPr lang="en-US" dirty="0" smtClean="0"/>
              <a:t>s surface is also given by </a:t>
            </a:r>
            <a:r>
              <a:rPr lang="en-US" i="1" dirty="0" smtClean="0"/>
              <a:t>mg</a:t>
            </a:r>
            <a:r>
              <a:rPr lang="en-US" dirty="0" smtClean="0"/>
              <a:t>. Therefore, </a:t>
            </a:r>
            <a:r>
              <a:rPr lang="en-US" i="1" dirty="0" smtClean="0"/>
              <a:t>mg</a:t>
            </a:r>
            <a:r>
              <a:rPr lang="en-US" dirty="0" smtClean="0"/>
              <a:t> = </a:t>
            </a:r>
            <a:r>
              <a:rPr lang="en-US" i="1" dirty="0" smtClean="0"/>
              <a:t>GmM</a:t>
            </a:r>
            <a:r>
              <a:rPr lang="en-US" baseline="-25000" dirty="0" smtClean="0"/>
              <a:t>E</a:t>
            </a:r>
            <a:r>
              <a:rPr lang="en-US" dirty="0" smtClean="0"/>
              <a:t>/R</a:t>
            </a:r>
            <a:r>
              <a:rPr lang="en-US" baseline="-25000" dirty="0" smtClean="0"/>
              <a:t>E</a:t>
            </a:r>
            <a:r>
              <a:rPr lang="en-US" baseline="30000" dirty="0" smtClean="0"/>
              <a:t>2</a:t>
            </a:r>
            <a:r>
              <a:rPr lang="en-US" dirty="0" smtClean="0"/>
              <a:t>. </a:t>
            </a:r>
          </a:p>
          <a:p>
            <a:r>
              <a:rPr lang="en-US" dirty="0" smtClean="0"/>
              <a:t>Solving for </a:t>
            </a:r>
            <a:r>
              <a:rPr lang="en-US" i="1" dirty="0" smtClean="0"/>
              <a:t>g</a:t>
            </a:r>
            <a:r>
              <a:rPr lang="en-US" dirty="0" smtClean="0"/>
              <a:t>, </a:t>
            </a:r>
            <a:r>
              <a:rPr lang="en-US" i="1" dirty="0" smtClean="0"/>
              <a:t>g</a:t>
            </a:r>
            <a:r>
              <a:rPr lang="en-US" dirty="0" smtClean="0"/>
              <a:t> = </a:t>
            </a:r>
            <a:r>
              <a:rPr lang="en-US" i="1" dirty="0" smtClean="0"/>
              <a:t>GmM</a:t>
            </a:r>
            <a:r>
              <a:rPr lang="en-US" baseline="-25000" dirty="0" smtClean="0"/>
              <a:t>E</a:t>
            </a:r>
            <a:r>
              <a:rPr lang="en-US" dirty="0" smtClean="0"/>
              <a:t>/R</a:t>
            </a:r>
            <a:r>
              <a:rPr lang="en-US" baseline="-25000" dirty="0" smtClean="0"/>
              <a:t>E</a:t>
            </a:r>
            <a:r>
              <a:rPr lang="en-US" baseline="30000" dirty="0" smtClean="0"/>
              <a:t>2</a:t>
            </a:r>
            <a:r>
              <a:rPr lang="en-US" dirty="0" smtClean="0"/>
              <a:t>.</a:t>
            </a:r>
          </a:p>
          <a:p>
            <a:r>
              <a:rPr lang="en-US" dirty="0" smtClean="0"/>
              <a:t>By inserting known values for </a:t>
            </a:r>
            <a:r>
              <a:rPr lang="en-US" i="1" dirty="0" smtClean="0"/>
              <a:t>G</a:t>
            </a:r>
            <a:r>
              <a:rPr lang="en-US" dirty="0" smtClean="0"/>
              <a:t>, </a:t>
            </a:r>
            <a:r>
              <a:rPr lang="en-US" i="1" dirty="0" smtClean="0"/>
              <a:t>M</a:t>
            </a:r>
            <a:r>
              <a:rPr lang="en-US" baseline="-25000" dirty="0" smtClean="0"/>
              <a:t>E</a:t>
            </a:r>
            <a:r>
              <a:rPr lang="en-US" dirty="0" smtClean="0"/>
              <a:t>, and </a:t>
            </a:r>
            <a:r>
              <a:rPr lang="en-US" i="1" dirty="0" smtClean="0"/>
              <a:t>R</a:t>
            </a:r>
            <a:r>
              <a:rPr lang="en-US" baseline="-25000" dirty="0" smtClean="0"/>
              <a:t>E</a:t>
            </a:r>
            <a:r>
              <a:rPr lang="en-US" dirty="0" smtClean="0"/>
              <a:t>, we find </a:t>
            </a:r>
            <a:r>
              <a:rPr lang="en-US" i="1" dirty="0" smtClean="0"/>
              <a:t>g</a:t>
            </a:r>
            <a:r>
              <a:rPr lang="en-US" dirty="0" smtClean="0"/>
              <a:t> = 9.81 m/s</a:t>
            </a:r>
            <a:r>
              <a:rPr lang="en-US" baseline="30000" dirty="0" smtClean="0"/>
              <a:t>2</a:t>
            </a:r>
            <a:r>
              <a:rPr lang="en-US" dirty="0" smtClean="0"/>
              <a:t>, the acceleration due to gravity.</a:t>
            </a:r>
          </a:p>
          <a:p>
            <a:r>
              <a:rPr lang="en-US" dirty="0" smtClean="0"/>
              <a:t>This result for </a:t>
            </a:r>
            <a:r>
              <a:rPr lang="en-US" i="1" dirty="0" smtClean="0"/>
              <a:t>g</a:t>
            </a:r>
            <a:r>
              <a:rPr lang="en-US" dirty="0" smtClean="0"/>
              <a:t> assumes a perfectly spherical Earth, with a uniform distribution of mass. In reality, small deviations in shape and structure cause small variations in the acceleration due to gravity.</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Gravity</a:t>
            </a:r>
            <a:endParaRPr lang="en-US" dirty="0"/>
          </a:p>
        </p:txBody>
      </p:sp>
      <p:sp>
        <p:nvSpPr>
          <p:cNvPr id="1030" name="Rectangle 6"/>
          <p:cNvSpPr>
            <a:spLocks noGrp="1" noChangeArrowheads="1"/>
          </p:cNvSpPr>
          <p:nvPr>
            <p:ph type="body" idx="1"/>
          </p:nvPr>
        </p:nvSpPr>
        <p:spPr/>
        <p:txBody>
          <a:bodyPr/>
          <a:lstStyle/>
          <a:p>
            <a:r>
              <a:rPr lang="en-US" sz="2400" dirty="0" smtClean="0"/>
              <a:t>The gravity map in the figure below was constructed from a combination of surface gravity measurements and satellite tracking data. Gravity is strongest in red areas and weakest in blue areas.</a:t>
            </a:r>
          </a:p>
          <a:p>
            <a:endParaRPr lang="en-US" sz="2400" dirty="0" smtClean="0"/>
          </a:p>
          <a:p>
            <a:endParaRPr lang="en-US" sz="2400" dirty="0"/>
          </a:p>
          <a:p>
            <a:endParaRPr lang="en-US" sz="2400" dirty="0" smtClean="0"/>
          </a:p>
          <a:p>
            <a:endParaRPr lang="en-US" sz="2400" dirty="0" smtClean="0"/>
          </a:p>
          <a:p>
            <a:endParaRPr lang="en-US" sz="2400" dirty="0"/>
          </a:p>
          <a:p>
            <a:pPr>
              <a:lnSpc>
                <a:spcPct val="220000"/>
              </a:lnSpc>
            </a:pPr>
            <a:endParaRPr lang="en-US" sz="2400" dirty="0" smtClean="0"/>
          </a:p>
          <a:p>
            <a:r>
              <a:rPr lang="en-US" sz="2400" dirty="0" smtClean="0"/>
              <a:t>Gravity maps provide information on ocean currents, seismic activity, and petroleum deposits.</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9_07_Figure.jpg"/>
          <p:cNvPicPr>
            <a:picLocks noChangeAspect="1"/>
          </p:cNvPicPr>
          <p:nvPr/>
        </p:nvPicPr>
        <p:blipFill rotWithShape="1">
          <a:blip r:embed="rId3">
            <a:extLst>
              <a:ext uri="{28A0092B-C50C-407E-A947-70E740481C1C}">
                <a14:useLocalDpi xmlns:a14="http://schemas.microsoft.com/office/drawing/2010/main" val="0"/>
              </a:ext>
            </a:extLst>
          </a:blip>
          <a:srcRect b="3118"/>
          <a:stretch/>
        </p:blipFill>
        <p:spPr>
          <a:xfrm>
            <a:off x="2238042" y="2732146"/>
            <a:ext cx="4667916" cy="304162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Gravity</a:t>
            </a:r>
            <a:endParaRPr lang="en-US" dirty="0"/>
          </a:p>
        </p:txBody>
      </p:sp>
      <p:sp>
        <p:nvSpPr>
          <p:cNvPr id="1030" name="Rectangle 6"/>
          <p:cNvSpPr>
            <a:spLocks noGrp="1" noChangeArrowheads="1"/>
          </p:cNvSpPr>
          <p:nvPr>
            <p:ph type="body" idx="1"/>
          </p:nvPr>
        </p:nvSpPr>
        <p:spPr/>
        <p:txBody>
          <a:bodyPr/>
          <a:lstStyle/>
          <a:p>
            <a:r>
              <a:rPr lang="en-US" dirty="0" smtClean="0"/>
              <a:t>Gravity on other astronomical bodies may be found by applying a modified version of the equation for </a:t>
            </a:r>
            <a:r>
              <a:rPr lang="en-US" i="1" dirty="0" smtClean="0"/>
              <a:t>g</a:t>
            </a:r>
            <a:r>
              <a:rPr lang="en-US" dirty="0" smtClean="0"/>
              <a:t> on Earth. The equation can be rewritten to apply to any mass and radius as follows:</a:t>
            </a:r>
          </a:p>
          <a:p>
            <a:pPr marL="0" indent="0" algn="ctr">
              <a:buNone/>
            </a:pPr>
            <a:r>
              <a:rPr lang="en-US" i="1" dirty="0" smtClean="0"/>
              <a:t>g</a:t>
            </a:r>
            <a:r>
              <a:rPr lang="en-US" dirty="0" smtClean="0"/>
              <a:t> = </a:t>
            </a:r>
            <a:r>
              <a:rPr lang="en-US" i="1" dirty="0" smtClean="0"/>
              <a:t>GM</a:t>
            </a:r>
            <a:r>
              <a:rPr lang="en-US" dirty="0" smtClean="0"/>
              <a:t>/</a:t>
            </a:r>
            <a:r>
              <a:rPr lang="en-US" i="1" dirty="0" smtClean="0"/>
              <a:t>R</a:t>
            </a:r>
            <a:r>
              <a:rPr lang="en-US" baseline="30000" dirty="0" smtClean="0"/>
              <a:t>2</a:t>
            </a:r>
          </a:p>
          <a:p>
            <a:pPr marL="0" indent="0" algn="ctr">
              <a:buNone/>
            </a:pPr>
            <a:endParaRPr lang="en-US" baseline="30000" dirty="0" smtClean="0"/>
          </a:p>
          <a:p>
            <a:r>
              <a:rPr lang="en-US" dirty="0" smtClean="0"/>
              <a:t>The following example shows how the equation may be used to find the acceleration of gravity on the surface of the Moon.</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Gravity</a:t>
            </a:r>
            <a:endParaRPr lang="en-US" dirty="0"/>
          </a:p>
        </p:txBody>
      </p:sp>
      <p:sp>
        <p:nvSpPr>
          <p:cNvPr id="1030" name="Rectangle 6"/>
          <p:cNvSpPr>
            <a:spLocks noGrp="1" noChangeArrowheads="1"/>
          </p:cNvSpPr>
          <p:nvPr>
            <p:ph type="body" idx="1"/>
          </p:nvPr>
        </p:nvSpPr>
        <p:spPr/>
        <p:txBody>
          <a:bodyPr/>
          <a:lstStyle/>
          <a:p>
            <a:pPr marL="0" indent="0">
              <a:buNone/>
            </a:pPr>
            <a:endParaRPr lang="en-US" dirty="0" smtClean="0"/>
          </a:p>
          <a:p>
            <a:pPr marL="0" indent="0">
              <a:buNone/>
            </a:pPr>
            <a:endParaRPr lang="en-US" dirty="0"/>
          </a:p>
          <a:p>
            <a:pPr marL="0" indent="0">
              <a:lnSpc>
                <a:spcPct val="140000"/>
              </a:lnSpc>
              <a:buNone/>
            </a:pPr>
            <a:endParaRPr lang="en-US" dirty="0" smtClean="0"/>
          </a:p>
          <a:p>
            <a:endParaRPr lang="en-US" dirty="0" smtClean="0"/>
          </a:p>
          <a:p>
            <a:r>
              <a:rPr lang="en-US" dirty="0" smtClean="0"/>
              <a:t>In 1798, more than 100 years after Newton published his law of gravity, the British physicist Henry Cavendish measured the value of the universal gravitation constant </a:t>
            </a:r>
            <a:r>
              <a:rPr lang="en-US" i="1" dirty="0" smtClean="0"/>
              <a:t>G</a:t>
            </a:r>
            <a:r>
              <a:rPr lang="en-US" dirty="0" smtClean="0"/>
              <a:t> that appears in Newton</a:t>
            </a:r>
            <a:r>
              <a:rPr lang="fr-FR" dirty="0" smtClean="0"/>
              <a:t>'</a:t>
            </a:r>
            <a:r>
              <a:rPr lang="en-US" dirty="0" smtClean="0"/>
              <a:t>s law of gravity.</a:t>
            </a:r>
          </a:p>
          <a:p>
            <a:r>
              <a:rPr lang="en-US" i="1" dirty="0" smtClean="0"/>
              <a:t>G</a:t>
            </a:r>
            <a:r>
              <a:rPr lang="en-US" dirty="0" smtClean="0"/>
              <a:t> is an extremely small number; consequently, it was a long time before it was measured.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18.eps"/>
          <p:cNvPicPr>
            <a:picLocks noChangeAspect="1"/>
          </p:cNvPicPr>
          <p:nvPr/>
        </p:nvPicPr>
        <p:blipFill rotWithShape="1">
          <a:blip r:embed="rId3">
            <a:extLst>
              <a:ext uri="{28A0092B-C50C-407E-A947-70E740481C1C}">
                <a14:useLocalDpi xmlns:a14="http://schemas.microsoft.com/office/drawing/2010/main" val="0"/>
              </a:ext>
            </a:extLst>
          </a:blip>
          <a:srcRect b="4390"/>
          <a:stretch/>
        </p:blipFill>
        <p:spPr>
          <a:xfrm>
            <a:off x="1832328" y="759441"/>
            <a:ext cx="5479344" cy="268119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Gravity</a:t>
            </a:r>
            <a:endParaRPr lang="en-US" dirty="0"/>
          </a:p>
        </p:txBody>
      </p:sp>
      <p:sp>
        <p:nvSpPr>
          <p:cNvPr id="1030" name="Rectangle 6"/>
          <p:cNvSpPr>
            <a:spLocks noGrp="1" noChangeArrowheads="1"/>
          </p:cNvSpPr>
          <p:nvPr>
            <p:ph type="body" idx="1"/>
          </p:nvPr>
        </p:nvSpPr>
        <p:spPr/>
        <p:txBody>
          <a:bodyPr/>
          <a:lstStyle/>
          <a:p>
            <a:r>
              <a:rPr lang="en-US" sz="2400" dirty="0" smtClean="0"/>
              <a:t>In the Cavendish experiment, illustrated in the figure below, two masses are suspended from a thin thread. Near each suspended mass is a large stationary mass. </a:t>
            </a:r>
          </a:p>
          <a:p>
            <a:endParaRPr lang="en-US" sz="2400" dirty="0" smtClean="0"/>
          </a:p>
          <a:p>
            <a:pPr>
              <a:lnSpc>
                <a:spcPct val="200000"/>
              </a:lnSpc>
            </a:pPr>
            <a:endParaRPr lang="en-US" sz="2400" dirty="0" smtClean="0"/>
          </a:p>
          <a:p>
            <a:pPr>
              <a:lnSpc>
                <a:spcPct val="200000"/>
              </a:lnSpc>
            </a:pPr>
            <a:endParaRPr lang="en-US" sz="2400" dirty="0"/>
          </a:p>
          <a:p>
            <a:pPr>
              <a:lnSpc>
                <a:spcPct val="150000"/>
              </a:lnSpc>
            </a:pPr>
            <a:endParaRPr lang="en-US" sz="2400" dirty="0" smtClean="0"/>
          </a:p>
          <a:p>
            <a:r>
              <a:rPr lang="en-US" sz="2400" dirty="0" smtClean="0"/>
              <a:t>The gravitational attraction between the masses </a:t>
            </a:r>
            <a:r>
              <a:rPr lang="en-US" sz="2400" i="1" dirty="0" smtClean="0"/>
              <a:t>m</a:t>
            </a:r>
            <a:r>
              <a:rPr lang="en-US" sz="2400" dirty="0" smtClean="0"/>
              <a:t> and </a:t>
            </a:r>
            <a:r>
              <a:rPr lang="en-US" sz="2400" i="1" dirty="0" smtClean="0"/>
              <a:t>M</a:t>
            </a:r>
            <a:r>
              <a:rPr lang="en-US" sz="2400" dirty="0" smtClean="0"/>
              <a:t> causes the rod and the suspending thread to twist. Measurement of the twist angle allows for a measurement of the gravitational force.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9_10_Figure.jpg"/>
          <p:cNvPicPr>
            <a:picLocks noChangeAspect="1"/>
          </p:cNvPicPr>
          <p:nvPr/>
        </p:nvPicPr>
        <p:blipFill rotWithShape="1">
          <a:blip r:embed="rId3">
            <a:extLst>
              <a:ext uri="{28A0092B-C50C-407E-A947-70E740481C1C}">
                <a14:useLocalDpi xmlns:a14="http://schemas.microsoft.com/office/drawing/2010/main" val="0"/>
              </a:ext>
            </a:extLst>
          </a:blip>
          <a:srcRect b="4159"/>
          <a:stretch/>
        </p:blipFill>
        <p:spPr>
          <a:xfrm>
            <a:off x="1699707" y="2388293"/>
            <a:ext cx="5382648" cy="26287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Chapter Contents</a:t>
            </a:r>
            <a:endParaRPr lang="en-US" dirty="0"/>
          </a:p>
        </p:txBody>
      </p:sp>
      <p:sp>
        <p:nvSpPr>
          <p:cNvPr id="1030" name="Rectangle 6"/>
          <p:cNvSpPr>
            <a:spLocks noGrp="1" noChangeArrowheads="1"/>
          </p:cNvSpPr>
          <p:nvPr>
            <p:ph type="body" idx="1"/>
          </p:nvPr>
        </p:nvSpPr>
        <p:spPr/>
        <p:txBody>
          <a:bodyPr/>
          <a:lstStyle/>
          <a:p>
            <a:r>
              <a:rPr lang="en-US" dirty="0" smtClean="0"/>
              <a:t>Newton</a:t>
            </a:r>
            <a:r>
              <a:rPr lang="fr-FR" dirty="0" smtClean="0"/>
              <a:t>'</a:t>
            </a:r>
            <a:r>
              <a:rPr lang="en-US" dirty="0" smtClean="0"/>
              <a:t>s Law of Universal Gravity</a:t>
            </a:r>
          </a:p>
          <a:p>
            <a:r>
              <a:rPr lang="en-US" dirty="0" smtClean="0"/>
              <a:t>Applications of Gravity</a:t>
            </a:r>
          </a:p>
          <a:p>
            <a:r>
              <a:rPr lang="en-US" dirty="0" smtClean="0"/>
              <a:t>Circular Motion</a:t>
            </a:r>
          </a:p>
          <a:p>
            <a:r>
              <a:rPr lang="en-US" dirty="0" smtClean="0"/>
              <a:t>Planetary Motion and Orbits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Gravity</a:t>
            </a:r>
            <a:endParaRPr lang="en-US" dirty="0"/>
          </a:p>
        </p:txBody>
      </p:sp>
      <p:sp>
        <p:nvSpPr>
          <p:cNvPr id="1030" name="Rectangle 6"/>
          <p:cNvSpPr>
            <a:spLocks noGrp="1" noChangeArrowheads="1"/>
          </p:cNvSpPr>
          <p:nvPr>
            <p:ph type="body" idx="1"/>
          </p:nvPr>
        </p:nvSpPr>
        <p:spPr/>
        <p:txBody>
          <a:bodyPr/>
          <a:lstStyle/>
          <a:p>
            <a:r>
              <a:rPr lang="en-US" dirty="0" smtClean="0"/>
              <a:t>It is often said that Cavendish "weighed the Earth." Why is this so?</a:t>
            </a:r>
          </a:p>
          <a:p>
            <a:r>
              <a:rPr lang="en-US" dirty="0" smtClean="0"/>
              <a:t>Recall that the acceleration of gravity at the Earth</a:t>
            </a:r>
            <a:r>
              <a:rPr lang="fr-FR" dirty="0" smtClean="0"/>
              <a:t>'</a:t>
            </a:r>
            <a:r>
              <a:rPr lang="en-US" dirty="0" smtClean="0"/>
              <a:t>s surface can be written as follows:</a:t>
            </a:r>
          </a:p>
          <a:p>
            <a:pPr marL="0" indent="0" algn="ctr">
              <a:buNone/>
            </a:pPr>
            <a:r>
              <a:rPr lang="en-US" i="1" dirty="0" smtClean="0"/>
              <a:t>g</a:t>
            </a:r>
            <a:r>
              <a:rPr lang="en-US" dirty="0" smtClean="0"/>
              <a:t> = </a:t>
            </a:r>
            <a:r>
              <a:rPr lang="en-US" i="1" dirty="0" smtClean="0"/>
              <a:t>GM</a:t>
            </a:r>
            <a:r>
              <a:rPr lang="en-US" baseline="-25000" dirty="0" smtClean="0"/>
              <a:t>E</a:t>
            </a:r>
            <a:r>
              <a:rPr lang="en-US" dirty="0" smtClean="0"/>
              <a:t>/</a:t>
            </a:r>
            <a:r>
              <a:rPr lang="en-US" i="1" dirty="0" smtClean="0"/>
              <a:t>R</a:t>
            </a:r>
            <a:r>
              <a:rPr lang="en-US" baseline="-25000" dirty="0" smtClean="0"/>
              <a:t>E</a:t>
            </a:r>
            <a:r>
              <a:rPr lang="en-US" baseline="30000" dirty="0" smtClean="0"/>
              <a:t>2</a:t>
            </a:r>
          </a:p>
          <a:p>
            <a:r>
              <a:rPr lang="en-US" dirty="0" smtClean="0"/>
              <a:t>Rearranging this equation to solve for </a:t>
            </a:r>
            <a:r>
              <a:rPr lang="en-US" i="1" dirty="0" smtClean="0"/>
              <a:t>M</a:t>
            </a:r>
            <a:r>
              <a:rPr lang="en-US" baseline="-25000" dirty="0" smtClean="0"/>
              <a:t>E</a:t>
            </a:r>
            <a:r>
              <a:rPr lang="en-US" dirty="0" smtClean="0"/>
              <a:t> yields</a:t>
            </a:r>
          </a:p>
          <a:p>
            <a:pPr marL="0" indent="0" algn="ctr">
              <a:buNone/>
            </a:pPr>
            <a:r>
              <a:rPr lang="en-US" i="1" dirty="0" smtClean="0"/>
              <a:t>M</a:t>
            </a:r>
            <a:r>
              <a:rPr lang="en-US" baseline="-25000" dirty="0" smtClean="0"/>
              <a:t>E</a:t>
            </a:r>
            <a:r>
              <a:rPr lang="en-US" dirty="0" smtClean="0"/>
              <a:t> = </a:t>
            </a:r>
            <a:r>
              <a:rPr lang="en-US" i="1" dirty="0" smtClean="0"/>
              <a:t>gR</a:t>
            </a:r>
            <a:r>
              <a:rPr lang="en-US" baseline="-25000" dirty="0" smtClean="0"/>
              <a:t>E</a:t>
            </a:r>
            <a:r>
              <a:rPr lang="en-US" baseline="30000" dirty="0" smtClean="0"/>
              <a:t>2</a:t>
            </a:r>
            <a:r>
              <a:rPr lang="en-US" dirty="0" smtClean="0"/>
              <a:t>/</a:t>
            </a:r>
            <a:r>
              <a:rPr lang="en-US" i="1" dirty="0" smtClean="0"/>
              <a:t>G</a:t>
            </a:r>
          </a:p>
          <a:p>
            <a:r>
              <a:rPr lang="en-US" dirty="0" smtClean="0"/>
              <a:t>When Cavendish measured </a:t>
            </a:r>
            <a:r>
              <a:rPr lang="en-US" i="1" dirty="0" smtClean="0"/>
              <a:t>G</a:t>
            </a:r>
            <a:r>
              <a:rPr lang="en-US" dirty="0" smtClean="0"/>
              <a:t>, he didn</a:t>
            </a:r>
            <a:r>
              <a:rPr lang="fr-FR" dirty="0" smtClean="0"/>
              <a:t>'</a:t>
            </a:r>
            <a:r>
              <a:rPr lang="en-US" dirty="0" smtClean="0"/>
              <a:t>t actually weigh the Earth, but he did make it possible to calculate its mass, </a:t>
            </a:r>
            <a:r>
              <a:rPr lang="en-US" i="1" dirty="0" smtClean="0"/>
              <a:t>M</a:t>
            </a:r>
            <a:r>
              <a:rPr lang="en-US" baseline="-25000" dirty="0" smtClean="0"/>
              <a:t>E</a:t>
            </a:r>
            <a:r>
              <a:rPr lang="en-US"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Gravity</a:t>
            </a:r>
            <a:endParaRPr lang="en-US" dirty="0"/>
          </a:p>
        </p:txBody>
      </p:sp>
      <p:sp>
        <p:nvSpPr>
          <p:cNvPr id="1030" name="Rectangle 6"/>
          <p:cNvSpPr>
            <a:spLocks noGrp="1" noChangeArrowheads="1"/>
          </p:cNvSpPr>
          <p:nvPr>
            <p:ph type="body" idx="1"/>
          </p:nvPr>
        </p:nvSpPr>
        <p:spPr/>
        <p:txBody>
          <a:bodyPr/>
          <a:lstStyle/>
          <a:p>
            <a:r>
              <a:rPr lang="en-US" dirty="0" smtClean="0"/>
              <a:t>The following example shows how a knowledge of </a:t>
            </a:r>
            <a:r>
              <a:rPr lang="en-US" i="1" dirty="0" smtClean="0"/>
              <a:t>G</a:t>
            </a:r>
            <a:r>
              <a:rPr lang="en-US" dirty="0" smtClean="0"/>
              <a:t> and the known quantities </a:t>
            </a:r>
            <a:r>
              <a:rPr lang="en-US" i="1" dirty="0" smtClean="0"/>
              <a:t>g</a:t>
            </a:r>
            <a:r>
              <a:rPr lang="en-US" dirty="0" smtClean="0"/>
              <a:t> and </a:t>
            </a:r>
            <a:r>
              <a:rPr lang="en-US" i="1" dirty="0" smtClean="0"/>
              <a:t>R</a:t>
            </a:r>
            <a:r>
              <a:rPr lang="en-US" baseline="-25000" dirty="0" smtClean="0"/>
              <a:t>E</a:t>
            </a:r>
            <a:r>
              <a:rPr lang="en-US" dirty="0" smtClean="0"/>
              <a:t> permitted the determination of the Earth</a:t>
            </a:r>
            <a:r>
              <a:rPr lang="fr-FR" dirty="0" smtClean="0"/>
              <a:t>'</a:t>
            </a:r>
            <a:r>
              <a:rPr lang="en-US" dirty="0" smtClean="0"/>
              <a:t>s mass.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21.eps"/>
          <p:cNvPicPr>
            <a:picLocks noChangeAspect="1"/>
          </p:cNvPicPr>
          <p:nvPr/>
        </p:nvPicPr>
        <p:blipFill rotWithShape="1">
          <a:blip r:embed="rId3">
            <a:extLst>
              <a:ext uri="{28A0092B-C50C-407E-A947-70E740481C1C}">
                <a14:useLocalDpi xmlns:a14="http://schemas.microsoft.com/office/drawing/2010/main" val="0"/>
              </a:ext>
            </a:extLst>
          </a:blip>
          <a:srcRect b="4709"/>
          <a:stretch/>
        </p:blipFill>
        <p:spPr>
          <a:xfrm>
            <a:off x="266700" y="2633449"/>
            <a:ext cx="8610600" cy="375162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Gravity</a:t>
            </a:r>
            <a:endParaRPr lang="en-US" dirty="0"/>
          </a:p>
        </p:txBody>
      </p:sp>
      <p:sp>
        <p:nvSpPr>
          <p:cNvPr id="1030" name="Rectangle 6"/>
          <p:cNvSpPr>
            <a:spLocks noGrp="1" noChangeArrowheads="1"/>
          </p:cNvSpPr>
          <p:nvPr>
            <p:ph type="body" idx="1"/>
          </p:nvPr>
        </p:nvSpPr>
        <p:spPr/>
        <p:txBody>
          <a:bodyPr/>
          <a:lstStyle/>
          <a:p>
            <a:r>
              <a:rPr lang="en-US" dirty="0" smtClean="0"/>
              <a:t>A determination of the mass of the Earth allowed geologists to determine the Earth</a:t>
            </a:r>
            <a:r>
              <a:rPr lang="fr-FR" dirty="0" smtClean="0"/>
              <a:t>'</a:t>
            </a:r>
            <a:r>
              <a:rPr lang="en-US" dirty="0" smtClean="0"/>
              <a:t>s average density. They found the following:</a:t>
            </a:r>
          </a:p>
          <a:p>
            <a:pPr marL="0" indent="0" algn="ctr">
              <a:buNone/>
            </a:pPr>
            <a:r>
              <a:rPr lang="en-US" dirty="0" smtClean="0"/>
              <a:t>average density of Earth = 5.53 g/cm</a:t>
            </a:r>
            <a:r>
              <a:rPr lang="en-US" baseline="30000" dirty="0" smtClean="0"/>
              <a:t>3</a:t>
            </a:r>
          </a:p>
          <a:p>
            <a:pPr>
              <a:lnSpc>
                <a:spcPct val="50000"/>
              </a:lnSpc>
            </a:pPr>
            <a:endParaRPr lang="en-US" dirty="0" smtClean="0"/>
          </a:p>
          <a:p>
            <a:r>
              <a:rPr lang="en-US" dirty="0" smtClean="0"/>
              <a:t>Since typical rocks near the surface of the Earth have a density of only about 3.00 g/cm</a:t>
            </a:r>
            <a:r>
              <a:rPr lang="en-US" baseline="30000" dirty="0" smtClean="0"/>
              <a:t>3</a:t>
            </a:r>
            <a:r>
              <a:rPr lang="en-US" dirty="0" smtClean="0"/>
              <a:t>, the interior of the Earth must have a density that is greater than that of its surface.</a:t>
            </a:r>
          </a:p>
          <a:p>
            <a:r>
              <a:rPr lang="en-US" dirty="0" smtClean="0"/>
              <a:t>This has been confirmed through seismic wave analysis, which has shown that the Earth</a:t>
            </a:r>
            <a:r>
              <a:rPr lang="fr-FR" dirty="0" smtClean="0"/>
              <a:t>'</a:t>
            </a:r>
            <a:r>
              <a:rPr lang="en-US" dirty="0" smtClean="0"/>
              <a:t>s inner core has a density of about 15 g/cm</a:t>
            </a:r>
            <a:r>
              <a:rPr lang="en-US" baseline="30000" dirty="0" smtClean="0"/>
              <a:t>3</a:t>
            </a:r>
            <a:r>
              <a:rPr lang="en-US"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Gravity</a:t>
            </a:r>
            <a:endParaRPr lang="en-US" dirty="0"/>
          </a:p>
        </p:txBody>
      </p:sp>
      <p:sp>
        <p:nvSpPr>
          <p:cNvPr id="1030" name="Rectangle 6"/>
          <p:cNvSpPr>
            <a:spLocks noGrp="1" noChangeArrowheads="1"/>
          </p:cNvSpPr>
          <p:nvPr>
            <p:ph type="body" idx="1"/>
          </p:nvPr>
        </p:nvSpPr>
        <p:spPr>
          <a:xfrm>
            <a:off x="365126" y="1141413"/>
            <a:ext cx="4547541" cy="5106987"/>
          </a:xfrm>
        </p:spPr>
        <p:txBody>
          <a:bodyPr/>
          <a:lstStyle/>
          <a:p>
            <a:r>
              <a:rPr lang="en-US" sz="2400" dirty="0" smtClean="0"/>
              <a:t>According to Einstein</a:t>
            </a:r>
            <a:r>
              <a:rPr lang="fr-FR" sz="2400" dirty="0" smtClean="0"/>
              <a:t>'</a:t>
            </a:r>
            <a:r>
              <a:rPr lang="en-US" sz="2400" dirty="0" smtClean="0"/>
              <a:t>s theory of general relativity, the gravity of a massive star can become so strong that nothing, including light, can escape. Such an object is known as a black hole.</a:t>
            </a:r>
          </a:p>
          <a:p>
            <a:r>
              <a:rPr lang="en-US" sz="2400" dirty="0" smtClean="0"/>
              <a:t>A drawing of a black hole</a:t>
            </a:r>
            <a:r>
              <a:rPr lang="fr-FR" sz="2400" dirty="0" smtClean="0"/>
              <a:t>'</a:t>
            </a:r>
            <a:r>
              <a:rPr lang="en-US" sz="2400" dirty="0" smtClean="0"/>
              <a:t>s gravitational field is shown in the figure below.</a:t>
            </a:r>
          </a:p>
          <a:p>
            <a:r>
              <a:rPr lang="en-US" sz="2400" dirty="0" smtClean="0"/>
              <a:t>A variety of indirect evidence gives astronomers confidence that black holes exist.</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9_11_Figure.jpg"/>
          <p:cNvPicPr>
            <a:picLocks noChangeAspect="1"/>
          </p:cNvPicPr>
          <p:nvPr/>
        </p:nvPicPr>
        <p:blipFill rotWithShape="1">
          <a:blip r:embed="rId3">
            <a:extLst>
              <a:ext uri="{28A0092B-C50C-407E-A947-70E740481C1C}">
                <a14:useLocalDpi xmlns:a14="http://schemas.microsoft.com/office/drawing/2010/main" val="0"/>
              </a:ext>
            </a:extLst>
          </a:blip>
          <a:srcRect b="2735"/>
          <a:stretch/>
        </p:blipFill>
        <p:spPr>
          <a:xfrm>
            <a:off x="4743015" y="2010622"/>
            <a:ext cx="4348066" cy="335616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Gravity</a:t>
            </a:r>
            <a:endParaRPr lang="en-US" dirty="0"/>
          </a:p>
        </p:txBody>
      </p:sp>
      <p:sp>
        <p:nvSpPr>
          <p:cNvPr id="1030" name="Rectangle 6"/>
          <p:cNvSpPr>
            <a:spLocks noGrp="1" noChangeArrowheads="1"/>
          </p:cNvSpPr>
          <p:nvPr>
            <p:ph type="body" idx="1"/>
          </p:nvPr>
        </p:nvSpPr>
        <p:spPr>
          <a:xfrm>
            <a:off x="365125" y="1141413"/>
            <a:ext cx="5508908" cy="5106987"/>
          </a:xfrm>
        </p:spPr>
        <p:txBody>
          <a:bodyPr/>
          <a:lstStyle/>
          <a:p>
            <a:r>
              <a:rPr lang="en-US" dirty="0" smtClean="0"/>
              <a:t>Einstein</a:t>
            </a:r>
            <a:r>
              <a:rPr lang="fr-FR" dirty="0" smtClean="0"/>
              <a:t>'</a:t>
            </a:r>
            <a:r>
              <a:rPr lang="en-US" dirty="0" smtClean="0"/>
              <a:t>s theory of general relativity also predicts that any amount of mass can bend light—at least a little.</a:t>
            </a:r>
          </a:p>
          <a:p>
            <a:r>
              <a:rPr lang="en-US" dirty="0" smtClean="0"/>
              <a:t>Astronomers have found that very distant objects seem to produce multiple images in photographs. This is caused by light being bent by galaxies or black holes. This effect, shown in the figure below, is referred to as gravitational lensing.</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9_12_Figure.jpg"/>
          <p:cNvPicPr>
            <a:picLocks noChangeAspect="1"/>
          </p:cNvPicPr>
          <p:nvPr/>
        </p:nvPicPr>
        <p:blipFill rotWithShape="1">
          <a:blip r:embed="rId3">
            <a:extLst>
              <a:ext uri="{28A0092B-C50C-407E-A947-70E740481C1C}">
                <a14:useLocalDpi xmlns:a14="http://schemas.microsoft.com/office/drawing/2010/main" val="0"/>
              </a:ext>
            </a:extLst>
          </a:blip>
          <a:srcRect b="2868"/>
          <a:stretch/>
        </p:blipFill>
        <p:spPr>
          <a:xfrm>
            <a:off x="5745804" y="198613"/>
            <a:ext cx="3389376" cy="644221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Circular Motion</a:t>
            </a:r>
            <a:endParaRPr lang="en-US" dirty="0"/>
          </a:p>
        </p:txBody>
      </p:sp>
      <p:sp>
        <p:nvSpPr>
          <p:cNvPr id="1030" name="Rectangle 6"/>
          <p:cNvSpPr>
            <a:spLocks noGrp="1" noChangeArrowheads="1"/>
          </p:cNvSpPr>
          <p:nvPr>
            <p:ph type="body" idx="1"/>
          </p:nvPr>
        </p:nvSpPr>
        <p:spPr>
          <a:xfrm>
            <a:off x="365126" y="1141413"/>
            <a:ext cx="3903692" cy="5106987"/>
          </a:xfrm>
        </p:spPr>
        <p:txBody>
          <a:bodyPr/>
          <a:lstStyle/>
          <a:p>
            <a:r>
              <a:rPr lang="en-US" sz="2000" dirty="0" smtClean="0"/>
              <a:t>According to Newton</a:t>
            </a:r>
            <a:r>
              <a:rPr lang="fr-FR" sz="2000" dirty="0" smtClean="0"/>
              <a:t>'</a:t>
            </a:r>
            <a:r>
              <a:rPr lang="en-US" sz="2000" dirty="0" smtClean="0"/>
              <a:t>s second law, an object moves with constant speed in a straight line unless acted on by a force.</a:t>
            </a:r>
          </a:p>
          <a:p>
            <a:r>
              <a:rPr lang="en-US" sz="2000" dirty="0" smtClean="0"/>
              <a:t>To make an object move in a circle with constant speed, a force that is directed toward the center of the circle must act on the object.</a:t>
            </a:r>
          </a:p>
          <a:p>
            <a:r>
              <a:rPr lang="en-US" sz="2000" dirty="0" smtClean="0"/>
              <a:t>For example, swinging a ball in a circle overhead requires an inward force. In the figure below, the tension in the string is shown to provide that force.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9_13_Figure.jpg"/>
          <p:cNvPicPr>
            <a:picLocks noChangeAspect="1"/>
          </p:cNvPicPr>
          <p:nvPr/>
        </p:nvPicPr>
        <p:blipFill rotWithShape="1">
          <a:blip r:embed="rId3">
            <a:extLst>
              <a:ext uri="{28A0092B-C50C-407E-A947-70E740481C1C}">
                <a14:useLocalDpi xmlns:a14="http://schemas.microsoft.com/office/drawing/2010/main" val="0"/>
              </a:ext>
            </a:extLst>
          </a:blip>
          <a:srcRect b="2602"/>
          <a:stretch/>
        </p:blipFill>
        <p:spPr>
          <a:xfrm>
            <a:off x="4256111" y="1402246"/>
            <a:ext cx="4817842" cy="435243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Circular Motion</a:t>
            </a:r>
            <a:endParaRPr lang="en-US" dirty="0"/>
          </a:p>
        </p:txBody>
      </p:sp>
      <p:sp>
        <p:nvSpPr>
          <p:cNvPr id="1030" name="Rectangle 6"/>
          <p:cNvSpPr>
            <a:spLocks noGrp="1" noChangeArrowheads="1"/>
          </p:cNvSpPr>
          <p:nvPr>
            <p:ph type="body" idx="1"/>
          </p:nvPr>
        </p:nvSpPr>
        <p:spPr/>
        <p:txBody>
          <a:bodyPr/>
          <a:lstStyle/>
          <a:p>
            <a:r>
              <a:rPr lang="en-US" dirty="0" smtClean="0"/>
              <a:t>The force acting on the ball is always perpendicular to the motion of the ball. Therefore, it changes the ball</a:t>
            </a:r>
            <a:r>
              <a:rPr lang="fr-FR" dirty="0" smtClean="0"/>
              <a:t>'</a:t>
            </a:r>
            <a:r>
              <a:rPr lang="en-US" dirty="0" smtClean="0"/>
              <a:t>s direction, but not its speed.</a:t>
            </a:r>
          </a:p>
          <a:p>
            <a:r>
              <a:rPr lang="en-US" dirty="0" smtClean="0"/>
              <a:t>Since the ball is acted on by a force that is directed toward the center of the circle, it follows that the ball must be accelerating toward the center of the circle.</a:t>
            </a:r>
          </a:p>
          <a:p>
            <a:r>
              <a:rPr lang="en-US" dirty="0" smtClean="0"/>
              <a:t>The acceleration resulting from the center-directed force is referred to as the centripetal acceleration, </a:t>
            </a:r>
            <a:r>
              <a:rPr lang="en-US" i="1" dirty="0" smtClean="0"/>
              <a:t>a</a:t>
            </a:r>
            <a:r>
              <a:rPr lang="en-US" baseline="-25000" dirty="0" smtClean="0"/>
              <a:t>cp</a:t>
            </a:r>
            <a:r>
              <a:rPr lang="en-US" dirty="0" smtClean="0"/>
              <a:t>, where the subscript "cp" stands for centripetal.</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Circular Motion</a:t>
            </a:r>
            <a:endParaRPr lang="en-US" dirty="0"/>
          </a:p>
        </p:txBody>
      </p:sp>
      <p:sp>
        <p:nvSpPr>
          <p:cNvPr id="1030" name="Rectangle 6"/>
          <p:cNvSpPr>
            <a:spLocks noGrp="1" noChangeArrowheads="1"/>
          </p:cNvSpPr>
          <p:nvPr>
            <p:ph type="body" idx="1"/>
          </p:nvPr>
        </p:nvSpPr>
        <p:spPr/>
        <p:txBody>
          <a:bodyPr/>
          <a:lstStyle/>
          <a:p>
            <a:r>
              <a:rPr lang="en-US" dirty="0" smtClean="0"/>
              <a:t>From experience, you know that the faster a car goes around a curve, the more you feel pushed or pulled to one side or the other. Similarly, the tighter the curve, the greater the acceleration.</a:t>
            </a:r>
          </a:p>
          <a:p>
            <a:r>
              <a:rPr lang="en-US" dirty="0" smtClean="0"/>
              <a:t>Based on these observations, we see that the magnitude of an object</a:t>
            </a:r>
            <a:r>
              <a:rPr lang="fr-FR" dirty="0" smtClean="0"/>
              <a:t>'</a:t>
            </a:r>
            <a:r>
              <a:rPr lang="en-US" dirty="0" smtClean="0"/>
              <a:t>s centripetal acceleration depends on both the speed of the object and the radius of the circle in which it moves.</a:t>
            </a:r>
          </a:p>
          <a:p>
            <a:r>
              <a:rPr lang="en-US" dirty="0" smtClean="0"/>
              <a:t>Experiments and mathematical calculations show that the magnitude of the centripetal acceleration is equal to the speed squared divided by the radius. </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Circular Motion</a:t>
            </a:r>
            <a:endParaRPr lang="en-US" dirty="0"/>
          </a:p>
        </p:txBody>
      </p:sp>
      <p:sp>
        <p:nvSpPr>
          <p:cNvPr id="1030" name="Rectangle 6"/>
          <p:cNvSpPr>
            <a:spLocks noGrp="1" noChangeArrowheads="1"/>
          </p:cNvSpPr>
          <p:nvPr>
            <p:ph type="body" idx="1"/>
          </p:nvPr>
        </p:nvSpPr>
        <p:spPr/>
        <p:txBody>
          <a:bodyPr/>
          <a:lstStyle/>
          <a:p>
            <a:r>
              <a:rPr lang="en-US" dirty="0" smtClean="0"/>
              <a:t>Therefore, when an object moves with a speed </a:t>
            </a:r>
            <a:r>
              <a:rPr lang="en-US" i="1" dirty="0" smtClean="0"/>
              <a:t>v</a:t>
            </a:r>
            <a:r>
              <a:rPr lang="en-US" dirty="0" smtClean="0"/>
              <a:t> in a circle of radius </a:t>
            </a:r>
            <a:r>
              <a:rPr lang="en-US" i="1" dirty="0" smtClean="0"/>
              <a:t>r</a:t>
            </a:r>
            <a:r>
              <a:rPr lang="en-US" dirty="0" smtClean="0"/>
              <a:t> its centripetal acceleration is</a:t>
            </a:r>
          </a:p>
          <a:p>
            <a:pPr marL="0" indent="0">
              <a:buNone/>
            </a:pPr>
            <a:endParaRPr lang="en-US" dirty="0" smtClean="0"/>
          </a:p>
          <a:p>
            <a:endParaRPr lang="en-US" dirty="0" smtClean="0"/>
          </a:p>
          <a:p>
            <a:endParaRPr lang="en-US" dirty="0" smtClean="0"/>
          </a:p>
          <a:p>
            <a:r>
              <a:rPr lang="en-US" dirty="0" smtClean="0"/>
              <a:t>Newton</a:t>
            </a:r>
            <a:r>
              <a:rPr lang="fr-FR" dirty="0" smtClean="0"/>
              <a:t>'</a:t>
            </a:r>
            <a:r>
              <a:rPr lang="en-US" dirty="0" smtClean="0"/>
              <a:t>s second law states that force equals mass times acceleration. Therefore, the force that causes circular motion, referred to as the centripetal force, is the mass times the centripetal acceleration.</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28.eps"/>
          <p:cNvPicPr>
            <a:picLocks noChangeAspect="1"/>
          </p:cNvPicPr>
          <p:nvPr/>
        </p:nvPicPr>
        <p:blipFill rotWithShape="1">
          <a:blip r:embed="rId3">
            <a:extLst>
              <a:ext uri="{28A0092B-C50C-407E-A947-70E740481C1C}">
                <a14:useLocalDpi xmlns:a14="http://schemas.microsoft.com/office/drawing/2010/main" val="0"/>
              </a:ext>
            </a:extLst>
          </a:blip>
          <a:srcRect b="4798"/>
          <a:stretch/>
        </p:blipFill>
        <p:spPr>
          <a:xfrm>
            <a:off x="2264502" y="2097372"/>
            <a:ext cx="4614996" cy="198295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Circular Motion</a:t>
            </a:r>
            <a:endParaRPr lang="en-US" dirty="0"/>
          </a:p>
        </p:txBody>
      </p:sp>
      <p:sp>
        <p:nvSpPr>
          <p:cNvPr id="1030" name="Rectangle 6"/>
          <p:cNvSpPr>
            <a:spLocks noGrp="1" noChangeArrowheads="1"/>
          </p:cNvSpPr>
          <p:nvPr>
            <p:ph type="body" idx="1"/>
          </p:nvPr>
        </p:nvSpPr>
        <p:spPr/>
        <p:txBody>
          <a:bodyPr/>
          <a:lstStyle/>
          <a:p>
            <a:r>
              <a:rPr lang="en-US" dirty="0" smtClean="0"/>
              <a:t>The magnitude of the centripetal force, </a:t>
            </a:r>
            <a:r>
              <a:rPr lang="en-US" i="1" dirty="0" smtClean="0"/>
              <a:t>f</a:t>
            </a:r>
            <a:r>
              <a:rPr lang="en-US" baseline="-25000" dirty="0" smtClean="0"/>
              <a:t>cp</a:t>
            </a:r>
            <a:r>
              <a:rPr lang="en-US" dirty="0" smtClean="0"/>
              <a:t>, is given by the following equation:</a:t>
            </a:r>
          </a:p>
          <a:p>
            <a:pPr marL="0" indent="0" algn="ctr">
              <a:buNone/>
            </a:pPr>
            <a:r>
              <a:rPr lang="en-US" i="1" dirty="0" smtClean="0"/>
              <a:t>f</a:t>
            </a:r>
            <a:r>
              <a:rPr lang="en-US" baseline="-25000" dirty="0" smtClean="0"/>
              <a:t>cp</a:t>
            </a:r>
            <a:r>
              <a:rPr lang="en-US" dirty="0" smtClean="0"/>
              <a:t> = </a:t>
            </a:r>
            <a:r>
              <a:rPr lang="en-US" i="1" dirty="0" smtClean="0"/>
              <a:t>ma</a:t>
            </a:r>
            <a:r>
              <a:rPr lang="en-US" baseline="-25000" dirty="0" smtClean="0"/>
              <a:t>cp</a:t>
            </a:r>
            <a:r>
              <a:rPr lang="en-US" dirty="0" smtClean="0"/>
              <a:t> = </a:t>
            </a:r>
            <a:r>
              <a:rPr lang="en-US" i="1" dirty="0" smtClean="0"/>
              <a:t>mv</a:t>
            </a:r>
            <a:r>
              <a:rPr lang="en-US" baseline="30000" dirty="0" smtClean="0"/>
              <a:t>2</a:t>
            </a:r>
            <a:r>
              <a:rPr lang="en-US" dirty="0" smtClean="0"/>
              <a:t>/</a:t>
            </a:r>
            <a:r>
              <a:rPr lang="en-US" i="1" dirty="0" smtClean="0"/>
              <a:t>r</a:t>
            </a:r>
          </a:p>
          <a:p>
            <a:endParaRPr lang="en-US" dirty="0" smtClean="0"/>
          </a:p>
          <a:p>
            <a:r>
              <a:rPr lang="en-US" dirty="0" smtClean="0"/>
              <a:t>Summarizing: During circular motion, the centripetal force has a constant magnitude (</a:t>
            </a:r>
            <a:r>
              <a:rPr lang="en-US" i="1" dirty="0" smtClean="0"/>
              <a:t>mv</a:t>
            </a:r>
            <a:r>
              <a:rPr lang="en-US" baseline="30000" dirty="0" smtClean="0"/>
              <a:t>2</a:t>
            </a:r>
            <a:r>
              <a:rPr lang="en-US" dirty="0" smtClean="0"/>
              <a:t>/</a:t>
            </a:r>
            <a:r>
              <a:rPr lang="en-US" i="1" dirty="0" smtClean="0"/>
              <a:t>r</a:t>
            </a:r>
            <a:r>
              <a:rPr lang="en-US" dirty="0" smtClean="0"/>
              <a:t>) and is always directed toward the center of the circle. In addition, the centripetal force is always perpendicular to the tangential velocity of the object in circular motion.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Newton</a:t>
            </a:r>
            <a:r>
              <a:rPr lang="fr-FR" dirty="0" smtClean="0"/>
              <a:t>'</a:t>
            </a:r>
            <a:r>
              <a:rPr lang="en-US" dirty="0" smtClean="0"/>
              <a:t>s Law of Universal Gravity</a:t>
            </a:r>
            <a:endParaRPr lang="en-US" dirty="0"/>
          </a:p>
        </p:txBody>
      </p:sp>
      <p:sp>
        <p:nvSpPr>
          <p:cNvPr id="1030" name="Rectangle 6"/>
          <p:cNvSpPr>
            <a:spLocks noGrp="1" noChangeArrowheads="1"/>
          </p:cNvSpPr>
          <p:nvPr>
            <p:ph type="body" idx="1"/>
          </p:nvPr>
        </p:nvSpPr>
        <p:spPr/>
        <p:txBody>
          <a:bodyPr/>
          <a:lstStyle/>
          <a:p>
            <a:r>
              <a:rPr lang="en-US" dirty="0" smtClean="0"/>
              <a:t>Gravity is the force of nature that attracts one mass to another mass.</a:t>
            </a:r>
          </a:p>
          <a:p>
            <a:r>
              <a:rPr lang="en-US" dirty="0" smtClean="0"/>
              <a:t>Gravity holds you on the Earth, causes apples to fall, and, as in the figure below, accelerates sledders down snowy slopes.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9_01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961" y="3474529"/>
            <a:ext cx="4562078" cy="333668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Circular Motion</a:t>
            </a:r>
            <a:endParaRPr lang="en-US" dirty="0"/>
          </a:p>
        </p:txBody>
      </p:sp>
      <p:sp>
        <p:nvSpPr>
          <p:cNvPr id="1030" name="Rectangle 6"/>
          <p:cNvSpPr>
            <a:spLocks noGrp="1" noChangeArrowheads="1"/>
          </p:cNvSpPr>
          <p:nvPr>
            <p:ph type="body" idx="1"/>
          </p:nvPr>
        </p:nvSpPr>
        <p:spPr/>
        <p:txBody>
          <a:bodyPr/>
          <a:lstStyle/>
          <a:p>
            <a:r>
              <a:rPr lang="en-US" dirty="0" smtClean="0"/>
              <a:t>As you know, you can experience the effects of circular motion when riding in a car. </a:t>
            </a:r>
          </a:p>
          <a:p>
            <a:r>
              <a:rPr lang="en-US" dirty="0" smtClean="0"/>
              <a:t>Perhaps you have noticed that you feel heavier when the car you are riding in encounters a dip in the road. This change in apparent weight is due to the approximately circular motion of the car.</a:t>
            </a:r>
          </a:p>
          <a:p>
            <a:r>
              <a:rPr lang="en-US" dirty="0" smtClean="0"/>
              <a:t>As you go through the dip, the normal force acting on the car, and on you, must increase to supply the centripetal force. </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Circular Motion</a:t>
            </a:r>
            <a:endParaRPr lang="en-US" dirty="0"/>
          </a:p>
        </p:txBody>
      </p:sp>
      <p:sp>
        <p:nvSpPr>
          <p:cNvPr id="1030" name="Rectangle 6"/>
          <p:cNvSpPr>
            <a:spLocks noGrp="1" noChangeArrowheads="1"/>
          </p:cNvSpPr>
          <p:nvPr>
            <p:ph type="body" idx="1"/>
          </p:nvPr>
        </p:nvSpPr>
        <p:spPr/>
        <p:txBody>
          <a:bodyPr/>
          <a:lstStyle/>
          <a:p>
            <a:r>
              <a:rPr lang="en-US" dirty="0" smtClean="0"/>
              <a:t>When a car goes into a skid, road wisdom states that you should turn the car in the direction of the skid. While this may seem counterintuitive, it works because it increases the turning radius and decreases the centripetal acceleration. This, in turn, decreases the tendency to skid.</a:t>
            </a:r>
          </a:p>
          <a:p>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Circular Motion</a:t>
            </a:r>
            <a:endParaRPr lang="en-US" dirty="0"/>
          </a:p>
        </p:txBody>
      </p:sp>
      <p:sp>
        <p:nvSpPr>
          <p:cNvPr id="1030" name="Rectangle 6"/>
          <p:cNvSpPr>
            <a:spLocks noGrp="1" noChangeArrowheads="1"/>
          </p:cNvSpPr>
          <p:nvPr>
            <p:ph type="body" idx="1"/>
          </p:nvPr>
        </p:nvSpPr>
        <p:spPr/>
        <p:txBody>
          <a:bodyPr/>
          <a:lstStyle/>
          <a:p>
            <a:r>
              <a:rPr lang="en-US" sz="2000" dirty="0" smtClean="0"/>
              <a:t>For thousands of years the cause of ocean tides was a mystery.</a:t>
            </a:r>
          </a:p>
          <a:p>
            <a:r>
              <a:rPr lang="en-US" sz="2000" dirty="0" smtClean="0"/>
              <a:t>An understanding of the tides came with the knowledge that a force is required to cause an object to move in a circular path and that the force of gravity becomes weaker with distance.</a:t>
            </a:r>
          </a:p>
          <a:p>
            <a:r>
              <a:rPr lang="en-US" sz="2000" dirty="0" smtClean="0"/>
              <a:t>The drawing on the left side of the figure below shows that the force exerted on various parts of the finite-sized object has different magnitudes.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9_15_Figure.jpg"/>
          <p:cNvPicPr>
            <a:picLocks noChangeAspect="1"/>
          </p:cNvPicPr>
          <p:nvPr/>
        </p:nvPicPr>
        <p:blipFill rotWithShape="1">
          <a:blip r:embed="rId3">
            <a:extLst>
              <a:ext uri="{28A0092B-C50C-407E-A947-70E740481C1C}">
                <a14:useLocalDpi xmlns:a14="http://schemas.microsoft.com/office/drawing/2010/main" val="0"/>
              </a:ext>
            </a:extLst>
          </a:blip>
          <a:srcRect b="4339"/>
          <a:stretch/>
        </p:blipFill>
        <p:spPr>
          <a:xfrm>
            <a:off x="1541272" y="3489579"/>
            <a:ext cx="6061456" cy="305744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Circular Motion</a:t>
            </a:r>
            <a:endParaRPr lang="en-US" dirty="0"/>
          </a:p>
        </p:txBody>
      </p:sp>
      <p:sp>
        <p:nvSpPr>
          <p:cNvPr id="1030" name="Rectangle 6"/>
          <p:cNvSpPr>
            <a:spLocks noGrp="1" noChangeArrowheads="1"/>
          </p:cNvSpPr>
          <p:nvPr>
            <p:ph type="body" idx="1"/>
          </p:nvPr>
        </p:nvSpPr>
        <p:spPr/>
        <p:txBody>
          <a:bodyPr/>
          <a:lstStyle/>
          <a:p>
            <a:r>
              <a:rPr lang="en-US" dirty="0" smtClean="0"/>
              <a:t>Comparing the force at the center, right, and left of the object we that the near side of the object is pulled closer to the central mass and the far side tends to move farther away. This causes a egg-shaped deformation of the object.</a:t>
            </a:r>
          </a:p>
          <a:p>
            <a:r>
              <a:rPr lang="en-US" dirty="0" smtClean="0"/>
              <a:t>The drawing on the right side of the preceding figure shows how the water in the Earth</a:t>
            </a:r>
            <a:r>
              <a:rPr lang="fr-FR" dirty="0" smtClean="0"/>
              <a:t>'</a:t>
            </a:r>
            <a:r>
              <a:rPr lang="en-US" dirty="0" smtClean="0"/>
              <a:t>s oceans is deformed into an egg shape. Since the water in the oceans can flow, the oceans deform much more than the rocky surface of the Earth. This results in the tidal bulges seen in the figure.</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Planetary Motion and Orbits</a:t>
            </a:r>
            <a:endParaRPr lang="en-US" dirty="0"/>
          </a:p>
        </p:txBody>
      </p:sp>
      <p:sp>
        <p:nvSpPr>
          <p:cNvPr id="1030" name="Rectangle 6"/>
          <p:cNvSpPr>
            <a:spLocks noGrp="1" noChangeArrowheads="1"/>
          </p:cNvSpPr>
          <p:nvPr>
            <p:ph type="body" idx="1"/>
          </p:nvPr>
        </p:nvSpPr>
        <p:spPr>
          <a:xfrm>
            <a:off x="365125" y="1141413"/>
            <a:ext cx="3762573" cy="5106987"/>
          </a:xfrm>
        </p:spPr>
        <p:txBody>
          <a:bodyPr/>
          <a:lstStyle/>
          <a:p>
            <a:r>
              <a:rPr lang="en-US" sz="2400" dirty="0" smtClean="0"/>
              <a:t>Newton showed that the same law of gravity that operates on the surface of the Earth applies to the Moon and other astronomical objects.</a:t>
            </a:r>
          </a:p>
          <a:p>
            <a:r>
              <a:rPr lang="en-US" sz="2400" dirty="0" smtClean="0"/>
              <a:t>After seeing an apple fall to the Earth, Newton realized that the Moon is also constantly falling toward Earth, as the figure below shows.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9_17_Figure.jpg"/>
          <p:cNvPicPr>
            <a:picLocks noChangeAspect="1"/>
          </p:cNvPicPr>
          <p:nvPr/>
        </p:nvPicPr>
        <p:blipFill rotWithShape="1">
          <a:blip r:embed="rId3">
            <a:extLst>
              <a:ext uri="{28A0092B-C50C-407E-A947-70E740481C1C}">
                <a14:useLocalDpi xmlns:a14="http://schemas.microsoft.com/office/drawing/2010/main" val="0"/>
              </a:ext>
            </a:extLst>
          </a:blip>
          <a:srcRect b="3090"/>
          <a:stretch/>
        </p:blipFill>
        <p:spPr>
          <a:xfrm>
            <a:off x="4003888" y="1809819"/>
            <a:ext cx="5090574" cy="387334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Planetary Motion and Orbits</a:t>
            </a:r>
            <a:endParaRPr lang="en-US" dirty="0"/>
          </a:p>
        </p:txBody>
      </p:sp>
      <p:sp>
        <p:nvSpPr>
          <p:cNvPr id="1030" name="Rectangle 6"/>
          <p:cNvSpPr>
            <a:spLocks noGrp="1" noChangeArrowheads="1"/>
          </p:cNvSpPr>
          <p:nvPr>
            <p:ph type="body" idx="1"/>
          </p:nvPr>
        </p:nvSpPr>
        <p:spPr>
          <a:xfrm>
            <a:off x="365125" y="1141413"/>
            <a:ext cx="3683195" cy="5106987"/>
          </a:xfrm>
        </p:spPr>
        <p:txBody>
          <a:bodyPr/>
          <a:lstStyle/>
          <a:p>
            <a:r>
              <a:rPr lang="en-US" dirty="0" smtClean="0"/>
              <a:t>Newton reasoned that if an object is launched from a mountaintop with sufficient speed and in the absence of air resistance, then the object would go into orbit (see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9_18_Figure.jpg"/>
          <p:cNvPicPr>
            <a:picLocks noChangeAspect="1"/>
          </p:cNvPicPr>
          <p:nvPr/>
        </p:nvPicPr>
        <p:blipFill rotWithShape="1">
          <a:blip r:embed="rId3">
            <a:extLst>
              <a:ext uri="{28A0092B-C50C-407E-A947-70E740481C1C}">
                <a14:useLocalDpi xmlns:a14="http://schemas.microsoft.com/office/drawing/2010/main" val="0"/>
              </a:ext>
            </a:extLst>
          </a:blip>
          <a:srcRect b="2868"/>
          <a:stretch/>
        </p:blipFill>
        <p:spPr>
          <a:xfrm>
            <a:off x="4150609" y="1023594"/>
            <a:ext cx="4828018" cy="530376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Planetary Motion and Orbits</a:t>
            </a:r>
            <a:endParaRPr lang="en-US" dirty="0"/>
          </a:p>
        </p:txBody>
      </p:sp>
      <p:sp>
        <p:nvSpPr>
          <p:cNvPr id="1030" name="Rectangle 6"/>
          <p:cNvSpPr>
            <a:spLocks noGrp="1" noChangeArrowheads="1"/>
          </p:cNvSpPr>
          <p:nvPr>
            <p:ph type="body" idx="1"/>
          </p:nvPr>
        </p:nvSpPr>
        <p:spPr/>
        <p:txBody>
          <a:bodyPr/>
          <a:lstStyle/>
          <a:p>
            <a:r>
              <a:rPr lang="en-US" dirty="0" smtClean="0"/>
              <a:t>A description of planetary motion remained a problem throughout history. It was Johannes Kepler who finally deduced three laws that planets obey in their orbits.</a:t>
            </a:r>
          </a:p>
          <a:p>
            <a:r>
              <a:rPr lang="en-US" dirty="0" smtClean="0"/>
              <a:t>No one knew why the planets obeyed Kepler</a:t>
            </a:r>
            <a:r>
              <a:rPr lang="fr-FR" dirty="0" smtClean="0"/>
              <a:t>'</a:t>
            </a:r>
            <a:r>
              <a:rPr lang="en-US" dirty="0" smtClean="0"/>
              <a:t>s laws until Newton later showed that each of the three laws was a direct consequence of the law of universal gravitation. </a:t>
            </a:r>
          </a:p>
          <a:p>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Planetary Motion and Orbits</a:t>
            </a:r>
            <a:endParaRPr lang="en-US" dirty="0"/>
          </a:p>
        </p:txBody>
      </p:sp>
      <p:sp>
        <p:nvSpPr>
          <p:cNvPr id="1030" name="Rectangle 6"/>
          <p:cNvSpPr>
            <a:spLocks noGrp="1" noChangeArrowheads="1"/>
          </p:cNvSpPr>
          <p:nvPr>
            <p:ph type="body" idx="1"/>
          </p:nvPr>
        </p:nvSpPr>
        <p:spPr>
          <a:xfrm>
            <a:off x="365125" y="1141413"/>
            <a:ext cx="4565182" cy="5106987"/>
          </a:xfrm>
        </p:spPr>
        <p:txBody>
          <a:bodyPr/>
          <a:lstStyle/>
          <a:p>
            <a:r>
              <a:rPr lang="en-US" sz="2400" dirty="0" smtClean="0"/>
              <a:t>Kepler</a:t>
            </a:r>
            <a:r>
              <a:rPr lang="fr-FR" sz="2400" dirty="0" smtClean="0"/>
              <a:t>'</a:t>
            </a:r>
            <a:r>
              <a:rPr lang="en-US" sz="2400" dirty="0" smtClean="0"/>
              <a:t>s first law states that planets follow elliptical orbits, with the Sun at one focus of the ellipse. The figure below illustrates Kepler</a:t>
            </a:r>
            <a:r>
              <a:rPr lang="fr-FR" sz="2400" dirty="0" smtClean="0"/>
              <a:t>'</a:t>
            </a:r>
            <a:r>
              <a:rPr lang="en-US" sz="2400" dirty="0" smtClean="0"/>
              <a:t>s first law as well as how an ellipse is drawn.</a:t>
            </a:r>
          </a:p>
          <a:p>
            <a:r>
              <a:rPr lang="en-US" sz="2400" dirty="0" smtClean="0"/>
              <a:t>Newton was able to show mathematically that, because the force of gravity decreases with the inverse square of the distance, or 1/</a:t>
            </a:r>
            <a:r>
              <a:rPr lang="en-US" sz="2400" i="1" dirty="0" smtClean="0"/>
              <a:t>r</a:t>
            </a:r>
            <a:r>
              <a:rPr lang="en-US" sz="2400" baseline="30000" dirty="0" smtClean="0"/>
              <a:t>2</a:t>
            </a:r>
            <a:r>
              <a:rPr lang="en-US" sz="2400" dirty="0" smtClean="0"/>
              <a:t>, closed orbits must have the form of ellipses or circles.</a:t>
            </a:r>
          </a:p>
          <a:p>
            <a:pPr marL="0" indent="0">
              <a:buNone/>
            </a:pPr>
            <a:endParaRPr lang="en-US" sz="2400" dirty="0" smtClean="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9_19_Figure.jpg"/>
          <p:cNvPicPr>
            <a:picLocks noChangeAspect="1"/>
          </p:cNvPicPr>
          <p:nvPr/>
        </p:nvPicPr>
        <p:blipFill rotWithShape="1">
          <a:blip r:embed="rId3">
            <a:extLst>
              <a:ext uri="{28A0092B-C50C-407E-A947-70E740481C1C}">
                <a14:useLocalDpi xmlns:a14="http://schemas.microsoft.com/office/drawing/2010/main" val="0"/>
              </a:ext>
            </a:extLst>
          </a:blip>
          <a:srcRect b="2868"/>
          <a:stretch/>
        </p:blipFill>
        <p:spPr>
          <a:xfrm>
            <a:off x="5302298" y="573246"/>
            <a:ext cx="3686514" cy="614493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Planetary Motion and Orbits</a:t>
            </a:r>
            <a:endParaRPr lang="en-US" dirty="0"/>
          </a:p>
        </p:txBody>
      </p:sp>
      <p:sp>
        <p:nvSpPr>
          <p:cNvPr id="1030" name="Rectangle 6"/>
          <p:cNvSpPr>
            <a:spLocks noGrp="1" noChangeArrowheads="1"/>
          </p:cNvSpPr>
          <p:nvPr>
            <p:ph type="body" idx="1"/>
          </p:nvPr>
        </p:nvSpPr>
        <p:spPr>
          <a:xfrm>
            <a:off x="365124" y="1141413"/>
            <a:ext cx="3744935" cy="5106987"/>
          </a:xfrm>
        </p:spPr>
        <p:txBody>
          <a:bodyPr/>
          <a:lstStyle/>
          <a:p>
            <a:r>
              <a:rPr lang="en-US" dirty="0" smtClean="0"/>
              <a:t>Kepler</a:t>
            </a:r>
            <a:r>
              <a:rPr lang="fr-FR" dirty="0" smtClean="0"/>
              <a:t>'</a:t>
            </a:r>
            <a:r>
              <a:rPr lang="en-US" dirty="0" smtClean="0"/>
              <a:t>s second law relates speed and distance. It states that as a planet moves in its orbit, it sweeps out an equal amount of area in an equal amount of time. This is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9_21_Figure.jpg"/>
          <p:cNvPicPr>
            <a:picLocks noChangeAspect="1"/>
          </p:cNvPicPr>
          <p:nvPr/>
        </p:nvPicPr>
        <p:blipFill rotWithShape="1">
          <a:blip r:embed="rId3">
            <a:extLst>
              <a:ext uri="{28A0092B-C50C-407E-A947-70E740481C1C}">
                <a14:useLocalDpi xmlns:a14="http://schemas.microsoft.com/office/drawing/2010/main" val="0"/>
              </a:ext>
            </a:extLst>
          </a:blip>
          <a:srcRect b="2868"/>
          <a:stretch/>
        </p:blipFill>
        <p:spPr>
          <a:xfrm>
            <a:off x="4424354" y="973079"/>
            <a:ext cx="4510174" cy="558117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Planetary Motion and Orbits</a:t>
            </a:r>
            <a:endParaRPr lang="en-US" dirty="0"/>
          </a:p>
        </p:txBody>
      </p:sp>
      <p:sp>
        <p:nvSpPr>
          <p:cNvPr id="1030" name="Rectangle 6"/>
          <p:cNvSpPr>
            <a:spLocks noGrp="1" noChangeArrowheads="1"/>
          </p:cNvSpPr>
          <p:nvPr>
            <p:ph type="body" idx="1"/>
          </p:nvPr>
        </p:nvSpPr>
        <p:spPr/>
        <p:txBody>
          <a:bodyPr/>
          <a:lstStyle/>
          <a:p>
            <a:r>
              <a:rPr lang="en-US" dirty="0" smtClean="0"/>
              <a:t>Kepler</a:t>
            </a:r>
            <a:r>
              <a:rPr lang="fr-FR" dirty="0" smtClean="0"/>
              <a:t>'</a:t>
            </a:r>
            <a:r>
              <a:rPr lang="en-US" dirty="0" smtClean="0"/>
              <a:t>s second law follows from the fact that the force of gravity on a planet pulls directly toward the Sun and, as a result, exerts zero torque about the Sun.</a:t>
            </a:r>
          </a:p>
          <a:p>
            <a:r>
              <a:rPr lang="en-US" dirty="0" smtClean="0"/>
              <a:t>Since no torque acts on a planet, angular momentum must be conserved.</a:t>
            </a:r>
          </a:p>
          <a:p>
            <a:r>
              <a:rPr lang="en-US" dirty="0" smtClean="0"/>
              <a:t>Newton was able to show that conservation of angular momentum is equivalent to Kepler</a:t>
            </a:r>
            <a:r>
              <a:rPr lang="fr-FR" dirty="0" smtClean="0"/>
              <a:t>'</a:t>
            </a:r>
            <a:r>
              <a:rPr lang="en-US" dirty="0" smtClean="0"/>
              <a:t>s equal-area law.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Newton</a:t>
            </a:r>
            <a:r>
              <a:rPr lang="fr-FR" dirty="0" smtClean="0"/>
              <a:t>'</a:t>
            </a:r>
            <a:r>
              <a:rPr lang="en-US" dirty="0" smtClean="0"/>
              <a:t>s Law of Universal Gravity</a:t>
            </a:r>
            <a:endParaRPr lang="en-US" dirty="0"/>
          </a:p>
        </p:txBody>
      </p:sp>
      <p:sp>
        <p:nvSpPr>
          <p:cNvPr id="1030" name="Rectangle 6"/>
          <p:cNvSpPr>
            <a:spLocks noGrp="1" noChangeArrowheads="1"/>
          </p:cNvSpPr>
          <p:nvPr>
            <p:ph type="body" idx="1"/>
          </p:nvPr>
        </p:nvSpPr>
        <p:spPr/>
        <p:txBody>
          <a:bodyPr/>
          <a:lstStyle/>
          <a:p>
            <a:r>
              <a:rPr lang="en-US" dirty="0" smtClean="0"/>
              <a:t>On a larger scale, gravity is responsible for the motion of the Moon, Earth, and other planets.</a:t>
            </a:r>
          </a:p>
          <a:p>
            <a:r>
              <a:rPr lang="en-US" dirty="0" smtClean="0"/>
              <a:t>To describe the force of gravity, Newton proposed the following law: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4.eps"/>
          <p:cNvPicPr>
            <a:picLocks noChangeAspect="1"/>
          </p:cNvPicPr>
          <p:nvPr/>
        </p:nvPicPr>
        <p:blipFill rotWithShape="1">
          <a:blip r:embed="rId3">
            <a:extLst>
              <a:ext uri="{28A0092B-C50C-407E-A947-70E740481C1C}">
                <a14:useLocalDpi xmlns:a14="http://schemas.microsoft.com/office/drawing/2010/main" val="0"/>
              </a:ext>
            </a:extLst>
          </a:blip>
          <a:srcRect b="4733"/>
          <a:stretch/>
        </p:blipFill>
        <p:spPr>
          <a:xfrm>
            <a:off x="421149" y="3070508"/>
            <a:ext cx="8301702" cy="348779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Planetary Motion and Orbits</a:t>
            </a:r>
            <a:endParaRPr lang="en-US" dirty="0"/>
          </a:p>
        </p:txBody>
      </p:sp>
      <p:sp>
        <p:nvSpPr>
          <p:cNvPr id="1030" name="Rectangle 6"/>
          <p:cNvSpPr>
            <a:spLocks noGrp="1" noChangeArrowheads="1"/>
          </p:cNvSpPr>
          <p:nvPr>
            <p:ph type="body" idx="1"/>
          </p:nvPr>
        </p:nvSpPr>
        <p:spPr/>
        <p:txBody>
          <a:bodyPr/>
          <a:lstStyle/>
          <a:p>
            <a:r>
              <a:rPr lang="en-US" dirty="0" smtClean="0"/>
              <a:t>Kepler</a:t>
            </a:r>
            <a:r>
              <a:rPr lang="fr-FR" dirty="0" smtClean="0"/>
              <a:t>'</a:t>
            </a:r>
            <a:r>
              <a:rPr lang="en-US" dirty="0" smtClean="0"/>
              <a:t>s third law relates the distance of a planet from the Sun and its orbital period, the time it takes for the planet to complete one orbit.</a:t>
            </a:r>
          </a:p>
          <a:p>
            <a:r>
              <a:rPr lang="en-US" dirty="0" smtClean="0"/>
              <a:t>Kepler found that a simple linear or quadratic relationship between period and distance did not fit experimental data. </a:t>
            </a:r>
          </a:p>
          <a:p>
            <a:r>
              <a:rPr lang="en-US" dirty="0" smtClean="0"/>
              <a:t>Finally, he was able to show that the period depends on the 3/2 power of distance.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Planetary Motion and Orbits</a:t>
            </a:r>
          </a:p>
        </p:txBody>
      </p:sp>
      <p:sp>
        <p:nvSpPr>
          <p:cNvPr id="3" name="Content Placeholder 2"/>
          <p:cNvSpPr>
            <a:spLocks noGrp="1"/>
          </p:cNvSpPr>
          <p:nvPr>
            <p:ph idx="1"/>
          </p:nvPr>
        </p:nvSpPr>
        <p:spPr>
          <a:xfrm>
            <a:off x="365125" y="1141413"/>
            <a:ext cx="8411230" cy="5106987"/>
          </a:xfrm>
        </p:spPr>
        <p:txBody>
          <a:bodyPr/>
          <a:lstStyle/>
          <a:p>
            <a:r>
              <a:rPr lang="en-US" dirty="0"/>
              <a:t>The following is a statement of </a:t>
            </a:r>
            <a:r>
              <a:rPr lang="en-US" dirty="0" smtClean="0"/>
              <a:t>Kepler</a:t>
            </a:r>
            <a:r>
              <a:rPr lang="fr-FR" dirty="0" smtClean="0"/>
              <a:t>'</a:t>
            </a:r>
            <a:r>
              <a:rPr lang="en-US" dirty="0" smtClean="0"/>
              <a:t>s </a:t>
            </a:r>
            <a:r>
              <a:rPr lang="en-US" dirty="0"/>
              <a:t>third law</a:t>
            </a:r>
            <a:r>
              <a:rPr lang="en-US" dirty="0" smtClean="0"/>
              <a:t>:</a:t>
            </a:r>
          </a:p>
          <a:p>
            <a:endParaRPr lang="en-US" dirty="0" smtClean="0"/>
          </a:p>
          <a:p>
            <a:endParaRPr lang="en-US" dirty="0"/>
          </a:p>
          <a:p>
            <a:pPr>
              <a:lnSpc>
                <a:spcPct val="150000"/>
              </a:lnSpc>
            </a:pPr>
            <a:endParaRPr lang="en-US" dirty="0" smtClean="0"/>
          </a:p>
          <a:p>
            <a:r>
              <a:rPr lang="en-US" dirty="0" smtClean="0"/>
              <a:t>Newton </a:t>
            </a:r>
            <a:r>
              <a:rPr lang="en-US" dirty="0"/>
              <a:t>was able to show that </a:t>
            </a:r>
            <a:r>
              <a:rPr lang="en-US" dirty="0" smtClean="0"/>
              <a:t>Kepler</a:t>
            </a:r>
            <a:r>
              <a:rPr lang="fr-FR" dirty="0" smtClean="0"/>
              <a:t>'</a:t>
            </a:r>
            <a:r>
              <a:rPr lang="en-US" dirty="0" smtClean="0"/>
              <a:t>s </a:t>
            </a:r>
            <a:r>
              <a:rPr lang="en-US" dirty="0"/>
              <a:t>third law </a:t>
            </a:r>
            <a:r>
              <a:rPr lang="en-US" dirty="0" smtClean="0"/>
              <a:t>also </a:t>
            </a:r>
            <a:r>
              <a:rPr lang="en-US" dirty="0"/>
              <a:t>follows from the law of gravitation. In fact, </a:t>
            </a:r>
            <a:r>
              <a:rPr lang="en-US" dirty="0" smtClean="0"/>
              <a:t>he </a:t>
            </a:r>
            <a:r>
              <a:rPr lang="en-US" dirty="0"/>
              <a:t>was able to derive a specific mathematical </a:t>
            </a:r>
            <a:r>
              <a:rPr lang="en-US" dirty="0" smtClean="0"/>
              <a:t>expression </a:t>
            </a:r>
            <a:r>
              <a:rPr lang="en-US" dirty="0"/>
              <a:t>for the constant in </a:t>
            </a:r>
            <a:r>
              <a:rPr lang="en-US" dirty="0" smtClean="0"/>
              <a:t>Kepler</a:t>
            </a:r>
            <a:r>
              <a:rPr lang="fr-FR" dirty="0" smtClean="0"/>
              <a:t>'</a:t>
            </a:r>
            <a:r>
              <a:rPr lang="en-US" dirty="0" smtClean="0"/>
              <a:t>s </a:t>
            </a:r>
            <a:r>
              <a:rPr lang="en-US" dirty="0"/>
              <a:t>third law. </a:t>
            </a:r>
            <a:r>
              <a:rPr lang="en-US" dirty="0" smtClean="0"/>
              <a:t>Newton</a:t>
            </a:r>
            <a:r>
              <a:rPr lang="fr-FR" dirty="0" smtClean="0"/>
              <a:t>'</a:t>
            </a:r>
            <a:r>
              <a:rPr lang="en-US" dirty="0" smtClean="0"/>
              <a:t>s </a:t>
            </a:r>
            <a:r>
              <a:rPr lang="en-US" dirty="0"/>
              <a:t>result is as follows</a:t>
            </a:r>
            <a:r>
              <a:rPr lang="en-US" dirty="0" smtClean="0"/>
              <a:t>: </a:t>
            </a:r>
            <a:endParaRPr lang="en-US" dirty="0"/>
          </a:p>
        </p:txBody>
      </p:sp>
      <p:sp>
        <p:nvSpPr>
          <p:cNvPr id="4" name="Footer Placeholder 3"/>
          <p:cNvSpPr>
            <a:spLocks noGrp="1"/>
          </p:cNvSpPr>
          <p:nvPr>
            <p:ph type="ftr" sz="quarter" idx="10"/>
          </p:nvPr>
        </p:nvSpPr>
        <p:spPr/>
        <p:txBody>
          <a:bodyPr/>
          <a:lstStyle/>
          <a:p>
            <a:r>
              <a:rPr lang="en-GB" dirty="0" smtClean="0"/>
              <a:t>© 2014 Pearson Education, Inc.</a:t>
            </a:r>
            <a:endParaRPr lang="en-GB" dirty="0"/>
          </a:p>
        </p:txBody>
      </p:sp>
      <p:pic>
        <p:nvPicPr>
          <p:cNvPr id="6" name="Picture 5" descr="Slide-41.eps"/>
          <p:cNvPicPr>
            <a:picLocks noChangeAspect="1"/>
          </p:cNvPicPr>
          <p:nvPr/>
        </p:nvPicPr>
        <p:blipFill rotWithShape="1">
          <a:blip r:embed="rId2">
            <a:extLst>
              <a:ext uri="{28A0092B-C50C-407E-A947-70E740481C1C}">
                <a14:useLocalDpi xmlns:a14="http://schemas.microsoft.com/office/drawing/2010/main" val="0"/>
              </a:ext>
            </a:extLst>
          </a:blip>
          <a:srcRect b="10656"/>
          <a:stretch/>
        </p:blipFill>
        <p:spPr>
          <a:xfrm>
            <a:off x="266700" y="1738917"/>
            <a:ext cx="8610600" cy="1565848"/>
          </a:xfrm>
          <a:prstGeom prst="rect">
            <a:avLst/>
          </a:prstGeom>
        </p:spPr>
      </p:pic>
      <p:pic>
        <p:nvPicPr>
          <p:cNvPr id="7" name="Picture 6" descr="Slide-41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350" y="5680340"/>
            <a:ext cx="2781300" cy="965200"/>
          </a:xfrm>
          <a:prstGeom prst="rect">
            <a:avLst/>
          </a:prstGeom>
        </p:spPr>
      </p:pic>
    </p:spTree>
    <p:extLst>
      <p:ext uri="{BB962C8B-B14F-4D97-AF65-F5344CB8AC3E}">
        <p14:creationId xmlns:p14="http://schemas.microsoft.com/office/powerpoint/2010/main" val="2140235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Planetary Motion and Orbits</a:t>
            </a:r>
            <a:endParaRPr lang="en-US" dirty="0"/>
          </a:p>
        </p:txBody>
      </p:sp>
      <p:sp>
        <p:nvSpPr>
          <p:cNvPr id="1030" name="Rectangle 6"/>
          <p:cNvSpPr>
            <a:spLocks noGrp="1" noChangeArrowheads="1"/>
          </p:cNvSpPr>
          <p:nvPr>
            <p:ph type="body" idx="1"/>
          </p:nvPr>
        </p:nvSpPr>
        <p:spPr>
          <a:xfrm>
            <a:off x="365126" y="1141413"/>
            <a:ext cx="3744934" cy="5106987"/>
          </a:xfrm>
        </p:spPr>
        <p:txBody>
          <a:bodyPr/>
          <a:lstStyle/>
          <a:p>
            <a:r>
              <a:rPr lang="en-US" dirty="0" smtClean="0"/>
              <a:t>The figure below shows a plot of Kepler</a:t>
            </a:r>
            <a:r>
              <a:rPr lang="fr-FR" dirty="0" smtClean="0"/>
              <a:t>'</a:t>
            </a:r>
            <a:r>
              <a:rPr lang="en-US" dirty="0" smtClean="0"/>
              <a:t>s third law (the center curve), along with two other possible mathematical relationships between period of revolution and mean radius from the Sun.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9_22_Figure.jpg"/>
          <p:cNvPicPr>
            <a:picLocks noChangeAspect="1"/>
          </p:cNvPicPr>
          <p:nvPr/>
        </p:nvPicPr>
        <p:blipFill rotWithShape="1">
          <a:blip r:embed="rId3">
            <a:extLst>
              <a:ext uri="{28A0092B-C50C-407E-A947-70E740481C1C}">
                <a14:useLocalDpi xmlns:a14="http://schemas.microsoft.com/office/drawing/2010/main" val="0"/>
              </a:ext>
            </a:extLst>
          </a:blip>
          <a:srcRect b="2868"/>
          <a:stretch/>
        </p:blipFill>
        <p:spPr>
          <a:xfrm>
            <a:off x="4200160" y="1344133"/>
            <a:ext cx="4725548" cy="469796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Planetary Motion and Orbits</a:t>
            </a:r>
          </a:p>
        </p:txBody>
      </p:sp>
      <p:sp>
        <p:nvSpPr>
          <p:cNvPr id="3" name="Content Placeholder 2"/>
          <p:cNvSpPr>
            <a:spLocks noGrp="1"/>
          </p:cNvSpPr>
          <p:nvPr>
            <p:ph idx="1"/>
          </p:nvPr>
        </p:nvSpPr>
        <p:spPr/>
        <p:txBody>
          <a:bodyPr/>
          <a:lstStyle/>
          <a:p>
            <a:r>
              <a:rPr lang="en-US" dirty="0"/>
              <a:t>Notice that in </a:t>
            </a:r>
            <a:r>
              <a:rPr lang="en-US" dirty="0" smtClean="0"/>
              <a:t>Newton</a:t>
            </a:r>
            <a:r>
              <a:rPr lang="fr-FR" dirty="0" smtClean="0"/>
              <a:t>'</a:t>
            </a:r>
            <a:r>
              <a:rPr lang="en-US" dirty="0" smtClean="0"/>
              <a:t>s </a:t>
            </a:r>
            <a:r>
              <a:rPr lang="en-US" dirty="0"/>
              <a:t>result the period of the </a:t>
            </a:r>
            <a:r>
              <a:rPr lang="en-US" dirty="0" smtClean="0"/>
              <a:t>planet </a:t>
            </a:r>
            <a:r>
              <a:rPr lang="en-US" dirty="0"/>
              <a:t>depends on the mass of the Sun but not </a:t>
            </a:r>
            <a:r>
              <a:rPr lang="en-US" dirty="0" smtClean="0"/>
              <a:t>the </a:t>
            </a:r>
            <a:r>
              <a:rPr lang="en-US" dirty="0"/>
              <a:t>mass of the planet. In general, the period of </a:t>
            </a:r>
            <a:r>
              <a:rPr lang="en-US" dirty="0" smtClean="0"/>
              <a:t>an </a:t>
            </a:r>
            <a:r>
              <a:rPr lang="en-US" dirty="0"/>
              <a:t>orbiting planet or moon depends on the mass </a:t>
            </a:r>
            <a:r>
              <a:rPr lang="en-US" dirty="0" smtClean="0"/>
              <a:t>being </a:t>
            </a:r>
            <a:r>
              <a:rPr lang="en-US" dirty="0"/>
              <a:t>orbited. The period does not depend on </a:t>
            </a:r>
            <a:r>
              <a:rPr lang="en-US" dirty="0" smtClean="0"/>
              <a:t>the </a:t>
            </a:r>
            <a:r>
              <a:rPr lang="en-US" dirty="0"/>
              <a:t>mass of the planet or moon itself. </a:t>
            </a:r>
            <a:endParaRPr lang="en-US" dirty="0" smtClean="0"/>
          </a:p>
          <a:p>
            <a:r>
              <a:rPr lang="en-US" dirty="0" smtClean="0"/>
              <a:t>Kepler</a:t>
            </a:r>
            <a:r>
              <a:rPr lang="fr-FR" dirty="0" smtClean="0"/>
              <a:t>'</a:t>
            </a:r>
            <a:r>
              <a:rPr lang="en-US" dirty="0" smtClean="0"/>
              <a:t>s law can be applied to a moon or satellite </a:t>
            </a:r>
            <a:r>
              <a:rPr lang="en-US" dirty="0"/>
              <a:t>orbiting a planet. To find the period of a </a:t>
            </a:r>
            <a:r>
              <a:rPr lang="en-US" dirty="0" smtClean="0"/>
              <a:t>satellite </a:t>
            </a:r>
            <a:r>
              <a:rPr lang="en-US" dirty="0"/>
              <a:t>orbiting the Earth, we replace the mass </a:t>
            </a:r>
            <a:r>
              <a:rPr lang="en-US" dirty="0" smtClean="0"/>
              <a:t>of </a:t>
            </a:r>
            <a:r>
              <a:rPr lang="en-US" dirty="0"/>
              <a:t>the Sun with the mass of the Earth, </a:t>
            </a:r>
            <a:r>
              <a:rPr lang="en-US" dirty="0" smtClean="0"/>
              <a:t>M</a:t>
            </a:r>
            <a:r>
              <a:rPr lang="en-US" baseline="-25000" dirty="0" smtClean="0"/>
              <a:t>E</a:t>
            </a:r>
            <a:r>
              <a:rPr lang="en-US" dirty="0"/>
              <a:t>: </a:t>
            </a:r>
          </a:p>
        </p:txBody>
      </p:sp>
      <p:sp>
        <p:nvSpPr>
          <p:cNvPr id="4" name="Footer Placeholder 3"/>
          <p:cNvSpPr>
            <a:spLocks noGrp="1"/>
          </p:cNvSpPr>
          <p:nvPr>
            <p:ph type="ftr" sz="quarter" idx="10"/>
          </p:nvPr>
        </p:nvSpPr>
        <p:spPr/>
        <p:txBody>
          <a:bodyPr/>
          <a:lstStyle/>
          <a:p>
            <a:r>
              <a:rPr lang="en-GB" dirty="0" smtClean="0"/>
              <a:t>© 2014 Pearson Education, Inc.</a:t>
            </a:r>
            <a:endParaRPr lang="en-GB" dirty="0"/>
          </a:p>
        </p:txBody>
      </p:sp>
      <p:pic>
        <p:nvPicPr>
          <p:cNvPr id="6" name="Picture 5" descr="Slide-4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5950" y="5645063"/>
            <a:ext cx="2832100" cy="965200"/>
          </a:xfrm>
          <a:prstGeom prst="rect">
            <a:avLst/>
          </a:prstGeom>
        </p:spPr>
      </p:pic>
    </p:spTree>
    <p:extLst>
      <p:ext uri="{BB962C8B-B14F-4D97-AF65-F5344CB8AC3E}">
        <p14:creationId xmlns:p14="http://schemas.microsoft.com/office/powerpoint/2010/main" val="4282643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Planetary Motion and Orbits</a:t>
            </a:r>
            <a:endParaRPr lang="en-US" dirty="0"/>
          </a:p>
        </p:txBody>
      </p:sp>
      <p:sp>
        <p:nvSpPr>
          <p:cNvPr id="1030" name="Rectangle 6"/>
          <p:cNvSpPr>
            <a:spLocks noGrp="1" noChangeArrowheads="1"/>
          </p:cNvSpPr>
          <p:nvPr>
            <p:ph type="body" idx="1"/>
          </p:nvPr>
        </p:nvSpPr>
        <p:spPr/>
        <p:txBody>
          <a:bodyPr/>
          <a:lstStyle/>
          <a:p>
            <a:r>
              <a:rPr lang="en-US" sz="2400" dirty="0" smtClean="0"/>
              <a:t>An application of this result is a geosynchronous satellite. A geosynchronous satellite is one that orbits above the Earth</a:t>
            </a:r>
            <a:r>
              <a:rPr lang="fr-FR" sz="2400" dirty="0" smtClean="0"/>
              <a:t>'</a:t>
            </a:r>
            <a:r>
              <a:rPr lang="en-US" sz="2400" dirty="0" smtClean="0"/>
              <a:t>s equator with a period equal to 1 day. From Earth, such a satellite appears to be in the same location in the sky at all times.</a:t>
            </a:r>
          </a:p>
          <a:p>
            <a:r>
              <a:rPr lang="en-US" sz="2400" dirty="0" smtClean="0"/>
              <a:t>Geosynchronous satellite are useful for applications such as communications and weather forecasting.</a:t>
            </a:r>
          </a:p>
          <a:p>
            <a:r>
              <a:rPr lang="en-US" sz="2400" dirty="0" smtClean="0"/>
              <a:t>From Kepler</a:t>
            </a:r>
            <a:r>
              <a:rPr lang="fr-FR" sz="2400" dirty="0" smtClean="0"/>
              <a:t>'</a:t>
            </a:r>
            <a:r>
              <a:rPr lang="en-US" sz="2400" dirty="0" smtClean="0"/>
              <a:t>s third law we know that a satellite has a period of 1 day only if the its orbital radius has a particular value. The following example shows how the proper altitude is calculated.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Planetary Motion and Orbits</a:t>
            </a:r>
            <a:endParaRPr lang="en-US" dirty="0"/>
          </a:p>
        </p:txBody>
      </p:sp>
      <p:sp>
        <p:nvSpPr>
          <p:cNvPr id="1030" name="Rectangle 6"/>
          <p:cNvSpPr>
            <a:spLocks noGrp="1" noChangeArrowheads="1"/>
          </p:cNvSpPr>
          <p:nvPr>
            <p:ph type="body" idx="1"/>
          </p:nvPr>
        </p:nvSpPr>
        <p:spPr/>
        <p:txBody>
          <a:bodyPr/>
          <a:lstStyle/>
          <a:p>
            <a:pPr marL="0" indent="0">
              <a:buNone/>
            </a:pPr>
            <a:endParaRPr lang="en-US" dirty="0" smtClean="0"/>
          </a:p>
          <a:p>
            <a:endParaRPr lang="en-US" dirty="0" smtClean="0"/>
          </a:p>
          <a:p>
            <a:endParaRPr lang="en-US" dirty="0" smtClean="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45.eps"/>
          <p:cNvPicPr>
            <a:picLocks noChangeAspect="1"/>
          </p:cNvPicPr>
          <p:nvPr/>
        </p:nvPicPr>
        <p:blipFill rotWithShape="1">
          <a:blip r:embed="rId3">
            <a:extLst>
              <a:ext uri="{28A0092B-C50C-407E-A947-70E740481C1C}">
                <a14:useLocalDpi xmlns:a14="http://schemas.microsoft.com/office/drawing/2010/main" val="0"/>
              </a:ext>
            </a:extLst>
          </a:blip>
          <a:srcRect b="2877"/>
          <a:stretch/>
        </p:blipFill>
        <p:spPr>
          <a:xfrm>
            <a:off x="1029720" y="759544"/>
            <a:ext cx="7084560" cy="5823046"/>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Planetary Motion and Orbits</a:t>
            </a:r>
            <a:endParaRPr lang="en-US" dirty="0"/>
          </a:p>
        </p:txBody>
      </p:sp>
      <p:sp>
        <p:nvSpPr>
          <p:cNvPr id="1030" name="Rectangle 6"/>
          <p:cNvSpPr>
            <a:spLocks noGrp="1" noChangeArrowheads="1"/>
          </p:cNvSpPr>
          <p:nvPr>
            <p:ph type="body" idx="1"/>
          </p:nvPr>
        </p:nvSpPr>
        <p:spPr/>
        <p:txBody>
          <a:bodyPr/>
          <a:lstStyle/>
          <a:p>
            <a:r>
              <a:rPr lang="en-US" dirty="0" smtClean="0"/>
              <a:t>Not all spacecraft are placed in geosynchronous orbits.</a:t>
            </a:r>
          </a:p>
          <a:p>
            <a:r>
              <a:rPr lang="en-US" dirty="0" smtClean="0"/>
              <a:t>Global Positioning System (GPS) satellites have an average altitude of 20,200 km (12,550 mi).</a:t>
            </a:r>
          </a:p>
          <a:p>
            <a:r>
              <a:rPr lang="en-US" dirty="0" smtClean="0"/>
              <a:t>A system of 24 satellites comprises the Global Positioning System. They make it possible to determine an observer</a:t>
            </a:r>
            <a:r>
              <a:rPr lang="fr-FR" dirty="0" smtClean="0"/>
              <a:t>'</a:t>
            </a:r>
            <a:r>
              <a:rPr lang="en-US" dirty="0" smtClean="0"/>
              <a:t>s location with great accuracy.</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Newton</a:t>
            </a:r>
            <a:r>
              <a:rPr lang="fr-FR" dirty="0" smtClean="0"/>
              <a:t>'</a:t>
            </a:r>
            <a:r>
              <a:rPr lang="en-US" dirty="0" smtClean="0"/>
              <a:t>s Law of Universal Gravity</a:t>
            </a:r>
            <a:endParaRPr lang="en-US" dirty="0"/>
          </a:p>
        </p:txBody>
      </p:sp>
      <p:sp>
        <p:nvSpPr>
          <p:cNvPr id="1030" name="Rectangle 6"/>
          <p:cNvSpPr>
            <a:spLocks noGrp="1" noChangeArrowheads="1"/>
          </p:cNvSpPr>
          <p:nvPr>
            <p:ph type="body" idx="1"/>
          </p:nvPr>
        </p:nvSpPr>
        <p:spPr/>
        <p:txBody>
          <a:bodyPr/>
          <a:lstStyle/>
          <a:p>
            <a:r>
              <a:rPr lang="en-US" dirty="0" smtClean="0"/>
              <a:t>The constant </a:t>
            </a:r>
            <a:r>
              <a:rPr lang="en-US" i="1" dirty="0" smtClean="0"/>
              <a:t>G</a:t>
            </a:r>
            <a:r>
              <a:rPr lang="en-US" dirty="0" smtClean="0"/>
              <a:t> in this equation is referred to as the universal gravitation constant. </a:t>
            </a:r>
          </a:p>
          <a:p>
            <a:r>
              <a:rPr lang="en-US" dirty="0" smtClean="0"/>
              <a:t>The numerical value of </a:t>
            </a:r>
            <a:r>
              <a:rPr lang="en-US" i="1" dirty="0" smtClean="0"/>
              <a:t>G</a:t>
            </a:r>
            <a:r>
              <a:rPr lang="en-US" dirty="0" smtClean="0"/>
              <a:t> is</a:t>
            </a:r>
          </a:p>
          <a:p>
            <a:pPr marL="0" indent="0" algn="ctr">
              <a:buNone/>
            </a:pPr>
            <a:r>
              <a:rPr lang="en-US" i="1" dirty="0" smtClean="0"/>
              <a:t>G</a:t>
            </a:r>
            <a:r>
              <a:rPr lang="en-US" dirty="0" smtClean="0"/>
              <a:t> </a:t>
            </a:r>
            <a:r>
              <a:rPr lang="en-US" dirty="0"/>
              <a:t>= 6.67 x 10</a:t>
            </a:r>
            <a:r>
              <a:rPr lang="en-US" baseline="30000" dirty="0"/>
              <a:t>−11</a:t>
            </a:r>
            <a:r>
              <a:rPr lang="en-US" dirty="0"/>
              <a:t> </a:t>
            </a:r>
            <a:r>
              <a:rPr lang="en-US" dirty="0" smtClean="0"/>
              <a:t>N</a:t>
            </a:r>
            <a:r>
              <a:rPr lang="en-US" dirty="0">
                <a:ea typeface="Wingdings"/>
                <a:cs typeface="Wingdings"/>
                <a:sym typeface="Wingdings"/>
              </a:rPr>
              <a:t></a:t>
            </a:r>
            <a:r>
              <a:rPr lang="en-US" dirty="0" smtClean="0"/>
              <a:t>m</a:t>
            </a:r>
            <a:r>
              <a:rPr lang="en-US" baseline="30000" dirty="0" smtClean="0"/>
              <a:t>2</a:t>
            </a:r>
            <a:r>
              <a:rPr lang="en-US" dirty="0"/>
              <a:t>/</a:t>
            </a:r>
            <a:r>
              <a:rPr lang="en-US" dirty="0" smtClean="0"/>
              <a:t>kg</a:t>
            </a:r>
            <a:r>
              <a:rPr lang="en-US" baseline="30000" dirty="0" smtClean="0"/>
              <a:t>2</a:t>
            </a:r>
            <a:endParaRPr lang="en-US" dirty="0" smtClean="0"/>
          </a:p>
          <a:p>
            <a:r>
              <a:rPr lang="en-US" dirty="0" smtClean="0"/>
              <a:t>According to Newton</a:t>
            </a:r>
            <a:r>
              <a:rPr lang="fr-FR" dirty="0" smtClean="0"/>
              <a:t>'</a:t>
            </a:r>
            <a:r>
              <a:rPr lang="en-US" dirty="0" smtClean="0"/>
              <a:t>s law of gravity, all objects in the universe attract all other objects in the universe. In short, everything in the universe "feels" everything else.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Newton</a:t>
            </a:r>
            <a:r>
              <a:rPr lang="fr-FR" dirty="0" smtClean="0"/>
              <a:t>'</a:t>
            </a:r>
            <a:r>
              <a:rPr lang="en-US" dirty="0" smtClean="0"/>
              <a:t>s Law of Universal Gravity</a:t>
            </a:r>
            <a:endParaRPr lang="en-US" dirty="0"/>
          </a:p>
        </p:txBody>
      </p:sp>
      <p:sp>
        <p:nvSpPr>
          <p:cNvPr id="1030" name="Rectangle 6"/>
          <p:cNvSpPr>
            <a:spLocks noGrp="1" noChangeArrowheads="1"/>
          </p:cNvSpPr>
          <p:nvPr>
            <p:ph type="body" idx="1"/>
          </p:nvPr>
        </p:nvSpPr>
        <p:spPr/>
        <p:txBody>
          <a:bodyPr/>
          <a:lstStyle/>
          <a:p>
            <a:r>
              <a:rPr lang="en-US" sz="2400" dirty="0" smtClean="0"/>
              <a:t>As is shown in the figure below, Newton</a:t>
            </a:r>
            <a:r>
              <a:rPr lang="fr-FR" sz="2400" dirty="0" smtClean="0"/>
              <a:t>'</a:t>
            </a:r>
            <a:r>
              <a:rPr lang="en-US" sz="2400" dirty="0" smtClean="0"/>
              <a:t>s law of gravity states that the force between two masses is directed along a line connecting the masses.</a:t>
            </a:r>
          </a:p>
          <a:p>
            <a:endParaRPr lang="en-US" sz="2400" dirty="0" smtClean="0"/>
          </a:p>
          <a:p>
            <a:endParaRPr lang="en-US" sz="2400" dirty="0" smtClean="0"/>
          </a:p>
          <a:p>
            <a:endParaRPr lang="en-US" sz="2400" dirty="0"/>
          </a:p>
          <a:p>
            <a:endParaRPr lang="en-US" sz="2400" dirty="0" smtClean="0"/>
          </a:p>
          <a:p>
            <a:pPr marL="0" indent="0">
              <a:lnSpc>
                <a:spcPct val="200000"/>
              </a:lnSpc>
              <a:buNone/>
            </a:pPr>
            <a:endParaRPr lang="en-US" sz="2400" dirty="0"/>
          </a:p>
          <a:p>
            <a:r>
              <a:rPr lang="en-US" sz="2400" dirty="0" smtClean="0"/>
              <a:t>Both masses in the figure experience an attractive force of the same magnitude, </a:t>
            </a:r>
            <a:r>
              <a:rPr lang="en-US" sz="2400" i="1" dirty="0"/>
              <a:t>F</a:t>
            </a:r>
            <a:r>
              <a:rPr lang="en-US" sz="2400" dirty="0"/>
              <a:t> = </a:t>
            </a:r>
            <a:r>
              <a:rPr lang="en-US" sz="2400" i="1" dirty="0"/>
              <a:t>Gm</a:t>
            </a:r>
            <a:r>
              <a:rPr lang="en-US" sz="2400" baseline="-25000" dirty="0"/>
              <a:t>1</a:t>
            </a:r>
            <a:r>
              <a:rPr lang="en-US" sz="2400" i="1" dirty="0"/>
              <a:t>m</a:t>
            </a:r>
            <a:r>
              <a:rPr lang="en-US" sz="2400" baseline="-25000" dirty="0"/>
              <a:t>2</a:t>
            </a:r>
            <a:r>
              <a:rPr lang="en-US" sz="2400" dirty="0"/>
              <a:t>/</a:t>
            </a:r>
            <a:r>
              <a:rPr lang="en-US" sz="2400" i="1" dirty="0" smtClean="0"/>
              <a:t>r</a:t>
            </a:r>
            <a:r>
              <a:rPr lang="en-US" sz="2400" baseline="30000" dirty="0" smtClean="0"/>
              <a:t>2</a:t>
            </a:r>
            <a:r>
              <a:rPr lang="en-US" sz="2400" dirty="0" smtClean="0"/>
              <a:t>.</a:t>
            </a:r>
          </a:p>
          <a:p>
            <a:r>
              <a:rPr lang="en-US" sz="2400" dirty="0" smtClean="0"/>
              <a:t>The force of gravity between the two object form an action-reaction pair.</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8" name="Picture 7" descr="09_02_Figure.jpg"/>
          <p:cNvPicPr>
            <a:picLocks noChangeAspect="1"/>
          </p:cNvPicPr>
          <p:nvPr/>
        </p:nvPicPr>
        <p:blipFill rotWithShape="1">
          <a:blip r:embed="rId3">
            <a:extLst>
              <a:ext uri="{28A0092B-C50C-407E-A947-70E740481C1C}">
                <a14:useLocalDpi xmlns:a14="http://schemas.microsoft.com/office/drawing/2010/main" val="0"/>
              </a:ext>
            </a:extLst>
          </a:blip>
          <a:srcRect b="4389"/>
          <a:stretch/>
        </p:blipFill>
        <p:spPr>
          <a:xfrm>
            <a:off x="2052823" y="2383911"/>
            <a:ext cx="5091272" cy="254259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Newton</a:t>
            </a:r>
            <a:r>
              <a:rPr lang="fr-FR" dirty="0" smtClean="0"/>
              <a:t>'</a:t>
            </a:r>
            <a:r>
              <a:rPr lang="en-US" dirty="0" smtClean="0"/>
              <a:t>s Law of Universal Gravity</a:t>
            </a:r>
            <a:endParaRPr lang="en-US" dirty="0"/>
          </a:p>
        </p:txBody>
      </p:sp>
      <p:sp>
        <p:nvSpPr>
          <p:cNvPr id="1030" name="Rectangle 6"/>
          <p:cNvSpPr>
            <a:spLocks noGrp="1" noChangeArrowheads="1"/>
          </p:cNvSpPr>
          <p:nvPr>
            <p:ph type="body" idx="1"/>
          </p:nvPr>
        </p:nvSpPr>
        <p:spPr/>
        <p:txBody>
          <a:bodyPr/>
          <a:lstStyle/>
          <a:p>
            <a:r>
              <a:rPr lang="en-US" dirty="0" smtClean="0"/>
              <a:t>Due to the tiny numerical value of </a:t>
            </a:r>
            <a:r>
              <a:rPr lang="en-US" i="1" dirty="0" smtClean="0"/>
              <a:t>G</a:t>
            </a:r>
            <a:r>
              <a:rPr lang="en-US" dirty="0" smtClean="0"/>
              <a:t>, 0.0000000000667 N</a:t>
            </a:r>
            <a:r>
              <a:rPr lang="en-US" dirty="0" smtClean="0">
                <a:ea typeface="Wingdings"/>
                <a:cs typeface="Wingdings"/>
                <a:sym typeface="Wingdings"/>
              </a:rPr>
              <a:t></a:t>
            </a:r>
            <a:r>
              <a:rPr lang="en-US" dirty="0" smtClean="0"/>
              <a:t>m</a:t>
            </a:r>
            <a:r>
              <a:rPr lang="en-US" baseline="30000" dirty="0" smtClean="0"/>
              <a:t>2</a:t>
            </a:r>
            <a:r>
              <a:rPr lang="en-US" dirty="0" smtClean="0"/>
              <a:t>/kg</a:t>
            </a:r>
            <a:r>
              <a:rPr lang="en-US" baseline="30000" dirty="0" smtClean="0"/>
              <a:t>2</a:t>
            </a:r>
            <a:r>
              <a:rPr lang="en-US" dirty="0" smtClean="0"/>
              <a:t>, gravity is the weakest force of nature.</a:t>
            </a:r>
          </a:p>
          <a:p>
            <a:r>
              <a:rPr lang="en-US" dirty="0" smtClean="0"/>
              <a:t>The force of gravity between objects of everyday size is imperceptible. It only becomes important for large objects such as planets and stars.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Newton</a:t>
            </a:r>
            <a:r>
              <a:rPr lang="fr-FR" dirty="0" smtClean="0"/>
              <a:t>'</a:t>
            </a:r>
            <a:r>
              <a:rPr lang="en-US" dirty="0" smtClean="0"/>
              <a:t>s Law of Universal Gravity</a:t>
            </a:r>
            <a:endParaRPr lang="en-US" dirty="0"/>
          </a:p>
        </p:txBody>
      </p:sp>
      <p:sp>
        <p:nvSpPr>
          <p:cNvPr id="1030" name="Rectangle 6"/>
          <p:cNvSpPr>
            <a:spLocks noGrp="1" noChangeArrowheads="1"/>
          </p:cNvSpPr>
          <p:nvPr>
            <p:ph type="body" idx="1"/>
          </p:nvPr>
        </p:nvSpPr>
        <p:spPr>
          <a:xfrm>
            <a:off x="365125" y="1141413"/>
            <a:ext cx="3612635" cy="5106987"/>
          </a:xfrm>
        </p:spPr>
        <p:txBody>
          <a:bodyPr/>
          <a:lstStyle/>
          <a:p>
            <a:r>
              <a:rPr lang="en-US" dirty="0" smtClean="0"/>
              <a:t>The example below illustrates how Newton</a:t>
            </a:r>
            <a:r>
              <a:rPr lang="fr-FR" dirty="0" smtClean="0"/>
              <a:t>'</a:t>
            </a:r>
            <a:r>
              <a:rPr lang="en-US" dirty="0" smtClean="0"/>
              <a:t>s law of gravity may be applied. Note gravity</a:t>
            </a:r>
            <a:r>
              <a:rPr lang="fr-FR" dirty="0" smtClean="0"/>
              <a:t>'</a:t>
            </a:r>
            <a:r>
              <a:rPr lang="en-US" dirty="0" smtClean="0"/>
              <a:t>s minuscule effects on ordinary objects.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8.eps"/>
          <p:cNvPicPr>
            <a:picLocks noChangeAspect="1"/>
          </p:cNvPicPr>
          <p:nvPr/>
        </p:nvPicPr>
        <p:blipFill rotWithShape="1">
          <a:blip r:embed="rId3">
            <a:extLst>
              <a:ext uri="{28A0092B-C50C-407E-A947-70E740481C1C}">
                <a14:useLocalDpi xmlns:a14="http://schemas.microsoft.com/office/drawing/2010/main" val="0"/>
              </a:ext>
            </a:extLst>
          </a:blip>
          <a:srcRect b="2744"/>
          <a:stretch/>
        </p:blipFill>
        <p:spPr>
          <a:xfrm>
            <a:off x="4054932" y="879111"/>
            <a:ext cx="4914876" cy="573383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9_03_Figure.jpg"/>
          <p:cNvPicPr>
            <a:picLocks noChangeAspect="1"/>
          </p:cNvPicPr>
          <p:nvPr/>
        </p:nvPicPr>
        <p:blipFill rotWithShape="1">
          <a:blip r:embed="rId3">
            <a:extLst>
              <a:ext uri="{28A0092B-C50C-407E-A947-70E740481C1C}">
                <a14:useLocalDpi xmlns:a14="http://schemas.microsoft.com/office/drawing/2010/main" val="0"/>
              </a:ext>
            </a:extLst>
          </a:blip>
          <a:srcRect b="2868"/>
          <a:stretch/>
        </p:blipFill>
        <p:spPr>
          <a:xfrm>
            <a:off x="5206632" y="1243502"/>
            <a:ext cx="3837786" cy="3717460"/>
          </a:xfrm>
          <a:prstGeom prst="rect">
            <a:avLst/>
          </a:prstGeom>
        </p:spPr>
      </p:pic>
      <p:sp>
        <p:nvSpPr>
          <p:cNvPr id="1029" name="Rectangle 5"/>
          <p:cNvSpPr>
            <a:spLocks noGrp="1" noChangeArrowheads="1"/>
          </p:cNvSpPr>
          <p:nvPr>
            <p:ph type="title"/>
          </p:nvPr>
        </p:nvSpPr>
        <p:spPr/>
        <p:txBody>
          <a:bodyPr/>
          <a:lstStyle/>
          <a:p>
            <a:r>
              <a:rPr lang="en-US" dirty="0" smtClean="0"/>
              <a:t>Newton</a:t>
            </a:r>
            <a:r>
              <a:rPr lang="fr-FR" dirty="0" smtClean="0"/>
              <a:t>'</a:t>
            </a:r>
            <a:r>
              <a:rPr lang="en-US" dirty="0" smtClean="0"/>
              <a:t>s Law of Universal Gravity</a:t>
            </a:r>
            <a:endParaRPr lang="en-US" dirty="0"/>
          </a:p>
        </p:txBody>
      </p:sp>
      <p:sp>
        <p:nvSpPr>
          <p:cNvPr id="1030" name="Rectangle 6"/>
          <p:cNvSpPr>
            <a:spLocks noGrp="1" noChangeArrowheads="1"/>
          </p:cNvSpPr>
          <p:nvPr>
            <p:ph type="body" idx="1"/>
          </p:nvPr>
        </p:nvSpPr>
        <p:spPr>
          <a:xfrm>
            <a:off x="365126" y="1141413"/>
            <a:ext cx="5244312" cy="5106987"/>
          </a:xfrm>
        </p:spPr>
        <p:txBody>
          <a:bodyPr/>
          <a:lstStyle/>
          <a:p>
            <a:r>
              <a:rPr lang="en-US" dirty="0" smtClean="0"/>
              <a:t>Gravity decreases with the inverse square of the distance, 1/</a:t>
            </a:r>
            <a:r>
              <a:rPr lang="en-US" i="1" dirty="0" smtClean="0"/>
              <a:t>r</a:t>
            </a:r>
            <a:r>
              <a:rPr lang="en-US" baseline="30000" dirty="0" smtClean="0"/>
              <a:t>2</a:t>
            </a:r>
            <a:r>
              <a:rPr lang="en-US" dirty="0" smtClean="0"/>
              <a:t>. Because of this, we say that gravity obeys an inverse square force law.</a:t>
            </a:r>
          </a:p>
          <a:p>
            <a:r>
              <a:rPr lang="en-US" dirty="0" smtClean="0"/>
              <a:t>As the graph below shows, even though the force of gravity diminishes rapidly with distance, it never completely vanishes. Thus gravity is a force of infinite range.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890</TotalTime>
  <Words>3295</Words>
  <Application>Microsoft Office PowerPoint</Application>
  <PresentationFormat>On-screen Show (4:3)</PresentationFormat>
  <Paragraphs>272</Paragraphs>
  <Slides>46</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ＭＳ Ｐゴシック</vt:lpstr>
      <vt:lpstr>Arial</vt:lpstr>
      <vt:lpstr>Wingdings</vt:lpstr>
      <vt:lpstr>HA5Lect_template</vt:lpstr>
      <vt:lpstr>Gravity and Circular Motion</vt:lpstr>
      <vt:lpstr>Chapter Contents</vt:lpstr>
      <vt:lpstr>Newton's Law of Universal Gravity</vt:lpstr>
      <vt:lpstr>Newton's Law of Universal Gravity</vt:lpstr>
      <vt:lpstr>Newton's Law of Universal Gravity</vt:lpstr>
      <vt:lpstr>Newton's Law of Universal Gravity</vt:lpstr>
      <vt:lpstr>Newton's Law of Universal Gravity</vt:lpstr>
      <vt:lpstr>Newton's Law of Universal Gravity</vt:lpstr>
      <vt:lpstr>Newton's Law of Universal Gravity</vt:lpstr>
      <vt:lpstr>Newton's Law of Universal Gravity</vt:lpstr>
      <vt:lpstr>Newton's Law of Universal Gravity</vt:lpstr>
      <vt:lpstr>Applications of Gravity</vt:lpstr>
      <vt:lpstr>Applications of Gravity</vt:lpstr>
      <vt:lpstr>Applications of Gravity</vt:lpstr>
      <vt:lpstr>Applications of Gravity</vt:lpstr>
      <vt:lpstr>Applications of Gravity</vt:lpstr>
      <vt:lpstr>Applications of Gravity</vt:lpstr>
      <vt:lpstr>Applications of Gravity</vt:lpstr>
      <vt:lpstr>Applications of Gravity</vt:lpstr>
      <vt:lpstr>Applications of Gravity</vt:lpstr>
      <vt:lpstr>Applications of Gravity</vt:lpstr>
      <vt:lpstr>Applications of Gravity</vt:lpstr>
      <vt:lpstr>Applications of Gravity</vt:lpstr>
      <vt:lpstr>Applications of Gravity</vt:lpstr>
      <vt:lpstr>Circular Motion</vt:lpstr>
      <vt:lpstr>Circular Motion</vt:lpstr>
      <vt:lpstr>Circular Motion</vt:lpstr>
      <vt:lpstr>Circular Motion</vt:lpstr>
      <vt:lpstr>Circular Motion</vt:lpstr>
      <vt:lpstr>Circular Motion</vt:lpstr>
      <vt:lpstr>Circular Motion</vt:lpstr>
      <vt:lpstr>Circular Motion</vt:lpstr>
      <vt:lpstr>Circular Motion</vt:lpstr>
      <vt:lpstr>Planetary Motion and Orbits</vt:lpstr>
      <vt:lpstr>Planetary Motion and Orbits</vt:lpstr>
      <vt:lpstr>Planetary Motion and Orbits</vt:lpstr>
      <vt:lpstr>Planetary Motion and Orbits</vt:lpstr>
      <vt:lpstr>Planetary Motion and Orbits</vt:lpstr>
      <vt:lpstr>Planetary Motion and Orbits</vt:lpstr>
      <vt:lpstr>Planetary Motion and Orbits</vt:lpstr>
      <vt:lpstr>Planetary Motion and Orbits</vt:lpstr>
      <vt:lpstr>Planetary Motion and Orbits</vt:lpstr>
      <vt:lpstr>Planetary Motion and Orbits</vt:lpstr>
      <vt:lpstr>Planetary Motion and Orbits</vt:lpstr>
      <vt:lpstr>Planetary Motion and Orbits</vt:lpstr>
      <vt:lpstr>Planetary Motion and Orbits</vt:lpstr>
    </vt:vector>
  </TitlesOfParts>
  <Company>뿿ˤʤ㏘뿿</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Srinivasan Gajendran</cp:lastModifiedBy>
  <cp:revision>153</cp:revision>
  <dcterms:created xsi:type="dcterms:W3CDTF">2007-09-26T05:29:17Z</dcterms:created>
  <dcterms:modified xsi:type="dcterms:W3CDTF">2013-11-15T05:57:12Z</dcterms:modified>
</cp:coreProperties>
</file>