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4"/>
  </p:notesMasterIdLst>
  <p:handoutMasterIdLst>
    <p:handoutMasterId r:id="rId35"/>
  </p:handoutMasterIdLst>
  <p:sldIdLst>
    <p:sldId id="256" r:id="rId2"/>
    <p:sldId id="260" r:id="rId3"/>
    <p:sldId id="291" r:id="rId4"/>
    <p:sldId id="292" r:id="rId5"/>
    <p:sldId id="263" r:id="rId6"/>
    <p:sldId id="264" r:id="rId7"/>
    <p:sldId id="293" r:id="rId8"/>
    <p:sldId id="266" r:id="rId9"/>
    <p:sldId id="294" r:id="rId10"/>
    <p:sldId id="268" r:id="rId11"/>
    <p:sldId id="295" r:id="rId12"/>
    <p:sldId id="296" r:id="rId13"/>
    <p:sldId id="271" r:id="rId14"/>
    <p:sldId id="272" r:id="rId15"/>
    <p:sldId id="273" r:id="rId16"/>
    <p:sldId id="297" r:id="rId17"/>
    <p:sldId id="298" r:id="rId18"/>
    <p:sldId id="276" r:id="rId19"/>
    <p:sldId id="299" r:id="rId20"/>
    <p:sldId id="300"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3880" autoAdjust="0"/>
  </p:normalViewPr>
  <p:slideViewPr>
    <p:cSldViewPr snapToGrid="0">
      <p:cViewPr varScale="1">
        <p:scale>
          <a:sx n="102" d="100"/>
          <a:sy n="102" d="100"/>
        </p:scale>
        <p:origin x="234" y="9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D1E93-672C-3C43-86B3-73FB717CE2BC}" type="datetimeFigureOut">
              <a:rPr lang="en-US" smtClean="0"/>
              <a:t>11/15/2013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EC5E6-0F4B-4744-A0D5-DA4CA7FAE29C}" type="slidenum">
              <a:rPr lang="en-US" smtClean="0"/>
              <a:t>‹#›</a:t>
            </a:fld>
            <a:endParaRPr lang="en-US" dirty="0"/>
          </a:p>
        </p:txBody>
      </p:sp>
    </p:spTree>
    <p:extLst>
      <p:ext uri="{BB962C8B-B14F-4D97-AF65-F5344CB8AC3E}">
        <p14:creationId xmlns:p14="http://schemas.microsoft.com/office/powerpoint/2010/main" val="487688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872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A63967-E8B4-B34C-B8D0-E2E5BB61C64A}" type="slidenum">
              <a:rPr lang="en-US" sz="1200"/>
              <a:pPr/>
              <a:t>18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240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70A0EB-F3C5-694B-A9D7-1CE5123CD147}" type="slidenum">
              <a:rPr lang="en-US" sz="1200"/>
              <a:pPr/>
              <a:t>21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5685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68BF46-55AE-9040-ABB3-77B86B3D9642}" type="slidenum">
              <a:rPr lang="en-US" sz="1200"/>
              <a:pPr/>
              <a:t>22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0214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B06449-0BC8-5245-ACAD-5EC13671187B}" type="slidenum">
              <a:rPr lang="en-US" sz="1200"/>
              <a:pPr/>
              <a:t>23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53651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7EF72B-E699-364D-8BA0-7D5CC82FB6D7}" type="slidenum">
              <a:rPr lang="en-US" sz="1200"/>
              <a:pPr/>
              <a:t>24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28966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C82340-ACF4-2A41-A994-1EE54A2C94FB}" type="slidenum">
              <a:rPr lang="en-US" sz="1200"/>
              <a:pPr/>
              <a:t>25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19837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1F2C00-D722-924C-BCF8-8E09B3ECD880}" type="slidenum">
              <a:rPr lang="en-US" sz="1200"/>
              <a:pPr/>
              <a:t>26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60756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5C3216-727E-A24D-AC94-44F592B3FDE3}" type="slidenum">
              <a:rPr lang="en-US" sz="1200"/>
              <a:pPr/>
              <a:t>27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75811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13324D-9554-454E-8E13-5A477213CBAC}" type="slidenum">
              <a:rPr lang="en-US" sz="1200"/>
              <a:pPr/>
              <a:t>28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98099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8307B5-1685-C044-9C36-AE7CB3A8A41B}" type="slidenum">
              <a:rPr lang="en-US" sz="1200"/>
              <a:pPr/>
              <a:t>29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88320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3553B7-15D1-8A4D-BA5C-5FC20D76DFD7}" type="slidenum">
              <a:rPr lang="en-US" sz="1200"/>
              <a:pPr/>
              <a:t>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571814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78584C-AE6B-A24B-93BC-3E4C0824717B}" type="slidenum">
              <a:rPr lang="en-US" sz="1200"/>
              <a:pPr/>
              <a:t>30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90557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AD58AF-3B71-7845-ACD2-62B146D807E1}" type="slidenum">
              <a:rPr lang="en-US" sz="1200"/>
              <a:pPr/>
              <a:t>31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99646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4B963A-145C-8640-BCC0-10939807AB16}" type="slidenum">
              <a:rPr lang="en-US" sz="1200"/>
              <a:pPr/>
              <a:t>32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9187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9459FE-B5BB-0A4E-BC32-62820353D8A5}" type="slidenum">
              <a:rPr lang="en-US" sz="1200"/>
              <a:pPr/>
              <a:t>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83752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3CBCE7-1203-7E49-AA61-714B39ACC443}" type="slidenum">
              <a:rPr lang="en-US" sz="1200"/>
              <a:pPr/>
              <a:t>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9419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B85102-534E-F64F-BCE7-E7084B75634F}" type="slidenum">
              <a:rPr lang="en-US" sz="1200"/>
              <a:pPr/>
              <a:t>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50479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1BE330-EF43-A845-923E-54C2A9C016BC}" type="slidenum">
              <a:rPr lang="en-US" sz="1200"/>
              <a:pPr/>
              <a:t>10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46360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CEE35F-0397-8D4B-9BB8-24FFBEA496D3}" type="slidenum">
              <a:rPr lang="en-US" sz="1200"/>
              <a:pPr/>
              <a:t>13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25581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F040B9-D01D-D843-AD2C-1D0F89784C65}" type="slidenum">
              <a:rPr lang="en-US" sz="1200"/>
              <a:pPr/>
              <a:t>14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06196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29FBBC-2AB8-364E-BEC9-8159B59A946E}" type="slidenum">
              <a:rPr lang="en-US" sz="1200"/>
              <a:pPr/>
              <a:t>15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865278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xmlns="">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7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199"/>
            <a:ext cx="3868101" cy="1077218"/>
          </a:xfrm>
        </p:spPr>
        <p:txBody>
          <a:bodyPr/>
          <a:lstStyle/>
          <a:p>
            <a:r>
              <a:rPr lang="en-US" dirty="0"/>
              <a:t>Linear </a:t>
            </a:r>
            <a:r>
              <a:rPr lang="en-US" dirty="0" smtClean="0"/>
              <a:t>Momentum and </a:t>
            </a:r>
            <a:r>
              <a:rPr lang="en-US" dirty="0"/>
              <a:t>Collisions</a:t>
            </a:r>
          </a:p>
        </p:txBody>
      </p:sp>
      <p:sp>
        <p:nvSpPr>
          <p:cNvPr id="4" name="Subtitle 3"/>
          <p:cNvSpPr>
            <a:spLocks noGrp="1"/>
          </p:cNvSpPr>
          <p:nvPr>
            <p:ph type="subTitle" idx="1"/>
          </p:nvPr>
        </p:nvSpPr>
        <p:spPr>
          <a:xfrm>
            <a:off x="365126" y="4860925"/>
            <a:ext cx="2137999" cy="707886"/>
          </a:xfrm>
        </p:spPr>
        <p:txBody>
          <a:bodyPr/>
          <a:lstStyle/>
          <a:p>
            <a:pPr eaLnBrk="1" hangingPunct="1">
              <a:defRPr/>
            </a:pPr>
            <a:r>
              <a:rPr lang="en-US" dirty="0"/>
              <a:t>Prepared </a:t>
            </a:r>
            <a:r>
              <a:rPr lang="en-US" dirty="0" smtClean="0"/>
              <a:t>by Chris Chiaverina</a:t>
            </a:r>
            <a:endParaRPr lang="en-US"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6" name="Footer Placeholder 5"/>
          <p:cNvSpPr>
            <a:spLocks noGrp="1"/>
          </p:cNvSpPr>
          <p:nvPr>
            <p:ph type="ftr" sz="quarter" idx="3"/>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Impulse</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impulse is calculated.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11.eps"/>
          <p:cNvPicPr>
            <a:picLocks noChangeAspect="1"/>
          </p:cNvPicPr>
          <p:nvPr/>
        </p:nvPicPr>
        <p:blipFill rotWithShape="1">
          <a:blip r:embed="rId3">
            <a:extLst>
              <a:ext uri="{28A0092B-C50C-407E-A947-70E740481C1C}">
                <a14:useLocalDpi xmlns:a14="http://schemas.microsoft.com/office/drawing/2010/main" val="0"/>
              </a:ext>
            </a:extLst>
          </a:blip>
          <a:srcRect b="3808"/>
          <a:stretch/>
        </p:blipFill>
        <p:spPr>
          <a:xfrm>
            <a:off x="593653" y="2029534"/>
            <a:ext cx="7956694" cy="44364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a:t>
            </a:r>
            <a:endParaRPr lang="en-US" dirty="0"/>
          </a:p>
        </p:txBody>
      </p:sp>
      <p:sp>
        <p:nvSpPr>
          <p:cNvPr id="5" name="Content Placeholder 4"/>
          <p:cNvSpPr txBox="1">
            <a:spLocks noGrp="1"/>
          </p:cNvSpPr>
          <p:nvPr>
            <p:ph idx="1"/>
          </p:nvPr>
        </p:nvSpPr>
        <p:spPr>
          <a:xfrm>
            <a:off x="365125" y="1141413"/>
            <a:ext cx="4495910" cy="5106987"/>
          </a:xfrm>
        </p:spPr>
        <p:txBody>
          <a:bodyPr/>
          <a:lstStyle/>
          <a:p>
            <a:r>
              <a:rPr lang="en-US" dirty="0" smtClean="0"/>
              <a:t>As the figure indicates, when a force acts on an</a:t>
            </a:r>
            <a:br>
              <a:rPr lang="en-US" dirty="0" smtClean="0"/>
            </a:br>
            <a:r>
              <a:rPr lang="en-US" dirty="0" smtClean="0"/>
              <a:t>object, it changes the object</a:t>
            </a:r>
            <a:r>
              <a:rPr lang="fr-FR" dirty="0" smtClean="0"/>
              <a:t>'</a:t>
            </a:r>
            <a:r>
              <a:rPr lang="en-US" dirty="0" smtClean="0"/>
              <a:t>s momentum.</a:t>
            </a:r>
          </a:p>
          <a:p>
            <a:r>
              <a:rPr lang="en-US" dirty="0" smtClean="0"/>
              <a:t>This means there must be a connection between impulse and momentum change. This connection is revealed through the general form of Newton</a:t>
            </a:r>
            <a:r>
              <a:rPr lang="fr-FR" dirty="0" smtClean="0"/>
              <a:t>'</a:t>
            </a:r>
            <a:r>
              <a:rPr lang="en-US" dirty="0" smtClean="0"/>
              <a:t>s second law:</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07_03_Figure.jpg"/>
          <p:cNvPicPr>
            <a:picLocks noChangeAspect="1"/>
          </p:cNvPicPr>
          <p:nvPr/>
        </p:nvPicPr>
        <p:blipFill rotWithShape="1">
          <a:blip r:embed="rId2">
            <a:extLst>
              <a:ext uri="{28A0092B-C50C-407E-A947-70E740481C1C}">
                <a14:useLocalDpi xmlns:a14="http://schemas.microsoft.com/office/drawing/2010/main" val="0"/>
              </a:ext>
            </a:extLst>
          </a:blip>
          <a:srcRect b="2885"/>
          <a:stretch/>
        </p:blipFill>
        <p:spPr>
          <a:xfrm>
            <a:off x="4877772" y="236484"/>
            <a:ext cx="4065562" cy="6364014"/>
          </a:xfrm>
          <a:prstGeom prst="rect">
            <a:avLst/>
          </a:prstGeom>
        </p:spPr>
      </p:pic>
      <p:pic>
        <p:nvPicPr>
          <p:cNvPr id="10" name="Picture 9" descr="Slide-1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714" y="5869153"/>
            <a:ext cx="1295400" cy="812800"/>
          </a:xfrm>
          <a:prstGeom prst="rect">
            <a:avLst/>
          </a:prstGeom>
        </p:spPr>
      </p:pic>
    </p:spTree>
    <p:extLst>
      <p:ext uri="{BB962C8B-B14F-4D97-AF65-F5344CB8AC3E}">
        <p14:creationId xmlns:p14="http://schemas.microsoft.com/office/powerpoint/2010/main" val="293701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a:t>
            </a:r>
            <a:endParaRPr lang="en-US" dirty="0"/>
          </a:p>
        </p:txBody>
      </p:sp>
      <p:sp>
        <p:nvSpPr>
          <p:cNvPr id="5" name="Content Placeholder 4"/>
          <p:cNvSpPr txBox="1">
            <a:spLocks noGrp="1"/>
          </p:cNvSpPr>
          <p:nvPr>
            <p:ph idx="1"/>
          </p:nvPr>
        </p:nvSpPr>
        <p:spPr/>
        <p:txBody>
          <a:bodyPr/>
          <a:lstStyle/>
          <a:p>
            <a:r>
              <a:rPr lang="en-US" dirty="0" smtClean="0"/>
              <a:t>Rearranging this equation, we get</a:t>
            </a:r>
          </a:p>
          <a:p>
            <a:endParaRPr lang="en-US" dirty="0" smtClean="0"/>
          </a:p>
          <a:p>
            <a:r>
              <a:rPr lang="en-US" dirty="0" smtClean="0"/>
              <a:t>Therefore, the relationship between the impulse and momentum change is as follows:</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Slide-1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00" y="1711434"/>
            <a:ext cx="1651000" cy="444500"/>
          </a:xfrm>
          <a:prstGeom prst="rect">
            <a:avLst/>
          </a:prstGeom>
        </p:spPr>
      </p:pic>
      <p:pic>
        <p:nvPicPr>
          <p:cNvPr id="10" name="Picture 9" descr="Slide-13B.eps"/>
          <p:cNvPicPr>
            <a:picLocks noChangeAspect="1"/>
          </p:cNvPicPr>
          <p:nvPr/>
        </p:nvPicPr>
        <p:blipFill rotWithShape="1">
          <a:blip r:embed="rId3">
            <a:extLst>
              <a:ext uri="{28A0092B-C50C-407E-A947-70E740481C1C}">
                <a14:useLocalDpi xmlns:a14="http://schemas.microsoft.com/office/drawing/2010/main" val="0"/>
              </a:ext>
            </a:extLst>
          </a:blip>
          <a:srcRect b="7792"/>
          <a:stretch/>
        </p:blipFill>
        <p:spPr>
          <a:xfrm>
            <a:off x="376620" y="3370384"/>
            <a:ext cx="8390760" cy="2111132"/>
          </a:xfrm>
          <a:prstGeom prst="rect">
            <a:avLst/>
          </a:prstGeom>
        </p:spPr>
      </p:pic>
    </p:spTree>
    <p:extLst>
      <p:ext uri="{BB962C8B-B14F-4D97-AF65-F5344CB8AC3E}">
        <p14:creationId xmlns:p14="http://schemas.microsoft.com/office/powerpoint/2010/main" val="239761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Impulse</a:t>
            </a:r>
            <a:endParaRPr lang="en-US" dirty="0"/>
          </a:p>
        </p:txBody>
      </p:sp>
      <p:sp>
        <p:nvSpPr>
          <p:cNvPr id="1030" name="Rectangle 6"/>
          <p:cNvSpPr>
            <a:spLocks noGrp="1" noChangeArrowheads="1"/>
          </p:cNvSpPr>
          <p:nvPr>
            <p:ph type="body" idx="1"/>
          </p:nvPr>
        </p:nvSpPr>
        <p:spPr>
          <a:xfrm>
            <a:off x="365125" y="1141413"/>
            <a:ext cx="8196778" cy="5106987"/>
          </a:xfrm>
        </p:spPr>
        <p:txBody>
          <a:bodyPr/>
          <a:lstStyle/>
          <a:p>
            <a:r>
              <a:rPr lang="en-US" sz="2000" dirty="0" smtClean="0"/>
              <a:t>The forces associated with impulses are often large and complex. The figure below shows the force exerted on a baseball when struck by a bat. The force acts for as little as a thousandth of a second, during which time it rises to a peak and then falls to zero.</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a:lnSpc>
                <a:spcPct val="50000"/>
              </a:lnSpc>
            </a:pPr>
            <a:endParaRPr lang="en-US" sz="2000" dirty="0" smtClean="0"/>
          </a:p>
          <a:p>
            <a:r>
              <a:rPr lang="en-US" sz="2000" dirty="0" smtClean="0"/>
              <a:t>A complex force, such as the one acting on a baseball, may be replaced with an average force. The use of the average force, and the time over which the force acts, facilitates problem solving. </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07_04_Figure.jpg"/>
          <p:cNvPicPr>
            <a:picLocks noChangeAspect="1"/>
          </p:cNvPicPr>
          <p:nvPr/>
        </p:nvPicPr>
        <p:blipFill rotWithShape="1">
          <a:blip r:embed="rId3">
            <a:extLst>
              <a:ext uri="{28A0092B-C50C-407E-A947-70E740481C1C}">
                <a14:useLocalDpi xmlns:a14="http://schemas.microsoft.com/office/drawing/2010/main" val="0"/>
              </a:ext>
            </a:extLst>
          </a:blip>
          <a:srcRect t="1023" b="3090"/>
          <a:stretch/>
        </p:blipFill>
        <p:spPr>
          <a:xfrm>
            <a:off x="1987326" y="2487887"/>
            <a:ext cx="4508116" cy="30636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Impulse</a:t>
            </a:r>
            <a:endParaRPr lang="en-US" dirty="0"/>
          </a:p>
        </p:txBody>
      </p:sp>
      <p:sp>
        <p:nvSpPr>
          <p:cNvPr id="1030" name="Rectangle 6"/>
          <p:cNvSpPr>
            <a:spLocks noGrp="1" noChangeArrowheads="1"/>
          </p:cNvSpPr>
          <p:nvPr>
            <p:ph type="body" idx="1"/>
          </p:nvPr>
        </p:nvSpPr>
        <p:spPr>
          <a:xfrm>
            <a:off x="365125" y="1141413"/>
            <a:ext cx="3147081" cy="5106987"/>
          </a:xfrm>
        </p:spPr>
        <p:txBody>
          <a:bodyPr/>
          <a:lstStyle/>
          <a:p>
            <a:r>
              <a:rPr lang="en-US" dirty="0" smtClean="0"/>
              <a:t>Numerous examples of momentum-impulse theorem may be seen in everyday life.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7_Pg238_UnFigure.jpg"/>
          <p:cNvPicPr>
            <a:picLocks noChangeAspect="1"/>
          </p:cNvPicPr>
          <p:nvPr/>
        </p:nvPicPr>
        <p:blipFill rotWithShape="1">
          <a:blip r:embed="rId3">
            <a:extLst>
              <a:ext uri="{28A0092B-C50C-407E-A947-70E740481C1C}">
                <a14:useLocalDpi xmlns:a14="http://schemas.microsoft.com/office/drawing/2010/main" val="0"/>
              </a:ext>
            </a:extLst>
          </a:blip>
          <a:srcRect b="2885"/>
          <a:stretch/>
        </p:blipFill>
        <p:spPr>
          <a:xfrm>
            <a:off x="3435271" y="949008"/>
            <a:ext cx="5577350" cy="537689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Impulse</a:t>
            </a:r>
            <a:endParaRPr lang="en-US" dirty="0"/>
          </a:p>
        </p:txBody>
      </p:sp>
      <p:sp>
        <p:nvSpPr>
          <p:cNvPr id="1030" name="Rectangle 6"/>
          <p:cNvSpPr>
            <a:spLocks noGrp="1" noChangeArrowheads="1"/>
          </p:cNvSpPr>
          <p:nvPr>
            <p:ph type="body" idx="1"/>
          </p:nvPr>
        </p:nvSpPr>
        <p:spPr/>
        <p:txBody>
          <a:bodyPr/>
          <a:lstStyle/>
          <a:p>
            <a:r>
              <a:rPr lang="en-US" dirty="0" smtClean="0"/>
              <a:t>A person standing under an umbrella experiences rain, which later turns to hail. Is the force required to hold the umbrella upright in the hail greater than, less than, or equal to the force required to hold it in the rain?</a:t>
            </a:r>
          </a:p>
          <a:p>
            <a:r>
              <a:rPr lang="en-US" dirty="0" smtClean="0"/>
              <a:t>The rain tends to splatter and fall off the umbrella, while the hail tends to bounce back upward. This means that the change in momentum is greater for the hail. Therefore, the impulse and force are greater in the hail.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a:t>
            </a:r>
            <a:endParaRPr lang="en-US" dirty="0"/>
          </a:p>
        </p:txBody>
      </p:sp>
      <p:sp>
        <p:nvSpPr>
          <p:cNvPr id="5" name="Content Placeholder 4"/>
          <p:cNvSpPr txBox="1">
            <a:spLocks noGrp="1"/>
          </p:cNvSpPr>
          <p:nvPr>
            <p:ph idx="1"/>
          </p:nvPr>
        </p:nvSpPr>
        <p:spPr/>
        <p:txBody>
          <a:bodyPr/>
          <a:lstStyle/>
          <a:p>
            <a:r>
              <a:rPr lang="en-US" dirty="0" smtClean="0"/>
              <a:t>The momentum-impulse theorem shows that</a:t>
            </a:r>
            <a:br>
              <a:rPr lang="en-US" dirty="0" smtClean="0"/>
            </a:br>
            <a:r>
              <a:rPr lang="en-US" dirty="0" smtClean="0"/>
              <a:t>increasing the time over which a given impulse acts decreases the average force. Symbolically,</a:t>
            </a:r>
          </a:p>
          <a:p>
            <a:endParaRPr lang="en-US" dirty="0" smtClean="0"/>
          </a:p>
          <a:p>
            <a:r>
              <a:rPr lang="en-US" dirty="0" smtClean="0"/>
              <a:t>The theorem comes into play in the design of a</a:t>
            </a:r>
            <a:br>
              <a:rPr lang="en-US" dirty="0" smtClean="0"/>
            </a:br>
            <a:r>
              <a:rPr lang="en-US" dirty="0" smtClean="0"/>
              <a:t>bicycle helmet. The materials inside a bike safety helmet increase the time of impact, thereby reducing the force</a:t>
            </a:r>
            <a:r>
              <a:rPr lang="en-US" dirty="0"/>
              <a:t>—</a:t>
            </a:r>
            <a:r>
              <a:rPr lang="en-US" dirty="0" smtClean="0"/>
              <a:t>and the extent of injury—to your head.</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Slide-1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00" y="2574196"/>
            <a:ext cx="2260600" cy="419100"/>
          </a:xfrm>
          <a:prstGeom prst="rect">
            <a:avLst/>
          </a:prstGeom>
        </p:spPr>
      </p:pic>
    </p:spTree>
    <p:extLst>
      <p:ext uri="{BB962C8B-B14F-4D97-AF65-F5344CB8AC3E}">
        <p14:creationId xmlns:p14="http://schemas.microsoft.com/office/powerpoint/2010/main" val="197588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Momentum</a:t>
            </a:r>
            <a:endParaRPr lang="en-US" dirty="0"/>
          </a:p>
        </p:txBody>
      </p:sp>
      <p:sp>
        <p:nvSpPr>
          <p:cNvPr id="5" name="Content Placeholder 4"/>
          <p:cNvSpPr txBox="1">
            <a:spLocks noGrp="1"/>
          </p:cNvSpPr>
          <p:nvPr>
            <p:ph idx="1"/>
          </p:nvPr>
        </p:nvSpPr>
        <p:spPr/>
        <p:txBody>
          <a:bodyPr/>
          <a:lstStyle/>
          <a:p>
            <a:r>
              <a:rPr lang="en-US" dirty="0" smtClean="0"/>
              <a:t>The momentum of an object can</a:t>
            </a:r>
            <a:r>
              <a:rPr lang="fr-FR" dirty="0" smtClean="0"/>
              <a:t>'</a:t>
            </a:r>
            <a:r>
              <a:rPr lang="en-US" dirty="0" smtClean="0"/>
              <a:t>t change unless an external force acts on the object.</a:t>
            </a:r>
          </a:p>
          <a:p>
            <a:r>
              <a:rPr lang="en-US" dirty="0" smtClean="0"/>
              <a:t>Recall that the impulse is defined as follows:</a:t>
            </a:r>
          </a:p>
          <a:p>
            <a:endParaRPr lang="en-US" dirty="0" smtClean="0"/>
          </a:p>
          <a:p>
            <a:pPr>
              <a:spcBef>
                <a:spcPts val="672"/>
              </a:spcBef>
              <a:spcAft>
                <a:spcPts val="0"/>
              </a:spcAft>
            </a:pPr>
            <a:r>
              <a:rPr lang="en-US" dirty="0" smtClean="0"/>
              <a:t>Based on this definition, if the total force</a:t>
            </a:r>
            <a:br>
              <a:rPr lang="en-US" dirty="0" smtClean="0"/>
            </a:br>
            <a:r>
              <a:rPr lang="en-US" spc="10300" dirty="0" smtClean="0"/>
              <a:t> </a:t>
            </a:r>
            <a:r>
              <a:rPr lang="en-US" dirty="0" smtClean="0"/>
              <a:t>, then the initial and final momentums must be the same,</a:t>
            </a:r>
            <a:r>
              <a:rPr lang="en-US" spc="9000" dirty="0" smtClean="0"/>
              <a:t> </a:t>
            </a:r>
            <a:r>
              <a:rPr lang="en-US" dirty="0" smtClean="0"/>
              <a:t>. This is momentum</a:t>
            </a:r>
            <a:br>
              <a:rPr lang="en-US" dirty="0" smtClean="0"/>
            </a:br>
            <a:r>
              <a:rPr lang="en-US" dirty="0" smtClean="0"/>
              <a:t>conservation.</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Slide-17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50" y="2626272"/>
            <a:ext cx="2933700" cy="444500"/>
          </a:xfrm>
          <a:prstGeom prst="rect">
            <a:avLst/>
          </a:prstGeom>
        </p:spPr>
      </p:pic>
      <p:pic>
        <p:nvPicPr>
          <p:cNvPr id="10" name="Picture 9" descr="Slide-17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22" y="3604551"/>
            <a:ext cx="1422400" cy="431800"/>
          </a:xfrm>
          <a:prstGeom prst="rect">
            <a:avLst/>
          </a:prstGeom>
        </p:spPr>
      </p:pic>
      <p:pic>
        <p:nvPicPr>
          <p:cNvPr id="12" name="Picture 11" descr="Slide-17B.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838" y="4038800"/>
            <a:ext cx="1130300" cy="381000"/>
          </a:xfrm>
          <a:prstGeom prst="rect">
            <a:avLst/>
          </a:prstGeom>
        </p:spPr>
      </p:pic>
      <p:pic>
        <p:nvPicPr>
          <p:cNvPr id="13" name="Picture 12" descr="Slide-17C.eps"/>
          <p:cNvPicPr>
            <a:picLocks noChangeAspect="1"/>
          </p:cNvPicPr>
          <p:nvPr/>
        </p:nvPicPr>
        <p:blipFill rotWithShape="1">
          <a:blip r:embed="rId5">
            <a:extLst>
              <a:ext uri="{28A0092B-C50C-407E-A947-70E740481C1C}">
                <a14:useLocalDpi xmlns:a14="http://schemas.microsoft.com/office/drawing/2010/main" val="0"/>
              </a:ext>
            </a:extLst>
          </a:blip>
          <a:srcRect b="7575"/>
          <a:stretch/>
        </p:blipFill>
        <p:spPr>
          <a:xfrm>
            <a:off x="1197409" y="4825470"/>
            <a:ext cx="6749182" cy="1775700"/>
          </a:xfrm>
          <a:prstGeom prst="rect">
            <a:avLst/>
          </a:prstGeom>
        </p:spPr>
      </p:pic>
    </p:spTree>
    <p:extLst>
      <p:ext uri="{BB962C8B-B14F-4D97-AF65-F5344CB8AC3E}">
        <p14:creationId xmlns:p14="http://schemas.microsoft.com/office/powerpoint/2010/main" val="101060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Momentum</a:t>
            </a:r>
            <a:endParaRPr lang="en-US" dirty="0"/>
          </a:p>
        </p:txBody>
      </p:sp>
      <p:sp>
        <p:nvSpPr>
          <p:cNvPr id="1030" name="Rectangle 6"/>
          <p:cNvSpPr>
            <a:spLocks noGrp="1" noChangeArrowheads="1"/>
          </p:cNvSpPr>
          <p:nvPr>
            <p:ph type="body" idx="1"/>
          </p:nvPr>
        </p:nvSpPr>
        <p:spPr/>
        <p:txBody>
          <a:bodyPr/>
          <a:lstStyle/>
          <a:p>
            <a:r>
              <a:rPr lang="en-US" sz="2000" dirty="0" smtClean="0"/>
              <a:t>The figure below shows both the internal and external forces acting on a rider and bicycle.</a:t>
            </a:r>
          </a:p>
          <a:p>
            <a:endParaRPr lang="en-US" sz="2000" dirty="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Internal forces, such as a push on the handlebars exerted by a bicycle rider, act between objects within a system. </a:t>
            </a:r>
          </a:p>
          <a:p>
            <a:r>
              <a:rPr lang="en-US" sz="2000" dirty="0" smtClean="0"/>
              <a:t>External forces, such as the force the road exerts on a rear bicycle tire, are exerted on the system by something outside the system.</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7_0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989" y="1852511"/>
            <a:ext cx="5382022" cy="32993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Momentum</a:t>
            </a:r>
            <a:endParaRPr lang="en-US" dirty="0"/>
          </a:p>
        </p:txBody>
      </p:sp>
      <p:sp>
        <p:nvSpPr>
          <p:cNvPr id="3" name="Content Placeholder 2"/>
          <p:cNvSpPr>
            <a:spLocks noGrp="1"/>
          </p:cNvSpPr>
          <p:nvPr>
            <p:ph idx="1"/>
          </p:nvPr>
        </p:nvSpPr>
        <p:spPr/>
        <p:txBody>
          <a:bodyPr/>
          <a:lstStyle/>
          <a:p>
            <a:r>
              <a:rPr lang="en-US" dirty="0" smtClean="0"/>
              <a:t>Only external forces can change a system</a:t>
            </a:r>
            <a:r>
              <a:rPr lang="fr-FR" dirty="0" smtClean="0"/>
              <a:t>'</a:t>
            </a:r>
            <a:r>
              <a:rPr lang="en-US" dirty="0" smtClean="0"/>
              <a:t>s momentum. Internal forces have no effect on a</a:t>
            </a:r>
            <a:br>
              <a:rPr lang="en-US" dirty="0" smtClean="0"/>
            </a:br>
            <a:r>
              <a:rPr lang="en-US" dirty="0" smtClean="0"/>
              <a:t>system</a:t>
            </a:r>
            <a:r>
              <a:rPr lang="fr-FR" dirty="0" smtClean="0"/>
              <a:t>'</a:t>
            </a:r>
            <a:r>
              <a:rPr lang="en-US" dirty="0" smtClean="0"/>
              <a:t>s momentum. Why is this so?</a:t>
            </a:r>
          </a:p>
          <a:p>
            <a:pPr lvl="1"/>
            <a:r>
              <a:rPr lang="en-US" dirty="0" smtClean="0"/>
              <a:t>Internal forces, like all forces, always occur in</a:t>
            </a:r>
            <a:br>
              <a:rPr lang="en-US" dirty="0" smtClean="0"/>
            </a:br>
            <a:r>
              <a:rPr lang="en-US" dirty="0" smtClean="0"/>
              <a:t>action-reaction pairs.</a:t>
            </a:r>
          </a:p>
          <a:p>
            <a:pPr lvl="1">
              <a:spcBef>
                <a:spcPts val="672"/>
              </a:spcBef>
            </a:pPr>
            <a:r>
              <a:rPr lang="en-US" dirty="0" smtClean="0"/>
              <a:t>Because the forces in action-reaction pairs are equal but opposite, internal forces always sum to zero. That is,                 </a:t>
            </a:r>
          </a:p>
          <a:p>
            <a:pPr lvl="1"/>
            <a:r>
              <a:rPr lang="en-US" dirty="0" smtClean="0"/>
              <a:t>Because internal forces always cancel, the total force acting on a system is equal to the sum of the external forces acting on it:</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5" name="Picture 4" descr="Slide-19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256" y="4335259"/>
            <a:ext cx="1435100" cy="431800"/>
          </a:xfrm>
          <a:prstGeom prst="rect">
            <a:avLst/>
          </a:prstGeom>
        </p:spPr>
      </p:pic>
      <p:pic>
        <p:nvPicPr>
          <p:cNvPr id="6" name="Picture 5" descr="Slide-19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95" y="6127233"/>
            <a:ext cx="1866900" cy="431800"/>
          </a:xfrm>
          <a:prstGeom prst="rect">
            <a:avLst/>
          </a:prstGeom>
        </p:spPr>
      </p:pic>
    </p:spTree>
    <p:extLst>
      <p:ext uri="{BB962C8B-B14F-4D97-AF65-F5344CB8AC3E}">
        <p14:creationId xmlns:p14="http://schemas.microsoft.com/office/powerpoint/2010/main" val="391284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Momentum</a:t>
            </a:r>
          </a:p>
          <a:p>
            <a:r>
              <a:rPr lang="en-US" dirty="0" smtClean="0"/>
              <a:t>Impulse</a:t>
            </a:r>
          </a:p>
          <a:p>
            <a:r>
              <a:rPr lang="en-US" dirty="0" smtClean="0"/>
              <a:t>Conservation of Momentum</a:t>
            </a:r>
          </a:p>
          <a:p>
            <a:r>
              <a:rPr lang="en-US" dirty="0" smtClean="0"/>
              <a:t>Collisions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Momentum</a:t>
            </a:r>
            <a:endParaRPr lang="en-US" dirty="0"/>
          </a:p>
        </p:txBody>
      </p:sp>
      <p:sp>
        <p:nvSpPr>
          <p:cNvPr id="3" name="Content Placeholder 2"/>
          <p:cNvSpPr>
            <a:spLocks noGrp="1"/>
          </p:cNvSpPr>
          <p:nvPr>
            <p:ph idx="1"/>
          </p:nvPr>
        </p:nvSpPr>
        <p:spPr/>
        <p:txBody>
          <a:bodyPr/>
          <a:lstStyle/>
          <a:p>
            <a:r>
              <a:rPr lang="en-US" dirty="0" smtClean="0"/>
              <a:t>Summarizing:</a:t>
            </a:r>
          </a:p>
          <a:p>
            <a:pPr lvl="1"/>
            <a:r>
              <a:rPr lang="en-US" dirty="0" smtClean="0"/>
              <a:t>Internal forces have no effect on the total</a:t>
            </a:r>
            <a:br>
              <a:rPr lang="en-US" dirty="0" smtClean="0"/>
            </a:br>
            <a:r>
              <a:rPr lang="en-US" dirty="0" smtClean="0"/>
              <a:t>momentum of a system.</a:t>
            </a:r>
          </a:p>
          <a:p>
            <a:pPr lvl="1"/>
            <a:r>
              <a:rPr lang="en-US" dirty="0" smtClean="0"/>
              <a:t>If the total external force acting on a system is</a:t>
            </a:r>
            <a:br>
              <a:rPr lang="en-US" dirty="0" smtClean="0"/>
            </a:br>
            <a:r>
              <a:rPr lang="en-US" dirty="0" smtClean="0"/>
              <a:t>zero, then the system</a:t>
            </a:r>
            <a:r>
              <a:rPr lang="fr-FR" dirty="0" smtClean="0"/>
              <a:t>'</a:t>
            </a:r>
            <a:r>
              <a:rPr lang="en-US" dirty="0" smtClean="0"/>
              <a:t>s total momentum is conserved. That is,</a:t>
            </a:r>
          </a:p>
          <a:p>
            <a:endParaRPr lang="en-US" dirty="0" smtClean="0"/>
          </a:p>
          <a:p>
            <a:endParaRPr lang="en-US" dirty="0" smtClean="0"/>
          </a:p>
          <a:p>
            <a:r>
              <a:rPr lang="en-US" dirty="0" smtClean="0"/>
              <a:t>The above statements apply only to the total</a:t>
            </a:r>
            <a:br>
              <a:rPr lang="en-US" dirty="0" smtClean="0"/>
            </a:br>
            <a:r>
              <a:rPr lang="en-US" dirty="0" smtClean="0"/>
              <a:t>momentum of the system, not to the momentum of each individual object.</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8" name="Picture 7" descr="Slide-2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524" y="4269985"/>
            <a:ext cx="7467600" cy="393700"/>
          </a:xfrm>
          <a:prstGeom prst="rect">
            <a:avLst/>
          </a:prstGeom>
        </p:spPr>
      </p:pic>
    </p:spTree>
    <p:extLst>
      <p:ext uri="{BB962C8B-B14F-4D97-AF65-F5344CB8AC3E}">
        <p14:creationId xmlns:p14="http://schemas.microsoft.com/office/powerpoint/2010/main" val="122932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Momentum</a:t>
            </a:r>
            <a:endParaRPr lang="en-US" dirty="0"/>
          </a:p>
        </p:txBody>
      </p:sp>
      <p:sp>
        <p:nvSpPr>
          <p:cNvPr id="1030" name="Rectangle 6"/>
          <p:cNvSpPr>
            <a:spLocks noGrp="1" noChangeArrowheads="1"/>
          </p:cNvSpPr>
          <p:nvPr>
            <p:ph type="body" idx="1"/>
          </p:nvPr>
        </p:nvSpPr>
        <p:spPr/>
        <p:txBody>
          <a:bodyPr/>
          <a:lstStyle/>
          <a:p>
            <a:r>
              <a:rPr lang="en-US" dirty="0" smtClean="0"/>
              <a:t>Momentum conservation applies to all systems, regardless of size. </a:t>
            </a:r>
          </a:p>
          <a:p>
            <a:r>
              <a:rPr lang="en-US" dirty="0" smtClean="0"/>
              <a:t>In a game of billiards, momentum is transferred between the colliding balls, but the total momentum of the interacting balls remains the same.</a:t>
            </a:r>
          </a:p>
          <a:p>
            <a:r>
              <a:rPr lang="en-US" dirty="0" smtClean="0"/>
              <a:t>When you jump into the air, you push off the Earth and the Earth pushes off you. The upward momentum you gain is cancelled by the corresponding downward momentum acquired by the Earth.</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Momentum</a:t>
            </a:r>
            <a:endParaRPr lang="en-US" dirty="0"/>
          </a:p>
        </p:txBody>
      </p:sp>
      <p:sp>
        <p:nvSpPr>
          <p:cNvPr id="1030" name="Rectangle 6"/>
          <p:cNvSpPr>
            <a:spLocks noGrp="1" noChangeArrowheads="1"/>
          </p:cNvSpPr>
          <p:nvPr>
            <p:ph type="body" idx="1"/>
          </p:nvPr>
        </p:nvSpPr>
        <p:spPr>
          <a:xfrm>
            <a:off x="365125" y="1141413"/>
            <a:ext cx="3940492" cy="5106987"/>
          </a:xfrm>
        </p:spPr>
        <p:txBody>
          <a:bodyPr/>
          <a:lstStyle/>
          <a:p>
            <a:r>
              <a:rPr lang="en-US" dirty="0" smtClean="0"/>
              <a:t>Momentum conservation applies to the largest possible system—the universe. The exploding star in the photo below sends material out in opposite directions, thus ensuring that its total momentum is unchanged.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811" y="1504911"/>
            <a:ext cx="4851266" cy="434775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Momentum</a:t>
            </a:r>
            <a:endParaRPr lang="en-US" dirty="0"/>
          </a:p>
        </p:txBody>
      </p:sp>
      <p:sp>
        <p:nvSpPr>
          <p:cNvPr id="1030" name="Rectangle 6"/>
          <p:cNvSpPr>
            <a:spLocks noGrp="1" noChangeArrowheads="1"/>
          </p:cNvSpPr>
          <p:nvPr>
            <p:ph type="body" idx="1"/>
          </p:nvPr>
        </p:nvSpPr>
        <p:spPr/>
        <p:txBody>
          <a:bodyPr/>
          <a:lstStyle/>
          <a:p>
            <a:r>
              <a:rPr lang="en-US" sz="2400" dirty="0" smtClean="0"/>
              <a:t>Momentum conservation may cause objects to recoil. Recoil is the backward motion caused by two objects pushing off one another.</a:t>
            </a:r>
          </a:p>
          <a:p>
            <a:r>
              <a:rPr lang="en-US" sz="2400" dirty="0" smtClean="0"/>
              <a:t>Recoil occurs when a gun is fired or, as is shown in the figure below, when a firefighter directs a stream of water from a fire hose.</a:t>
            </a:r>
          </a:p>
          <a:p>
            <a:r>
              <a:rPr lang="en-US" sz="2400" dirty="0" smtClean="0"/>
              <a:t>In all cases, recoil is a result of momentum conservation.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7_1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29" y="3883093"/>
            <a:ext cx="4790542" cy="29537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dirty="0" smtClean="0"/>
              <a:t>A collision occurs when two objects free from external forces strike one another. Examples of collisions include one billiard ball hitting another, a baseball bat hitting a ball, and one car smashing into another.</a:t>
            </a:r>
          </a:p>
          <a:p>
            <a:r>
              <a:rPr lang="en-US" dirty="0" smtClean="0"/>
              <a:t>Momentum is conserved when objects collide. However, this does not necessarily mean that kinetic energy is conserved as well. </a:t>
            </a:r>
          </a:p>
          <a:p>
            <a:r>
              <a:rPr lang="en-US" dirty="0" smtClean="0"/>
              <a:t>Collisions are categorized according to what happens to the kinetic energy of the system.</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dirty="0" smtClean="0"/>
              <a:t>A collision in which the kinetic energy is conserved is referred to as an elastic collision. In an elastic collision, the final kinetic energy of the system is equal to its initial kinetic energy.</a:t>
            </a:r>
          </a:p>
          <a:p>
            <a:r>
              <a:rPr lang="en-US" dirty="0" smtClean="0"/>
              <a:t>A collision in which the kinetic energy is not conserved is called an inelastic collision. In an inelastic collision, the final kinetic energy is less than the initial kinetic energy.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a:xfrm>
            <a:off x="365125" y="1141413"/>
            <a:ext cx="4104238" cy="5433980"/>
          </a:xfrm>
        </p:spPr>
        <p:txBody>
          <a:bodyPr/>
          <a:lstStyle/>
          <a:p>
            <a:r>
              <a:rPr lang="en-US" sz="2400" dirty="0" smtClean="0"/>
              <a:t>The figure below shows an example of an essentially elastic collision on the left and an inelastic collision on the right.</a:t>
            </a:r>
          </a:p>
          <a:p>
            <a:r>
              <a:rPr lang="en-US" sz="2400" dirty="0" smtClean="0"/>
              <a:t>An inelastic collision where the colliding objects stick together is referred to as a completely inelastic collision. See the figure below for an example of a completely inelastic collision.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7_1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027" y="662343"/>
            <a:ext cx="4625722" cy="3189816"/>
          </a:xfrm>
          <a:prstGeom prst="rect">
            <a:avLst/>
          </a:prstGeom>
        </p:spPr>
      </p:pic>
      <p:pic>
        <p:nvPicPr>
          <p:cNvPr id="3" name="Picture 2" descr="07_13_Figure.jpg"/>
          <p:cNvPicPr>
            <a:picLocks noChangeAspect="1"/>
          </p:cNvPicPr>
          <p:nvPr/>
        </p:nvPicPr>
        <p:blipFill rotWithShape="1">
          <a:blip r:embed="rId4">
            <a:extLst>
              <a:ext uri="{28A0092B-C50C-407E-A947-70E740481C1C}">
                <a14:useLocalDpi xmlns:a14="http://schemas.microsoft.com/office/drawing/2010/main" val="0"/>
              </a:ext>
            </a:extLst>
          </a:blip>
          <a:srcRect b="3696"/>
          <a:stretch/>
        </p:blipFill>
        <p:spPr>
          <a:xfrm>
            <a:off x="4287776" y="3925334"/>
            <a:ext cx="4856224" cy="281729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a:xfrm>
            <a:off x="365125" y="1141413"/>
            <a:ext cx="3200282" cy="5106987"/>
          </a:xfrm>
        </p:spPr>
        <p:txBody>
          <a:bodyPr/>
          <a:lstStyle/>
          <a:p>
            <a:r>
              <a:rPr lang="en-US" dirty="0" smtClean="0"/>
              <a:t>Momentum conservation may be applied to find the speed of the two colliding railroad cars in the previous figure after they stick together.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Slide-27.eps"/>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4115238" y="294190"/>
            <a:ext cx="4445000" cy="645616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dirty="0" smtClean="0"/>
              <a:t>In the previous example, the mass doubles and the speed is halved. Thus, the final kinetic energy is</a:t>
            </a:r>
          </a:p>
          <a:p>
            <a:endParaRPr lang="en-US" dirty="0" smtClean="0"/>
          </a:p>
          <a:p>
            <a:endParaRPr lang="en-US" dirty="0" smtClean="0"/>
          </a:p>
          <a:p>
            <a:r>
              <a:rPr lang="en-US" dirty="0" smtClean="0"/>
              <a:t>Therefore, one-half of the initial kinetic energy is converted into other forms of energy such as sound and heat.</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28.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70954"/>
            <a:ext cx="5791200" cy="863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dirty="0" smtClean="0"/>
              <a:t>Most everyday collisions are far from elastic. However, objects that bounce off each other with little deformation—like billiard balls—provide a good approximation to an elastic collision.</a:t>
            </a:r>
          </a:p>
          <a:p>
            <a:r>
              <a:rPr lang="en-US" dirty="0" smtClean="0"/>
              <a:t>The collisions between the metal balls in the figure below are approximately elastic.</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7_1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452" y="3851337"/>
            <a:ext cx="6965096" cy="27692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p:sp>
        <p:nvSpPr>
          <p:cNvPr id="5" name="Content Placeholder 4"/>
          <p:cNvSpPr>
            <a:spLocks noGrp="1"/>
          </p:cNvSpPr>
          <p:nvPr>
            <p:ph idx="1"/>
          </p:nvPr>
        </p:nvSpPr>
        <p:spPr/>
        <p:txBody>
          <a:bodyPr/>
          <a:lstStyle/>
          <a:p>
            <a:r>
              <a:rPr lang="en-US" dirty="0" smtClean="0"/>
              <a:t>How can the effect of catching a slow, heavy object be the same as catching a fast, lightweight object? The answer: They have the same momentum.</a:t>
            </a:r>
          </a:p>
          <a:p>
            <a:endParaRPr lang="en-US" dirty="0" smtClean="0"/>
          </a:p>
          <a:p>
            <a:endParaRPr lang="en-US" dirty="0" smtClean="0"/>
          </a:p>
          <a:p>
            <a:endParaRPr lang="en-US" dirty="0" smtClean="0"/>
          </a:p>
          <a:p>
            <a:r>
              <a:rPr lang="en-US" dirty="0" smtClean="0"/>
              <a:t>Momentum is defined as the mass times the velocity. The symbol for momentum is</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11" name="Picture 10" descr="07_01_Figure.jpg"/>
          <p:cNvPicPr>
            <a:picLocks noChangeAspect="1"/>
          </p:cNvPicPr>
          <p:nvPr/>
        </p:nvPicPr>
        <p:blipFill rotWithShape="1">
          <a:blip r:embed="rId2">
            <a:extLst>
              <a:ext uri="{28A0092B-C50C-407E-A947-70E740481C1C}">
                <a14:useLocalDpi xmlns:a14="http://schemas.microsoft.com/office/drawing/2010/main" val="0"/>
              </a:ext>
            </a:extLst>
          </a:blip>
          <a:srcRect b="7136"/>
          <a:stretch/>
        </p:blipFill>
        <p:spPr>
          <a:xfrm>
            <a:off x="1558143" y="2868480"/>
            <a:ext cx="6027714" cy="1678088"/>
          </a:xfrm>
          <a:prstGeom prst="rect">
            <a:avLst/>
          </a:prstGeom>
        </p:spPr>
      </p:pic>
      <p:pic>
        <p:nvPicPr>
          <p:cNvPr id="12" name="Picture 11" descr="Slide-3B.eps"/>
          <p:cNvPicPr>
            <a:picLocks noChangeAspect="1"/>
          </p:cNvPicPr>
          <p:nvPr/>
        </p:nvPicPr>
        <p:blipFill rotWithShape="1">
          <a:blip r:embed="rId3">
            <a:extLst>
              <a:ext uri="{28A0092B-C50C-407E-A947-70E740481C1C}">
                <a14:useLocalDpi xmlns:a14="http://schemas.microsoft.com/office/drawing/2010/main" val="0"/>
              </a:ext>
            </a:extLst>
          </a:blip>
          <a:srcRect b="6312"/>
          <a:stretch/>
        </p:blipFill>
        <p:spPr>
          <a:xfrm>
            <a:off x="2513724" y="5430903"/>
            <a:ext cx="4116552" cy="1342454"/>
          </a:xfrm>
          <a:prstGeom prst="rect">
            <a:avLst/>
          </a:prstGeom>
        </p:spPr>
      </p:pic>
      <p:pic>
        <p:nvPicPr>
          <p:cNvPr id="13" name="Picture 12" descr="Slide-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161" y="4955188"/>
            <a:ext cx="266700" cy="381000"/>
          </a:xfrm>
          <a:prstGeom prst="rect">
            <a:avLst/>
          </a:prstGeom>
        </p:spPr>
      </p:pic>
    </p:spTree>
    <p:extLst>
      <p:ext uri="{BB962C8B-B14F-4D97-AF65-F5344CB8AC3E}">
        <p14:creationId xmlns:p14="http://schemas.microsoft.com/office/powerpoint/2010/main" val="236955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sz="2400" dirty="0" smtClean="0"/>
              <a:t>Elastic collisions are analyzed using both momentum and kinetic energy conservation.</a:t>
            </a:r>
          </a:p>
          <a:p>
            <a:r>
              <a:rPr lang="en-US" sz="2400" dirty="0" smtClean="0"/>
              <a:t>The figure below shows the elastic collision between two air-track carts.</a:t>
            </a:r>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If the masses of the carts are </a:t>
            </a:r>
            <a:r>
              <a:rPr lang="en-US" sz="2400" i="1" dirty="0" smtClean="0"/>
              <a:t>m</a:t>
            </a:r>
            <a:r>
              <a:rPr lang="en-US" sz="2400" baseline="-25000" dirty="0" smtClean="0"/>
              <a:t>1</a:t>
            </a:r>
            <a:r>
              <a:rPr lang="en-US" sz="2400" dirty="0" smtClean="0"/>
              <a:t> and </a:t>
            </a:r>
            <a:r>
              <a:rPr lang="en-US" sz="2400" i="1" dirty="0"/>
              <a:t>m</a:t>
            </a:r>
            <a:r>
              <a:rPr lang="en-US" sz="2400" baseline="-25000" dirty="0" smtClean="0"/>
              <a:t>2</a:t>
            </a:r>
            <a:r>
              <a:rPr lang="en-US" sz="2400" dirty="0" smtClean="0"/>
              <a:t>, respectively, then momentum conservation may be expressed as follows: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7_15_Figure.jpg"/>
          <p:cNvPicPr>
            <a:picLocks noChangeAspect="1"/>
          </p:cNvPicPr>
          <p:nvPr/>
        </p:nvPicPr>
        <p:blipFill rotWithShape="1">
          <a:blip r:embed="rId3">
            <a:extLst>
              <a:ext uri="{28A0092B-C50C-407E-A947-70E740481C1C}">
                <a14:useLocalDpi xmlns:a14="http://schemas.microsoft.com/office/drawing/2010/main" val="0"/>
              </a:ext>
            </a:extLst>
          </a:blip>
          <a:srcRect b="4395"/>
          <a:stretch/>
        </p:blipFill>
        <p:spPr>
          <a:xfrm>
            <a:off x="2828650" y="2406762"/>
            <a:ext cx="5547732" cy="2601206"/>
          </a:xfrm>
          <a:prstGeom prst="rect">
            <a:avLst/>
          </a:prstGeom>
        </p:spPr>
      </p:pic>
      <p:pic>
        <p:nvPicPr>
          <p:cNvPr id="3" name="Picture 2" descr="Slide-30.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050" y="6005669"/>
            <a:ext cx="3263900" cy="330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dirty="0" smtClean="0"/>
              <a:t>The fact that this is an elastic collision means that the final velocities must also satisfy energy conservation:</a:t>
            </a:r>
          </a:p>
          <a:p>
            <a:endParaRPr lang="en-US" dirty="0" smtClean="0"/>
          </a:p>
          <a:p>
            <a:r>
              <a:rPr lang="en-US" dirty="0" smtClean="0"/>
              <a:t>Momentum conservation and kinetic energy conservation have provided us with two equations with two unknowns, </a:t>
            </a:r>
            <a:r>
              <a:rPr lang="en-US" i="1" dirty="0" smtClean="0"/>
              <a:t>v</a:t>
            </a:r>
            <a:r>
              <a:rPr lang="en-US" baseline="-25000" dirty="0" smtClean="0"/>
              <a:t>1</a:t>
            </a:r>
            <a:r>
              <a:rPr lang="en-US" dirty="0" smtClean="0"/>
              <a:t>,</a:t>
            </a:r>
            <a:r>
              <a:rPr lang="en-US" baseline="-25000" dirty="0" smtClean="0"/>
              <a:t>f</a:t>
            </a:r>
            <a:r>
              <a:rPr lang="en-US" dirty="0" smtClean="0"/>
              <a:t> and </a:t>
            </a:r>
            <a:r>
              <a:rPr lang="en-US" i="1" dirty="0" smtClean="0"/>
              <a:t>v</a:t>
            </a:r>
            <a:r>
              <a:rPr lang="en-US" baseline="-25000" dirty="0" smtClean="0"/>
              <a:t>2</a:t>
            </a:r>
            <a:r>
              <a:rPr lang="en-US" dirty="0" smtClean="0"/>
              <a:t>,</a:t>
            </a:r>
            <a:r>
              <a:rPr lang="en-US" baseline="-25000" dirty="0" smtClean="0"/>
              <a:t>f</a:t>
            </a:r>
            <a:r>
              <a:rPr lang="en-US" dirty="0" smtClean="0"/>
              <a:t>. Straightforward algebra yields the following results: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31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300" y="2551983"/>
            <a:ext cx="4089400" cy="431800"/>
          </a:xfrm>
          <a:prstGeom prst="rect">
            <a:avLst/>
          </a:prstGeom>
        </p:spPr>
      </p:pic>
      <p:pic>
        <p:nvPicPr>
          <p:cNvPr id="3" name="Picture 2" descr="Slide-31B.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150" y="5298410"/>
            <a:ext cx="6743700" cy="889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Collisions</a:t>
            </a:r>
            <a:endParaRPr lang="en-US" dirty="0"/>
          </a:p>
        </p:txBody>
      </p:sp>
      <p:sp>
        <p:nvSpPr>
          <p:cNvPr id="1030" name="Rectangle 6"/>
          <p:cNvSpPr>
            <a:spLocks noGrp="1" noChangeArrowheads="1"/>
          </p:cNvSpPr>
          <p:nvPr>
            <p:ph type="body" idx="1"/>
          </p:nvPr>
        </p:nvSpPr>
        <p:spPr/>
        <p:txBody>
          <a:bodyPr/>
          <a:lstStyle/>
          <a:p>
            <a:r>
              <a:rPr lang="en-US" sz="2400" dirty="0" smtClean="0"/>
              <a:t>The final velocity of cart 1 can be positive, negative, or zero, depending on whether </a:t>
            </a:r>
            <a:r>
              <a:rPr lang="en-US" sz="2400" i="1" dirty="0" smtClean="0"/>
              <a:t>m</a:t>
            </a:r>
            <a:r>
              <a:rPr lang="en-US" sz="2400" baseline="-25000" dirty="0" smtClean="0"/>
              <a:t>1</a:t>
            </a:r>
            <a:r>
              <a:rPr lang="en-US" sz="2400" dirty="0" smtClean="0"/>
              <a:t> is greater than, less than, or equal to </a:t>
            </a:r>
            <a:r>
              <a:rPr lang="en-US" sz="2400" i="1" dirty="0" smtClean="0"/>
              <a:t>m</a:t>
            </a:r>
            <a:r>
              <a:rPr lang="en-US" sz="2400" baseline="-25000" dirty="0" smtClean="0"/>
              <a:t>2</a:t>
            </a:r>
            <a:r>
              <a:rPr lang="en-US" sz="2400" dirty="0" smtClean="0"/>
              <a:t>. The final velocity of cart 2, however, is always positive. The following example illustrates a situation in which the velocity of </a:t>
            </a:r>
            <a:r>
              <a:rPr lang="en-US" sz="2400" i="1" dirty="0" smtClean="0"/>
              <a:t>m</a:t>
            </a:r>
            <a:r>
              <a:rPr lang="en-US" sz="2400" baseline="-25000" dirty="0" smtClean="0"/>
              <a:t>1</a:t>
            </a:r>
            <a:r>
              <a:rPr lang="en-US" sz="2400" dirty="0" smtClean="0"/>
              <a:t> is reversed.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32.eps"/>
          <p:cNvPicPr>
            <a:picLocks noChangeAspect="1"/>
          </p:cNvPicPr>
          <p:nvPr/>
        </p:nvPicPr>
        <p:blipFill rotWithShape="1">
          <a:blip r:embed="rId3">
            <a:extLst>
              <a:ext uri="{28A0092B-C50C-407E-A947-70E740481C1C}">
                <a14:useLocalDpi xmlns:a14="http://schemas.microsoft.com/office/drawing/2010/main" val="0"/>
              </a:ext>
            </a:extLst>
          </a:blip>
          <a:srcRect b="2964"/>
          <a:stretch/>
        </p:blipFill>
        <p:spPr>
          <a:xfrm>
            <a:off x="2163949" y="3046395"/>
            <a:ext cx="5325216" cy="37573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p:sp>
        <p:nvSpPr>
          <p:cNvPr id="5" name="Content Placeholder 4"/>
          <p:cNvSpPr txBox="1">
            <a:spLocks noGrp="1"/>
          </p:cNvSpPr>
          <p:nvPr>
            <p:ph idx="1"/>
          </p:nvPr>
        </p:nvSpPr>
        <p:spPr/>
        <p:txBody>
          <a:bodyPr/>
          <a:lstStyle/>
          <a:p>
            <a:r>
              <a:rPr lang="en-US" dirty="0" smtClean="0"/>
              <a:t>Since momentum is the product of mass and velocity, an object</a:t>
            </a:r>
            <a:r>
              <a:rPr lang="fr-FR" dirty="0" smtClean="0"/>
              <a:t>'</a:t>
            </a:r>
            <a:r>
              <a:rPr lang="en-US" dirty="0" smtClean="0"/>
              <a:t>s momentum changes whenever its mass or velocity changes.</a:t>
            </a:r>
          </a:p>
          <a:p>
            <a:r>
              <a:rPr lang="en-US" dirty="0" smtClean="0"/>
              <a:t>The units of momentum are kg</a:t>
            </a:r>
            <a:r>
              <a:rPr lang="en-US" sz="2000" baseline="30000" dirty="0" smtClean="0">
                <a:ea typeface="Wingdings"/>
                <a:cs typeface="Wingdings"/>
                <a:sym typeface="Wingdings"/>
              </a:rPr>
              <a:t></a:t>
            </a:r>
            <a:r>
              <a:rPr lang="en-US" dirty="0" smtClean="0"/>
              <a:t>m/s</a:t>
            </a:r>
          </a:p>
          <a:p>
            <a:r>
              <a:rPr lang="en-US" spc="1700" dirty="0" smtClean="0"/>
              <a:t> </a:t>
            </a:r>
            <a:r>
              <a:rPr lang="en-US" dirty="0" smtClean="0"/>
              <a:t>is sometimes referred to as the linear momentum to distinguish it from angular momentum, a quantity associated with a rotating object.</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Slide-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30" y="3098361"/>
            <a:ext cx="241300" cy="381000"/>
          </a:xfrm>
          <a:prstGeom prst="rect">
            <a:avLst/>
          </a:prstGeom>
        </p:spPr>
      </p:pic>
    </p:spTree>
    <p:extLst>
      <p:ext uri="{BB962C8B-B14F-4D97-AF65-F5344CB8AC3E}">
        <p14:creationId xmlns:p14="http://schemas.microsoft.com/office/powerpoint/2010/main" val="257130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Momentum</a:t>
            </a:r>
            <a:endParaRPr lang="en-US" dirty="0"/>
          </a:p>
        </p:txBody>
      </p:sp>
      <p:sp>
        <p:nvSpPr>
          <p:cNvPr id="1030" name="Rectangle 6"/>
          <p:cNvSpPr>
            <a:spLocks noGrp="1" noChangeArrowheads="1"/>
          </p:cNvSpPr>
          <p:nvPr>
            <p:ph type="body" idx="1"/>
          </p:nvPr>
        </p:nvSpPr>
        <p:spPr/>
        <p:txBody>
          <a:bodyPr/>
          <a:lstStyle/>
          <a:p>
            <a:r>
              <a:rPr lang="en-US" dirty="0" smtClean="0"/>
              <a:t>Momentum is a vector quantity. The momentum vector points in the same direction as the velocity vector.</a:t>
            </a:r>
          </a:p>
          <a:p>
            <a:r>
              <a:rPr lang="en-US" dirty="0" smtClean="0"/>
              <a:t>The following example clearly illustrates why the vector nature of momentum must be taken into account when determining the change in momentum of an object.</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Momentum</a:t>
            </a:r>
            <a:endParaRPr lang="en-US" dirty="0"/>
          </a:p>
        </p:txBody>
      </p:sp>
      <p:sp>
        <p:nvSpPr>
          <p:cNvPr id="1030" name="Rectangle 6"/>
          <p:cNvSpPr>
            <a:spLocks noGrp="1" noChangeArrowheads="1"/>
          </p:cNvSpPr>
          <p:nvPr>
            <p:ph type="body" idx="1"/>
          </p:nvPr>
        </p:nvSpPr>
        <p:spPr>
          <a:xfrm>
            <a:off x="365125" y="1141413"/>
            <a:ext cx="4320737" cy="5106987"/>
          </a:xfrm>
        </p:spPr>
        <p:txBody>
          <a:bodyPr/>
          <a:lstStyle/>
          <a:p>
            <a:r>
              <a:rPr lang="en-US" dirty="0" smtClean="0"/>
              <a:t>The figure below shows two objects, a beanbag bear and a rubber ball, each with the same mass and same downward speed just before hitting the floor.</a:t>
            </a:r>
          </a:p>
          <a:p>
            <a:r>
              <a:rPr lang="en-US" dirty="0" smtClean="0"/>
              <a:t>What is the change in momentum of each of the objects?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7_02_Figure.jpg"/>
          <p:cNvPicPr>
            <a:picLocks noChangeAspect="1"/>
          </p:cNvPicPr>
          <p:nvPr/>
        </p:nvPicPr>
        <p:blipFill rotWithShape="1">
          <a:blip r:embed="rId3">
            <a:extLst>
              <a:ext uri="{28A0092B-C50C-407E-A947-70E740481C1C}">
                <a14:useLocalDpi xmlns:a14="http://schemas.microsoft.com/office/drawing/2010/main" val="0"/>
              </a:ext>
            </a:extLst>
          </a:blip>
          <a:srcRect b="3042"/>
          <a:stretch/>
        </p:blipFill>
        <p:spPr>
          <a:xfrm>
            <a:off x="4603609" y="805793"/>
            <a:ext cx="4461976" cy="54478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p:sp>
        <p:nvSpPr>
          <p:cNvPr id="5" name="Content Placeholder 4"/>
          <p:cNvSpPr txBox="1">
            <a:spLocks noGrp="1"/>
          </p:cNvSpPr>
          <p:nvPr>
            <p:ph idx="1"/>
          </p:nvPr>
        </p:nvSpPr>
        <p:spPr/>
        <p:txBody>
          <a:bodyPr/>
          <a:lstStyle/>
          <a:p>
            <a:r>
              <a:rPr lang="en-US" dirty="0" smtClean="0"/>
              <a:t>If the beanbag has a mass of 1 kg and is moving</a:t>
            </a:r>
            <a:br>
              <a:rPr lang="en-US" dirty="0" smtClean="0"/>
            </a:br>
            <a:r>
              <a:rPr lang="en-US" dirty="0" smtClean="0"/>
              <a:t>downward with a speed of 4 m/s just before</a:t>
            </a:r>
            <a:br>
              <a:rPr lang="en-US" dirty="0" smtClean="0"/>
            </a:br>
            <a:r>
              <a:rPr lang="en-US" dirty="0" smtClean="0"/>
              <a:t>coming to rest on the floor, then its change in momentum is</a:t>
            </a:r>
          </a:p>
          <a:p>
            <a:endParaRPr lang="en-US" dirty="0" smtClean="0"/>
          </a:p>
          <a:p>
            <a:r>
              <a:rPr lang="en-US" dirty="0" smtClean="0"/>
              <a:t>A 1-kg rubber ball with a speed of 4 m/s just</a:t>
            </a:r>
            <a:br>
              <a:rPr lang="en-US" dirty="0" smtClean="0"/>
            </a:br>
            <a:r>
              <a:rPr lang="en-US" dirty="0" smtClean="0"/>
              <a:t>before hitting the floor will bounce upward with</a:t>
            </a:r>
            <a:br>
              <a:rPr lang="en-US" dirty="0" smtClean="0"/>
            </a:br>
            <a:r>
              <a:rPr lang="en-US" dirty="0" smtClean="0"/>
              <a:t>the same speed. Therefore, the ball</a:t>
            </a:r>
            <a:r>
              <a:rPr lang="fr-FR" dirty="0" smtClean="0"/>
              <a:t>'</a:t>
            </a:r>
            <a:r>
              <a:rPr lang="en-US" dirty="0" smtClean="0"/>
              <a:t>s change in</a:t>
            </a:r>
            <a:br>
              <a:rPr lang="en-US" dirty="0" smtClean="0"/>
            </a:br>
            <a:r>
              <a:rPr lang="en-US" dirty="0" smtClean="0"/>
              <a:t>momentum is</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11" name="Picture 10" descr="Slide-7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3003315"/>
            <a:ext cx="7353300" cy="381000"/>
          </a:xfrm>
          <a:prstGeom prst="rect">
            <a:avLst/>
          </a:prstGeom>
        </p:spPr>
      </p:pic>
      <p:pic>
        <p:nvPicPr>
          <p:cNvPr id="14" name="Picture 13" descr="Slide-7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08" y="5297552"/>
            <a:ext cx="8000562" cy="349950"/>
          </a:xfrm>
          <a:prstGeom prst="rect">
            <a:avLst/>
          </a:prstGeom>
        </p:spPr>
      </p:pic>
    </p:spTree>
    <p:extLst>
      <p:ext uri="{BB962C8B-B14F-4D97-AF65-F5344CB8AC3E}">
        <p14:creationId xmlns:p14="http://schemas.microsoft.com/office/powerpoint/2010/main" val="24536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Momentum</a:t>
            </a:r>
            <a:endParaRPr lang="en-US" dirty="0"/>
          </a:p>
        </p:txBody>
      </p:sp>
      <p:sp>
        <p:nvSpPr>
          <p:cNvPr id="1030" name="Rectangle 6"/>
          <p:cNvSpPr>
            <a:spLocks noGrp="1" noChangeArrowheads="1"/>
          </p:cNvSpPr>
          <p:nvPr>
            <p:ph type="body" idx="1"/>
          </p:nvPr>
        </p:nvSpPr>
        <p:spPr/>
        <p:txBody>
          <a:bodyPr/>
          <a:lstStyle/>
          <a:p>
            <a:r>
              <a:rPr lang="en-US" dirty="0" smtClean="0"/>
              <a:t>The total momentum of a system of objects is the vector sum of the momentums of all the individual objects:</a:t>
            </a:r>
          </a:p>
          <a:p>
            <a:endParaRPr lang="en-US" dirty="0" smtClean="0"/>
          </a:p>
          <a:p>
            <a:endParaRPr lang="en-US" dirty="0"/>
          </a:p>
          <a:p>
            <a:endParaRPr lang="en-US" dirty="0" smtClean="0"/>
          </a:p>
          <a:p>
            <a:endParaRPr lang="en-US" dirty="0" smtClean="0"/>
          </a:p>
          <a:p>
            <a:r>
              <a:rPr lang="en-US" dirty="0" smtClean="0"/>
              <a:t>Due to the vector nature of momentum, it is possible for a system of several moving objects to have a total momentum that is positive, negative, or zero.</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8.eps"/>
          <p:cNvPicPr>
            <a:picLocks noChangeAspect="1"/>
          </p:cNvPicPr>
          <p:nvPr/>
        </p:nvPicPr>
        <p:blipFill rotWithShape="1">
          <a:blip r:embed="rId3">
            <a:extLst>
              <a:ext uri="{28A0092B-C50C-407E-A947-70E740481C1C}">
                <a14:useLocalDpi xmlns:a14="http://schemas.microsoft.com/office/drawing/2010/main" val="0"/>
              </a:ext>
            </a:extLst>
          </a:blip>
          <a:srcRect b="7916"/>
          <a:stretch/>
        </p:blipFill>
        <p:spPr>
          <a:xfrm>
            <a:off x="659822" y="2566177"/>
            <a:ext cx="7824356" cy="19765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a:t>
            </a:r>
            <a:endParaRPr lang="en-US" dirty="0"/>
          </a:p>
        </p:txBody>
      </p:sp>
      <p:sp>
        <p:nvSpPr>
          <p:cNvPr id="5" name="Content Placeholder 4"/>
          <p:cNvSpPr txBox="1">
            <a:spLocks noGrp="1"/>
          </p:cNvSpPr>
          <p:nvPr>
            <p:ph idx="1"/>
          </p:nvPr>
        </p:nvSpPr>
        <p:spPr/>
        <p:txBody>
          <a:bodyPr/>
          <a:lstStyle/>
          <a:p>
            <a:r>
              <a:rPr lang="en-US" sz="2400" dirty="0" smtClean="0"/>
              <a:t>The product of a force and the time over which it</a:t>
            </a:r>
            <a:br>
              <a:rPr lang="en-US" sz="2400" dirty="0" smtClean="0"/>
            </a:br>
            <a:r>
              <a:rPr lang="en-US" sz="2400" dirty="0" smtClean="0"/>
              <a:t>acts is defined as the impulse</a:t>
            </a:r>
          </a:p>
          <a:p>
            <a:endParaRPr lang="en-US" sz="2400" dirty="0"/>
          </a:p>
          <a:p>
            <a:endParaRPr lang="en-US" sz="2400" dirty="0" smtClean="0"/>
          </a:p>
          <a:p>
            <a:endParaRPr lang="en-US" sz="2400" dirty="0" smtClean="0"/>
          </a:p>
          <a:p>
            <a:endParaRPr lang="en-US" sz="2400" dirty="0" smtClean="0"/>
          </a:p>
          <a:p>
            <a:pPr>
              <a:lnSpc>
                <a:spcPct val="30000"/>
              </a:lnSpc>
            </a:pPr>
            <a:endParaRPr lang="en-US" sz="2400" dirty="0" smtClean="0"/>
          </a:p>
          <a:p>
            <a:r>
              <a:rPr lang="en-US" sz="2400" dirty="0" smtClean="0"/>
              <a:t>Because impulse involves the product of force and time, a small force acting over a long time has the same effect as a large force acting over a short time.</a:t>
            </a:r>
          </a:p>
          <a:p>
            <a:r>
              <a:rPr lang="en-US" sz="2400" dirty="0" smtClean="0"/>
              <a:t>The units of impulse are the same as the units of momentum, namely, kg</a:t>
            </a:r>
            <a:r>
              <a:rPr lang="en-US" sz="1800" baseline="30000" dirty="0">
                <a:ea typeface="Wingdings"/>
                <a:cs typeface="Wingdings"/>
                <a:sym typeface="Wingdings"/>
              </a:rPr>
              <a:t></a:t>
            </a:r>
            <a:r>
              <a:rPr lang="en-US" sz="2400" dirty="0" smtClean="0"/>
              <a:t>m/s.</a:t>
            </a:r>
          </a:p>
          <a:p>
            <a:r>
              <a:rPr lang="en-US" sz="2400" dirty="0" smtClean="0"/>
              <a:t>Impulse is a vector that points in the same direction as the force.</a:t>
            </a:r>
            <a:endParaRPr lang="en-US" sz="2400"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Slide-11B.eps"/>
          <p:cNvPicPr>
            <a:picLocks noChangeAspect="1"/>
          </p:cNvPicPr>
          <p:nvPr/>
        </p:nvPicPr>
        <p:blipFill rotWithShape="1">
          <a:blip r:embed="rId2">
            <a:extLst>
              <a:ext uri="{28A0092B-C50C-407E-A947-70E740481C1C}">
                <a14:useLocalDpi xmlns:a14="http://schemas.microsoft.com/office/drawing/2010/main" val="0"/>
              </a:ext>
            </a:extLst>
          </a:blip>
          <a:srcRect b="5511"/>
          <a:stretch/>
        </p:blipFill>
        <p:spPr>
          <a:xfrm>
            <a:off x="1891861" y="1994815"/>
            <a:ext cx="5342760" cy="1906146"/>
          </a:xfrm>
          <a:prstGeom prst="rect">
            <a:avLst/>
          </a:prstGeom>
        </p:spPr>
      </p:pic>
      <p:pic>
        <p:nvPicPr>
          <p:cNvPr id="10" name="Picture 9" descr="Slide-11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98" y="1554173"/>
            <a:ext cx="173182" cy="300182"/>
          </a:xfrm>
          <a:prstGeom prst="rect">
            <a:avLst/>
          </a:prstGeom>
        </p:spPr>
      </p:pic>
    </p:spTree>
    <p:extLst>
      <p:ext uri="{BB962C8B-B14F-4D97-AF65-F5344CB8AC3E}">
        <p14:creationId xmlns:p14="http://schemas.microsoft.com/office/powerpoint/2010/main" val="1801502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1147</TotalTime>
  <Words>1572</Words>
  <Application>Microsoft Office PowerPoint</Application>
  <PresentationFormat>On-screen Show (4:3)</PresentationFormat>
  <Paragraphs>203</Paragraphs>
  <Slides>32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ＭＳ Ｐゴシック</vt:lpstr>
      <vt:lpstr>Arial</vt:lpstr>
      <vt:lpstr>Wingdings</vt:lpstr>
      <vt:lpstr>HA5Lect_template</vt:lpstr>
      <vt:lpstr>Linear Momentum and Collisions</vt:lpstr>
      <vt:lpstr>Chapter Contents</vt:lpstr>
      <vt:lpstr>Momentum</vt:lpstr>
      <vt:lpstr>Momentum</vt:lpstr>
      <vt:lpstr>Momentum</vt:lpstr>
      <vt:lpstr>Momentum</vt:lpstr>
      <vt:lpstr>Momentum</vt:lpstr>
      <vt:lpstr>Momentum</vt:lpstr>
      <vt:lpstr>Impulse</vt:lpstr>
      <vt:lpstr>Impulse</vt:lpstr>
      <vt:lpstr>Impulse</vt:lpstr>
      <vt:lpstr>Impulse</vt:lpstr>
      <vt:lpstr>Impulse</vt:lpstr>
      <vt:lpstr>Impulse</vt:lpstr>
      <vt:lpstr>Impulse</vt:lpstr>
      <vt:lpstr>Impulse</vt:lpstr>
      <vt:lpstr>Conservation of Momentum</vt:lpstr>
      <vt:lpstr>Conservation of Momentum</vt:lpstr>
      <vt:lpstr>Conservation of Momentum</vt:lpstr>
      <vt:lpstr>Conservation of Momentum</vt:lpstr>
      <vt:lpstr>Conservation of Momentum</vt:lpstr>
      <vt:lpstr>Conservation of Momentum</vt:lpstr>
      <vt:lpstr>Conservation of Momentum</vt:lpstr>
      <vt:lpstr>Collisions</vt:lpstr>
      <vt:lpstr>Collisions</vt:lpstr>
      <vt:lpstr>Collisions</vt:lpstr>
      <vt:lpstr>Collisions</vt:lpstr>
      <vt:lpstr>Collisions</vt:lpstr>
      <vt:lpstr>Collisions</vt:lpstr>
      <vt:lpstr>Collisions</vt:lpstr>
      <vt:lpstr>Collisions</vt:lpstr>
      <vt:lpstr>Collisions</vt:lpstr>
    </vt:vector>
  </TitlesOfParts>
  <Company>뿿ˤʤ㏘뿿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Srinivasan Gajendran</cp:lastModifiedBy>
  <cp:revision>178</cp:revision>
  <dcterms:created xsi:type="dcterms:W3CDTF">2007-09-26T05:29:17Z</dcterms:created>
  <dcterms:modified xsi:type="dcterms:W3CDTF">2013-11-15T05:46:44Z</dcterms:modified>
</cp:coreProperties>
</file>