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8"/>
  </p:notesMasterIdLst>
  <p:handoutMasterIdLst>
    <p:handoutMasterId r:id="rId39"/>
  </p:handoutMasterIdLst>
  <p:sldIdLst>
    <p:sldId id="256" r:id="rId2"/>
    <p:sldId id="260" r:id="rId3"/>
    <p:sldId id="261" r:id="rId4"/>
    <p:sldId id="262" r:id="rId5"/>
    <p:sldId id="263" r:id="rId6"/>
    <p:sldId id="264" r:id="rId7"/>
    <p:sldId id="265" r:id="rId8"/>
    <p:sldId id="266" r:id="rId9"/>
    <p:sldId id="267" r:id="rId10"/>
    <p:sldId id="29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4" autoAdjust="0"/>
    <p:restoredTop sz="92344" autoAdjust="0"/>
  </p:normalViewPr>
  <p:slideViewPr>
    <p:cSldViewPr snapToGrid="0">
      <p:cViewPr varScale="1">
        <p:scale>
          <a:sx n="136" d="100"/>
          <a:sy n="136" d="100"/>
        </p:scale>
        <p:origin x="-2192"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BA23A-0090-2B40-A04D-631A2E0A7E40}" type="datetimeFigureOut">
              <a:rPr lang="en-US" smtClean="0"/>
              <a:t>8/29/13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4F2BE6-1C6B-6748-9DC6-0159FBEEFE30}" type="slidenum">
              <a:rPr lang="en-US" smtClean="0"/>
              <a:t>‹#›</a:t>
            </a:fld>
            <a:endParaRPr lang="en-US" dirty="0"/>
          </a:p>
        </p:txBody>
      </p:sp>
    </p:spTree>
    <p:extLst>
      <p:ext uri="{BB962C8B-B14F-4D97-AF65-F5344CB8AC3E}">
        <p14:creationId xmlns:p14="http://schemas.microsoft.com/office/powerpoint/2010/main" val="1816746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97FC386-C56E-894F-8A75-E75E9EE4E888}" type="slidenum">
              <a:rPr lang="en-US" sz="1200"/>
              <a:pPr/>
              <a:t>11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82EABF8-16A8-D54A-A7AC-0C1330A18E24}" type="slidenum">
              <a:rPr lang="en-US" sz="1200"/>
              <a:pPr/>
              <a:t>12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6264658-8E2A-564F-8F1D-6885D3CC8140}" type="slidenum">
              <a:rPr lang="en-US" sz="1200"/>
              <a:pPr/>
              <a:t>13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00B99E5-1FC4-F54C-B398-B680E0E692B7}" type="slidenum">
              <a:rPr lang="en-US" sz="1200"/>
              <a:pPr/>
              <a:t>14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442E28C-D11D-0844-8563-AA2263A3AB69}" type="slidenum">
              <a:rPr lang="en-US" sz="1200"/>
              <a:pPr/>
              <a:t>15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4B50F03-99AE-8B44-80C1-3FE1C8D9C2C8}" type="slidenum">
              <a:rPr lang="en-US" sz="1200"/>
              <a:pPr/>
              <a:t>16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035BA61-D38D-9E48-95A5-D55E547F7D52}" type="slidenum">
              <a:rPr lang="en-US" sz="1200"/>
              <a:pPr/>
              <a:t>17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847F632F-99E5-B249-BA6D-7C0FD5D4486B}" type="slidenum">
              <a:rPr lang="en-US" sz="1200"/>
              <a:pPr/>
              <a:t>18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1C160AA-DCCE-9943-A240-4E1F6161FA3C}" type="slidenum">
              <a:rPr lang="en-US" sz="1200"/>
              <a:pPr/>
              <a:t>19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7CBFE5D-BF77-3A41-B8B2-F6D0E58D3EB8}" type="slidenum">
              <a:rPr lang="en-US" sz="1200"/>
              <a:pPr/>
              <a:t>20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8D509BE-57FA-2241-9586-D2A8BAED4D99}" type="slidenum">
              <a:rPr lang="en-US" sz="1200"/>
              <a:pPr/>
              <a:t>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7C3A142-3059-EC4A-A9C2-747588A1E7AC}" type="slidenum">
              <a:rPr lang="en-US" sz="1200"/>
              <a:pPr/>
              <a:t>21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E5087BE-C6B2-594B-97A2-49A346098BB0}" type="slidenum">
              <a:rPr lang="en-US" sz="1200"/>
              <a:pPr/>
              <a:t>22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26B8EF7-A913-1E40-BFAD-C3FC85D25F05}" type="slidenum">
              <a:rPr lang="en-US" sz="1200"/>
              <a:pPr/>
              <a:t>23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7AA48D6-1381-4247-9310-900A0A120983}" type="slidenum">
              <a:rPr lang="en-US" sz="1200"/>
              <a:pPr/>
              <a:t>24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2B0A470-5AA2-5F46-B875-8A8F16C9DB0A}" type="slidenum">
              <a:rPr lang="en-US" sz="1200"/>
              <a:pPr/>
              <a:t>25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0965781-17CE-0C4F-A3DF-5E3DEAAA638C}" type="slidenum">
              <a:rPr lang="en-US" sz="1200"/>
              <a:pPr/>
              <a:t>26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8148570-8124-234D-B94F-16AA2D1E66A0}" type="slidenum">
              <a:rPr lang="en-US" sz="1200"/>
              <a:pPr/>
              <a:t>27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B9488BA9-2CBA-5B41-A1FA-4490EC06039C}" type="slidenum">
              <a:rPr lang="en-US" sz="1200"/>
              <a:pPr/>
              <a:t>28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71E1979-AA77-8A49-9EEC-A0A75167F0AF}" type="slidenum">
              <a:rPr lang="en-US" sz="1200"/>
              <a:pPr/>
              <a:t>29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DBB0942-D897-A540-B58D-A6C850E74F94}" type="slidenum">
              <a:rPr lang="en-US" sz="1200"/>
              <a:pPr/>
              <a:t>30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D34B583-FD46-9A4E-8050-24DAB8D89A71}" type="slidenum">
              <a:rPr lang="en-US" sz="1200"/>
              <a:pPr/>
              <a:t>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3C2C19A-1ADC-914D-8F5C-81EA74118BB0}" type="slidenum">
              <a:rPr lang="en-US" sz="1200"/>
              <a:pPr/>
              <a:t>31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B56C912-4A98-6849-AB50-E80AB923F326}" type="slidenum">
              <a:rPr lang="en-US" sz="1200"/>
              <a:pPr/>
              <a:t>32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0806AD2-9196-494B-B28E-F9647FCB2F59}" type="slidenum">
              <a:rPr lang="en-US" sz="1200"/>
              <a:pPr/>
              <a:t>33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F53CFAD-7322-8540-A96B-7C8C8BC96062}" type="slidenum">
              <a:rPr lang="en-US" sz="1200"/>
              <a:pPr/>
              <a:t>34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22F9273-15C9-6B42-8B6B-F1C118BF035D}" type="slidenum">
              <a:rPr lang="en-US" sz="1200"/>
              <a:pPr/>
              <a:t>35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7ABB1496-CB2D-404B-B521-49C41011DF8C}" type="slidenum">
              <a:rPr lang="en-US" sz="1200"/>
              <a:pPr/>
              <a:t>36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8701F957-74D6-8A4E-B7E6-2CF6833D2827}" type="slidenum">
              <a:rPr lang="en-US" sz="1200"/>
              <a:pPr/>
              <a:t>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B86A499-0268-EA4C-B5D3-682AC716D4D3}" type="slidenum">
              <a:rPr lang="en-US" sz="1200"/>
              <a:pPr/>
              <a:t>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85B2A1B-9328-EF45-980F-BFCBA417551B}" type="slidenum">
              <a:rPr lang="en-US" sz="1200"/>
              <a:pPr/>
              <a:t>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26606A8-0A37-D248-8C2A-DF0340C9DEC9}" type="slidenum">
              <a:rPr lang="en-US" sz="1200"/>
              <a:pPr/>
              <a:t>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84E57B43-3053-7142-86DB-0AF5F7DFDDED}" type="slidenum">
              <a:rPr lang="en-US" sz="1200"/>
              <a:pPr/>
              <a:t>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1ECAE6E-45C3-924B-856A-867B2911F5C7}" type="slidenum">
              <a:rPr lang="en-US" sz="1200"/>
              <a:pPr/>
              <a:t>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6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emf"/><Relationship Id="rId5"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3124200"/>
            <a:ext cx="3650111" cy="579438"/>
          </a:xfrm>
        </p:spPr>
        <p:txBody>
          <a:bodyPr/>
          <a:lstStyle/>
          <a:p>
            <a:r>
              <a:rPr lang="en-US" dirty="0" smtClean="0"/>
              <a:t>Work and Energy</a:t>
            </a:r>
            <a:endParaRPr lang="en-US"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8" name="Rectangle 3"/>
          <p:cNvSpPr>
            <a:spLocks noGrp="1" noChangeArrowheads="1"/>
          </p:cNvSpPr>
          <p:nvPr>
            <p:ph type="subTitle" idx="1"/>
          </p:nvPr>
        </p:nvSpPr>
        <p:spPr>
          <a:xfrm>
            <a:off x="365126" y="5051424"/>
            <a:ext cx="2128056" cy="757155"/>
          </a:xfrm>
        </p:spPr>
        <p:txBody>
          <a:bodyPr/>
          <a:lstStyle>
            <a:lvl1pPr marL="0" indent="0">
              <a:buFontTx/>
              <a:buNone/>
              <a:defRPr sz="2000"/>
            </a:lvl1pPr>
          </a:lstStyle>
          <a:p>
            <a:pPr eaLnBrk="1" hangingPunct="1">
              <a:defRPr/>
            </a:pPr>
            <a:r>
              <a:rPr lang="en-US" dirty="0" smtClean="0">
                <a:cs typeface="+mn-cs"/>
              </a:rPr>
              <a:t>Prepared </a:t>
            </a:r>
            <a:r>
              <a:rPr lang="en-US" dirty="0" smtClean="0">
                <a:cs typeface="+mn-cs"/>
              </a:rPr>
              <a:t>by Chris </a:t>
            </a:r>
            <a:r>
              <a:rPr lang="en-US" dirty="0" smtClean="0">
                <a:cs typeface="+mn-cs"/>
              </a:rPr>
              <a:t>Chiaverina</a:t>
            </a:r>
          </a:p>
        </p:txBody>
      </p:sp>
      <p:sp>
        <p:nvSpPr>
          <p:cNvPr id="10" name="Footer Placeholder 9"/>
          <p:cNvSpPr>
            <a:spLocks noGrp="1"/>
          </p:cNvSpPr>
          <p:nvPr>
            <p:ph type="ftr" sz="quarter" idx="3"/>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a:t>
            </a:r>
            <a:endParaRPr lang="en-US" dirty="0"/>
          </a:p>
        </p:txBody>
      </p:sp>
      <p:sp>
        <p:nvSpPr>
          <p:cNvPr id="5" name="Content Placeholder 4"/>
          <p:cNvSpPr txBox="1">
            <a:spLocks noGrp="1"/>
          </p:cNvSpPr>
          <p:nvPr>
            <p:ph idx="1"/>
          </p:nvPr>
        </p:nvSpPr>
        <p:spPr/>
        <p:txBody>
          <a:bodyPr/>
          <a:lstStyle/>
          <a:p>
            <a:r>
              <a:rPr lang="en-US" dirty="0" smtClean="0"/>
              <a:t>When more than one force acts on an object, the total work is the sum of the work done by each force separately.</a:t>
            </a:r>
          </a:p>
          <a:p>
            <a:r>
              <a:rPr lang="en-US" dirty="0" smtClean="0"/>
              <a:t>For example, if      does work </a:t>
            </a:r>
            <a:r>
              <a:rPr lang="en-US" i="1" dirty="0" smtClean="0"/>
              <a:t>W</a:t>
            </a:r>
            <a:r>
              <a:rPr lang="en-US" baseline="-25000" dirty="0" smtClean="0"/>
              <a:t>1</a:t>
            </a:r>
            <a:r>
              <a:rPr lang="en-US" dirty="0" smtClean="0"/>
              <a:t>, force      does work </a:t>
            </a:r>
            <a:r>
              <a:rPr lang="en-US" i="1" dirty="0" smtClean="0"/>
              <a:t>W</a:t>
            </a:r>
            <a:r>
              <a:rPr lang="en-US" baseline="-25000" dirty="0" smtClean="0"/>
              <a:t>2</a:t>
            </a:r>
            <a:r>
              <a:rPr lang="en-US" dirty="0" smtClean="0"/>
              <a:t>, force      does work </a:t>
            </a:r>
            <a:r>
              <a:rPr lang="en-US" i="1" dirty="0" smtClean="0"/>
              <a:t>W</a:t>
            </a:r>
            <a:r>
              <a:rPr lang="en-US" baseline="-25000" dirty="0" smtClean="0"/>
              <a:t>3</a:t>
            </a:r>
            <a:r>
              <a:rPr lang="en-US" dirty="0" smtClean="0"/>
              <a:t>, and so on, the total work equals</a:t>
            </a:r>
          </a:p>
          <a:p>
            <a:pPr marL="0" indent="0" algn="ctr">
              <a:buNone/>
            </a:pPr>
            <a:endParaRPr lang="en-US" dirty="0" smtClean="0"/>
          </a:p>
          <a:p>
            <a:pPr marL="0" indent="0" algn="ctr">
              <a:buNone/>
            </a:pPr>
            <a:r>
              <a:rPr lang="en-US" i="1" dirty="0" smtClean="0"/>
              <a:t>W</a:t>
            </a:r>
            <a:r>
              <a:rPr lang="en-US" baseline="-25000" dirty="0" smtClean="0"/>
              <a:t>total</a:t>
            </a:r>
            <a:r>
              <a:rPr lang="en-US" dirty="0" smtClean="0"/>
              <a:t> = </a:t>
            </a:r>
            <a:r>
              <a:rPr lang="en-US" i="1" dirty="0" smtClean="0"/>
              <a:t>W</a:t>
            </a:r>
            <a:r>
              <a:rPr lang="en-US" baseline="-25000" dirty="0" smtClean="0"/>
              <a:t>1</a:t>
            </a:r>
            <a:r>
              <a:rPr lang="en-US" dirty="0" smtClean="0"/>
              <a:t> + </a:t>
            </a:r>
            <a:r>
              <a:rPr lang="en-US" i="1" dirty="0"/>
              <a:t>W</a:t>
            </a:r>
            <a:r>
              <a:rPr lang="en-US" baseline="-25000" dirty="0" smtClean="0"/>
              <a:t>2</a:t>
            </a:r>
            <a:r>
              <a:rPr lang="en-US" dirty="0" smtClean="0"/>
              <a:t> + </a:t>
            </a:r>
            <a:r>
              <a:rPr lang="en-US" i="1" dirty="0" smtClean="0"/>
              <a:t>W</a:t>
            </a:r>
            <a:r>
              <a:rPr lang="en-US" baseline="-25000" dirty="0" smtClean="0"/>
              <a:t>3</a:t>
            </a:r>
            <a:r>
              <a:rPr lang="en-US" dirty="0" smtClean="0"/>
              <a:t> + …</a:t>
            </a:r>
            <a:endParaRPr lang="en-US" dirty="0"/>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9" name="Picture 8" descr="Slide-10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525" y="2555941"/>
            <a:ext cx="342900" cy="431800"/>
          </a:xfrm>
          <a:prstGeom prst="rect">
            <a:avLst/>
          </a:prstGeom>
        </p:spPr>
      </p:pic>
      <p:pic>
        <p:nvPicPr>
          <p:cNvPr id="10" name="Picture 9" descr="Slide-10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266" y="2555940"/>
            <a:ext cx="342900" cy="431800"/>
          </a:xfrm>
          <a:prstGeom prst="rect">
            <a:avLst/>
          </a:prstGeom>
        </p:spPr>
      </p:pic>
      <p:pic>
        <p:nvPicPr>
          <p:cNvPr id="11" name="Picture 10" descr="Slide-10C.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096" y="2982663"/>
            <a:ext cx="342900" cy="431800"/>
          </a:xfrm>
          <a:prstGeom prst="rect">
            <a:avLst/>
          </a:prstGeom>
        </p:spPr>
      </p:pic>
    </p:spTree>
    <p:extLst>
      <p:ext uri="{BB962C8B-B14F-4D97-AF65-F5344CB8AC3E}">
        <p14:creationId xmlns:p14="http://schemas.microsoft.com/office/powerpoint/2010/main" val="42642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When work is done on an object, the object</a:t>
            </a:r>
            <a:r>
              <a:rPr lang="fr-FR" altLang="ja-JP" dirty="0" smtClean="0"/>
              <a:t>'</a:t>
            </a:r>
            <a:r>
              <a:rPr lang="en-US" dirty="0" smtClean="0"/>
              <a:t>s energy changes. For example:</a:t>
            </a:r>
          </a:p>
          <a:p>
            <a:pPr lvl="1"/>
            <a:r>
              <a:rPr lang="en-US" dirty="0" smtClean="0"/>
              <a:t>When you push a shopping cart, your work goes into increasing the cart</a:t>
            </a:r>
            <a:r>
              <a:rPr lang="fr-FR" altLang="ja-JP" dirty="0" smtClean="0"/>
              <a:t>'</a:t>
            </a:r>
            <a:r>
              <a:rPr lang="en-US" dirty="0" smtClean="0"/>
              <a:t>s kinetic energy.</a:t>
            </a:r>
          </a:p>
          <a:p>
            <a:pPr lvl="1"/>
            <a:r>
              <a:rPr lang="en-US" dirty="0" smtClean="0"/>
              <a:t>When you climb a mountain, your work goes into increasing your potential energy.</a:t>
            </a:r>
          </a:p>
          <a:p>
            <a:r>
              <a:rPr lang="en-US" dirty="0" smtClean="0"/>
              <a:t>Thus kinetic energy is energy of motion; potential energy is the energy of position or condition.</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Newton</a:t>
            </a:r>
            <a:r>
              <a:rPr lang="fr-FR" altLang="ja-JP" dirty="0" smtClean="0"/>
              <a:t>'</a:t>
            </a:r>
            <a:r>
              <a:rPr lang="en-US" dirty="0" smtClean="0"/>
              <a:t>s laws and the equations of motion may be used to derive a relationship between work and energy.</a:t>
            </a:r>
          </a:p>
          <a:p>
            <a:r>
              <a:rPr lang="en-US" dirty="0" smtClean="0"/>
              <a:t>In the figure below, a box is pushed across an ice-skating rink with a force </a:t>
            </a:r>
            <a:r>
              <a:rPr lang="en-US" i="1" dirty="0" smtClean="0"/>
              <a:t>F</a:t>
            </a:r>
            <a:r>
              <a:rPr lang="en-US" dirty="0" smtClean="0"/>
              <a:t>. Let</a:t>
            </a:r>
            <a:r>
              <a:rPr lang="fr-FR" altLang="ja-JP" dirty="0" smtClean="0"/>
              <a:t>'</a:t>
            </a:r>
            <a:r>
              <a:rPr lang="en-US" dirty="0" smtClean="0"/>
              <a:t>s see how this force changes the box</a:t>
            </a:r>
            <a:r>
              <a:rPr lang="fr-FR" altLang="ja-JP" dirty="0" smtClean="0"/>
              <a:t>'</a:t>
            </a:r>
            <a:r>
              <a:rPr lang="en-US" dirty="0" smtClean="0"/>
              <a:t>s energy.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6_05_Figure.jpg"/>
          <p:cNvPicPr>
            <a:picLocks noChangeAspect="1"/>
          </p:cNvPicPr>
          <p:nvPr/>
        </p:nvPicPr>
        <p:blipFill rotWithShape="1">
          <a:blip r:embed="rId3">
            <a:extLst>
              <a:ext uri="{28A0092B-C50C-407E-A947-70E740481C1C}">
                <a14:useLocalDpi xmlns:a14="http://schemas.microsoft.com/office/drawing/2010/main" val="0"/>
              </a:ext>
            </a:extLst>
          </a:blip>
          <a:srcRect b="3590"/>
          <a:stretch/>
        </p:blipFill>
        <p:spPr>
          <a:xfrm>
            <a:off x="2203710" y="3912855"/>
            <a:ext cx="5329737" cy="28295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3" name="Picture 2" descr="Slide-13.eps"/>
          <p:cNvPicPr>
            <a:picLocks noChangeAspect="1"/>
          </p:cNvPicPr>
          <p:nvPr/>
        </p:nvPicPr>
        <p:blipFill rotWithShape="1">
          <a:blip r:embed="rId3">
            <a:extLst>
              <a:ext uri="{28A0092B-C50C-407E-A947-70E740481C1C}">
                <a14:useLocalDpi xmlns:a14="http://schemas.microsoft.com/office/drawing/2010/main" val="0"/>
              </a:ext>
            </a:extLst>
          </a:blip>
          <a:srcRect b="2680"/>
          <a:stretch/>
        </p:blipFill>
        <p:spPr>
          <a:xfrm>
            <a:off x="1524647" y="842864"/>
            <a:ext cx="6094706" cy="54711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From the relationship                          , we see that the work done on the box (or on any other object) is related to the quantity        . </a:t>
            </a:r>
          </a:p>
          <a:p>
            <a:r>
              <a:rPr lang="en-US" dirty="0" smtClean="0"/>
              <a:t>The quantity          is defined as the kinetic energy, or KE, of an object of mass </a:t>
            </a:r>
            <a:r>
              <a:rPr lang="en-US" i="1" dirty="0" smtClean="0"/>
              <a:t>m</a:t>
            </a:r>
            <a:r>
              <a:rPr lang="en-US" dirty="0" smtClean="0"/>
              <a:t> and speed </a:t>
            </a:r>
            <a:r>
              <a:rPr lang="en-US" i="1" dirty="0" smtClean="0"/>
              <a:t>v</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820"/>
          <a:stretch/>
        </p:blipFill>
        <p:spPr>
          <a:xfrm>
            <a:off x="1013127" y="3850403"/>
            <a:ext cx="7117746" cy="2737860"/>
          </a:xfrm>
          <a:prstGeom prst="rect">
            <a:avLst/>
          </a:prstGeom>
        </p:spPr>
      </p:pic>
      <p:pic>
        <p:nvPicPr>
          <p:cNvPr id="3" name="Picture 2" descr="Untitled-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127" y="1275024"/>
            <a:ext cx="2469262" cy="337687"/>
          </a:xfrm>
          <a:prstGeom prst="rect">
            <a:avLst/>
          </a:prstGeom>
        </p:spPr>
      </p:pic>
      <p:pic>
        <p:nvPicPr>
          <p:cNvPr id="4" name="Picture 3" descr="Untitled-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298" y="2581525"/>
            <a:ext cx="731519" cy="414518"/>
          </a:xfrm>
          <a:prstGeom prst="rect">
            <a:avLst/>
          </a:prstGeom>
        </p:spPr>
      </p:pic>
      <p:pic>
        <p:nvPicPr>
          <p:cNvPr id="8" name="Picture 7" descr="Untitled-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0730" y="2085243"/>
            <a:ext cx="731519" cy="4145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In general, the kinetic energy of an object is the energy due to its motion.</a:t>
            </a:r>
          </a:p>
          <a:p>
            <a:r>
              <a:rPr lang="en-US" dirty="0" smtClean="0"/>
              <a:t>Kinetic energy is measured with the joule, the same unit used to measure work. </a:t>
            </a:r>
          </a:p>
          <a:p>
            <a:r>
              <a:rPr lang="en-US" dirty="0" smtClean="0"/>
              <a:t>The following table provides some examples of typical kinetic energies.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6_02_Table.jpg"/>
          <p:cNvPicPr>
            <a:picLocks noChangeAspect="1"/>
          </p:cNvPicPr>
          <p:nvPr/>
        </p:nvPicPr>
        <p:blipFill rotWithShape="1">
          <a:blip r:embed="rId3">
            <a:extLst>
              <a:ext uri="{28A0092B-C50C-407E-A947-70E740481C1C}">
                <a14:useLocalDpi xmlns:a14="http://schemas.microsoft.com/office/drawing/2010/main" val="0"/>
              </a:ext>
            </a:extLst>
          </a:blip>
          <a:srcRect b="5418"/>
          <a:stretch/>
        </p:blipFill>
        <p:spPr>
          <a:xfrm>
            <a:off x="558896" y="3944584"/>
            <a:ext cx="8026208" cy="26577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The kinetic energy increases linearly with the mass and with the square of the velocity, as the following example indicates.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16.eps"/>
          <p:cNvPicPr>
            <a:picLocks noChangeAspect="1"/>
          </p:cNvPicPr>
          <p:nvPr/>
        </p:nvPicPr>
        <p:blipFill rotWithShape="1">
          <a:blip r:embed="rId3">
            <a:extLst>
              <a:ext uri="{28A0092B-C50C-407E-A947-70E740481C1C}">
                <a14:useLocalDpi xmlns:a14="http://schemas.microsoft.com/office/drawing/2010/main" val="0"/>
              </a:ext>
            </a:extLst>
          </a:blip>
          <a:srcRect b="2961"/>
          <a:stretch/>
        </p:blipFill>
        <p:spPr>
          <a:xfrm>
            <a:off x="1254156" y="2525719"/>
            <a:ext cx="6635689" cy="40553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As the equation </a:t>
            </a:r>
            <a:r>
              <a:rPr lang="en-US" i="1" dirty="0" smtClean="0"/>
              <a:t>                          </a:t>
            </a:r>
            <a:r>
              <a:rPr lang="en-US" dirty="0" smtClean="0"/>
              <a:t>indicates, the total work done on an object equals the change in its kinetic energy. This connection is known as the work-energy theorem:</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833"/>
          <a:stretch/>
        </p:blipFill>
        <p:spPr>
          <a:xfrm>
            <a:off x="435658" y="3100659"/>
            <a:ext cx="8272686" cy="3262960"/>
          </a:xfrm>
          <a:prstGeom prst="rect">
            <a:avLst/>
          </a:prstGeom>
        </p:spPr>
      </p:pic>
      <p:pic>
        <p:nvPicPr>
          <p:cNvPr id="3" name="Picture 2" descr="Untitled-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167" y="1275017"/>
            <a:ext cx="2468880" cy="3375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how work is related to the change in kinetic energy.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18.eps"/>
          <p:cNvPicPr>
            <a:picLocks noChangeAspect="1"/>
          </p:cNvPicPr>
          <p:nvPr/>
        </p:nvPicPr>
        <p:blipFill rotWithShape="1">
          <a:blip r:embed="rId3">
            <a:extLst>
              <a:ext uri="{28A0092B-C50C-407E-A947-70E740481C1C}">
                <a14:useLocalDpi xmlns:a14="http://schemas.microsoft.com/office/drawing/2010/main" val="0"/>
              </a:ext>
            </a:extLst>
          </a:blip>
          <a:srcRect b="4269"/>
          <a:stretch/>
        </p:blipFill>
        <p:spPr>
          <a:xfrm>
            <a:off x="285136" y="2291570"/>
            <a:ext cx="8610600" cy="37810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The sign of the work is related to the change in kinetic energy:</a:t>
            </a:r>
          </a:p>
          <a:p>
            <a:pPr lvl="1"/>
            <a:r>
              <a:rPr lang="en-US" dirty="0" smtClean="0"/>
              <a:t>If the total work is positive, then the kinetic energy increases.</a:t>
            </a:r>
          </a:p>
          <a:p>
            <a:pPr lvl="1"/>
            <a:r>
              <a:rPr lang="en-US" dirty="0" smtClean="0"/>
              <a:t>If the total work is negative, then the kinetic energy decreases.</a:t>
            </a:r>
          </a:p>
          <a:p>
            <a:pPr lvl="1"/>
            <a:r>
              <a:rPr lang="en-US" dirty="0" smtClean="0"/>
              <a:t>If the total work is zero, then there is no change in kinetic energy.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Work</a:t>
            </a:r>
          </a:p>
          <a:p>
            <a:r>
              <a:rPr lang="en-US" dirty="0" smtClean="0"/>
              <a:t>Work and Energy</a:t>
            </a:r>
          </a:p>
          <a:p>
            <a:r>
              <a:rPr lang="en-US" dirty="0" smtClean="0"/>
              <a:t>Conservation of Energy</a:t>
            </a:r>
          </a:p>
          <a:p>
            <a:r>
              <a:rPr lang="en-US" dirty="0" smtClean="0"/>
              <a:t>Power</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the work-energy theorem may be applied when an object has an initial speed.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20.eps"/>
          <p:cNvPicPr>
            <a:picLocks noChangeAspect="1"/>
          </p:cNvPicPr>
          <p:nvPr/>
        </p:nvPicPr>
        <p:blipFill rotWithShape="1">
          <a:blip r:embed="rId3">
            <a:extLst>
              <a:ext uri="{28A0092B-C50C-407E-A947-70E740481C1C}">
                <a14:useLocalDpi xmlns:a14="http://schemas.microsoft.com/office/drawing/2010/main" val="0"/>
              </a:ext>
            </a:extLst>
          </a:blip>
          <a:srcRect b="2536"/>
          <a:stretch/>
        </p:blipFill>
        <p:spPr>
          <a:xfrm>
            <a:off x="3962838" y="2090812"/>
            <a:ext cx="4802798" cy="46810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As the figure below indicates, work must be done to lift a bowling ball from the floor onto a shelf.</a:t>
            </a:r>
          </a:p>
          <a:p>
            <a:r>
              <a:rPr lang="en-US" dirty="0" smtClean="0"/>
              <a:t>Even though the ball has no kinetic energy once it</a:t>
            </a:r>
            <a:r>
              <a:rPr lang="fr-FR" altLang="ja-JP" dirty="0" smtClean="0"/>
              <a:t>'</a:t>
            </a:r>
            <a:r>
              <a:rPr lang="en-US" dirty="0" smtClean="0"/>
              <a:t>s resting on the shelf, the work done in lifting the ball is not lost—it is stored as potential energy.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6_06_Figure.jpg"/>
          <p:cNvPicPr>
            <a:picLocks noChangeAspect="1"/>
          </p:cNvPicPr>
          <p:nvPr/>
        </p:nvPicPr>
        <p:blipFill rotWithShape="1">
          <a:blip r:embed="rId3">
            <a:extLst>
              <a:ext uri="{28A0092B-C50C-407E-A947-70E740481C1C}">
                <a14:useLocalDpi xmlns:a14="http://schemas.microsoft.com/office/drawing/2010/main" val="0"/>
              </a:ext>
            </a:extLst>
          </a:blip>
          <a:srcRect b="5620"/>
          <a:stretch/>
        </p:blipFill>
        <p:spPr>
          <a:xfrm>
            <a:off x="849236" y="4280846"/>
            <a:ext cx="7445528" cy="23307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Energy that is stored for later use is referred to as potential energy, or </a:t>
            </a:r>
            <a:r>
              <a:rPr lang="en-US" i="1" dirty="0" smtClean="0"/>
              <a:t>PE</a:t>
            </a:r>
            <a:r>
              <a:rPr lang="en-US" dirty="0" smtClean="0"/>
              <a:t>.</a:t>
            </a:r>
          </a:p>
          <a:p>
            <a:r>
              <a:rPr lang="en-US" dirty="0" smtClean="0"/>
              <a:t>Potential energy has several forms, one of which is gravitational potential energy.</a:t>
            </a:r>
          </a:p>
          <a:p>
            <a:r>
              <a:rPr lang="en-US" dirty="0" smtClean="0"/>
              <a:t>The gravitational potential energy equals the work required to lift an object to a given height.</a:t>
            </a:r>
          </a:p>
          <a:p>
            <a:r>
              <a:rPr lang="en-US" dirty="0" smtClean="0"/>
              <a:t>Lifting a mass </a:t>
            </a:r>
            <a:r>
              <a:rPr lang="en-US" i="1" dirty="0" smtClean="0"/>
              <a:t>m</a:t>
            </a:r>
            <a:r>
              <a:rPr lang="en-US" dirty="0" smtClean="0"/>
              <a:t> from the ground to a height </a:t>
            </a:r>
            <a:r>
              <a:rPr lang="en-US" i="1" dirty="0" smtClean="0"/>
              <a:t>h</a:t>
            </a:r>
            <a:r>
              <a:rPr lang="en-US" dirty="0" smtClean="0"/>
              <a:t> requires a force </a:t>
            </a:r>
            <a:r>
              <a:rPr lang="en-US" i="1" dirty="0" smtClean="0"/>
              <a:t>mg</a:t>
            </a:r>
            <a:r>
              <a:rPr lang="en-US" dirty="0" smtClean="0"/>
              <a:t>. Thus the work done, and the potential energy acquired, equals force times distance, or </a:t>
            </a:r>
          </a:p>
          <a:p>
            <a:pPr marL="0" indent="0">
              <a:buNone/>
            </a:pPr>
            <a:r>
              <a:rPr lang="en-US" i="1" dirty="0" smtClean="0"/>
              <a:t>  		  	     W</a:t>
            </a:r>
            <a:r>
              <a:rPr lang="en-US" dirty="0" smtClean="0"/>
              <a:t> = </a:t>
            </a:r>
            <a:r>
              <a:rPr lang="en-US" i="1" dirty="0" smtClean="0"/>
              <a:t>mgh</a:t>
            </a:r>
            <a:endParaRPr lang="en-US" i="1"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a:xfrm>
            <a:off x="365125" y="790583"/>
            <a:ext cx="8229600" cy="5617686"/>
          </a:xfrm>
        </p:spPr>
        <p:txBody>
          <a:bodyPr/>
          <a:lstStyle/>
          <a:p>
            <a:endParaRPr lang="en-US" dirty="0" smtClean="0"/>
          </a:p>
          <a:p>
            <a:endParaRPr lang="en-US" dirty="0"/>
          </a:p>
          <a:p>
            <a:endParaRPr lang="en-US" dirty="0" smtClean="0"/>
          </a:p>
          <a:p>
            <a:endParaRPr lang="en-US" dirty="0" smtClean="0"/>
          </a:p>
          <a:p>
            <a:r>
              <a:rPr lang="en-US" dirty="0" smtClean="0"/>
              <a:t>The following example shows how the gravitational energy is calculated.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438"/>
          <a:stretch/>
        </p:blipFill>
        <p:spPr>
          <a:xfrm>
            <a:off x="566197" y="563346"/>
            <a:ext cx="8011606" cy="2310664"/>
          </a:xfrm>
          <a:prstGeom prst="rect">
            <a:avLst/>
          </a:prstGeom>
        </p:spPr>
      </p:pic>
      <p:pic>
        <p:nvPicPr>
          <p:cNvPr id="3" name="Picture 2" descr="Slide-23_2.eps"/>
          <p:cNvPicPr>
            <a:picLocks noChangeAspect="1"/>
          </p:cNvPicPr>
          <p:nvPr/>
        </p:nvPicPr>
        <p:blipFill rotWithShape="1">
          <a:blip r:embed="rId4">
            <a:extLst>
              <a:ext uri="{28A0092B-C50C-407E-A947-70E740481C1C}">
                <a14:useLocalDpi xmlns:a14="http://schemas.microsoft.com/office/drawing/2010/main" val="0"/>
              </a:ext>
            </a:extLst>
          </a:blip>
          <a:srcRect b="4600"/>
          <a:stretch/>
        </p:blipFill>
        <p:spPr>
          <a:xfrm>
            <a:off x="1721075" y="3781091"/>
            <a:ext cx="6427546" cy="29122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Objects like rubber bands and springs that return to their original size and shape after being distorted are said to be elastic. </a:t>
            </a:r>
          </a:p>
          <a:p>
            <a:r>
              <a:rPr lang="en-US" dirty="0" smtClean="0"/>
              <a:t>Stretching a spring requires work. This work is stored in the stretched spring in the form of potential energy.</a:t>
            </a:r>
          </a:p>
          <a:p>
            <a:r>
              <a:rPr lang="en-US" dirty="0" smtClean="0"/>
              <a:t>The potential energy stored in a distorted elastic material is referred to as elastic potential energy.</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p:txBody>
          <a:bodyPr/>
          <a:lstStyle/>
          <a:p>
            <a:r>
              <a:rPr lang="en-US" dirty="0" smtClean="0"/>
              <a:t>When a spring is stretched by a distance </a:t>
            </a:r>
            <a:r>
              <a:rPr lang="en-US" i="1" dirty="0" smtClean="0"/>
              <a:t>x</a:t>
            </a:r>
            <a:r>
              <a:rPr lang="en-US" dirty="0" smtClean="0"/>
              <a:t>, the force exerted on the spring increases uniformly from 0 to </a:t>
            </a:r>
            <a:r>
              <a:rPr lang="en-US" i="1" dirty="0" smtClean="0"/>
              <a:t>kx</a:t>
            </a:r>
            <a:r>
              <a:rPr lang="en-US" dirty="0" smtClean="0"/>
              <a:t>, where </a:t>
            </a:r>
            <a:r>
              <a:rPr lang="en-US" i="1" dirty="0" smtClean="0"/>
              <a:t>k</a:t>
            </a:r>
            <a:r>
              <a:rPr lang="en-US" dirty="0" smtClean="0"/>
              <a:t> is the spring constant. </a:t>
            </a:r>
          </a:p>
          <a:p>
            <a:r>
              <a:rPr lang="en-US" dirty="0" smtClean="0"/>
              <a:t>Thus, the average force is exerted on the spring is      .</a:t>
            </a:r>
          </a:p>
          <a:p>
            <a:r>
              <a:rPr lang="en-US" dirty="0" smtClean="0"/>
              <a:t>Since the average force is      , the work done in changing the length of the spring is the average force times the distance, or</a:t>
            </a:r>
          </a:p>
          <a:p>
            <a:pPr marL="0" indent="0">
              <a:buNone/>
            </a:pPr>
            <a:r>
              <a:rPr lang="en-US" i="1" dirty="0" smtClean="0"/>
              <a:t>			</a:t>
            </a:r>
          </a:p>
          <a:p>
            <a:r>
              <a:rPr lang="en-US" dirty="0" smtClean="0"/>
              <a:t>This work is stored as elastic potential energy.</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Untitled-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44" y="3020068"/>
            <a:ext cx="494789" cy="406993"/>
          </a:xfrm>
          <a:prstGeom prst="rect">
            <a:avLst/>
          </a:prstGeom>
        </p:spPr>
      </p:pic>
      <p:pic>
        <p:nvPicPr>
          <p:cNvPr id="7" name="Picture 6" descr="Untitled-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064" y="3528788"/>
            <a:ext cx="494789" cy="406993"/>
          </a:xfrm>
          <a:prstGeom prst="rect">
            <a:avLst/>
          </a:prstGeom>
        </p:spPr>
      </p:pic>
      <p:pic>
        <p:nvPicPr>
          <p:cNvPr id="3" name="Picture 2" descr="Untitled-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196" y="4875987"/>
            <a:ext cx="3200400" cy="4367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 and Energy</a:t>
            </a:r>
            <a:endParaRPr lang="en-US" dirty="0"/>
          </a:p>
        </p:txBody>
      </p:sp>
      <p:sp>
        <p:nvSpPr>
          <p:cNvPr id="1030" name="Rectangle 6"/>
          <p:cNvSpPr>
            <a:spLocks noGrp="1" noChangeArrowheads="1"/>
          </p:cNvSpPr>
          <p:nvPr>
            <p:ph type="body" idx="1"/>
          </p:nvPr>
        </p:nvSpPr>
        <p:spPr>
          <a:xfrm>
            <a:off x="365125" y="979095"/>
            <a:ext cx="8229600" cy="5106987"/>
          </a:xfrm>
        </p:spPr>
        <p:txBody>
          <a:bodyPr/>
          <a:lstStyle/>
          <a:p>
            <a:pPr marL="0" indent="0">
              <a:buNone/>
            </a:pPr>
            <a:endParaRPr lang="en-US" dirty="0" smtClean="0"/>
          </a:p>
          <a:p>
            <a:pPr marL="0" indent="0">
              <a:buNone/>
            </a:pPr>
            <a:endParaRPr lang="en-US" dirty="0"/>
          </a:p>
          <a:p>
            <a:pPr marL="0" indent="0">
              <a:buNone/>
            </a:pPr>
            <a:endParaRPr lang="en-US" dirty="0" smtClean="0"/>
          </a:p>
          <a:p>
            <a:r>
              <a:rPr lang="en-US" dirty="0" smtClean="0"/>
              <a:t>The following example shows how elastic potential energy is calculated.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623"/>
          <a:stretch/>
        </p:blipFill>
        <p:spPr>
          <a:xfrm>
            <a:off x="1286741" y="578577"/>
            <a:ext cx="6570518" cy="2002987"/>
          </a:xfrm>
          <a:prstGeom prst="rect">
            <a:avLst/>
          </a:prstGeom>
        </p:spPr>
      </p:pic>
      <p:pic>
        <p:nvPicPr>
          <p:cNvPr id="3" name="Picture 2" descr="Slide-26_2.eps"/>
          <p:cNvPicPr>
            <a:picLocks noChangeAspect="1"/>
          </p:cNvPicPr>
          <p:nvPr/>
        </p:nvPicPr>
        <p:blipFill rotWithShape="1">
          <a:blip r:embed="rId4">
            <a:extLst>
              <a:ext uri="{28A0092B-C50C-407E-A947-70E740481C1C}">
                <a14:useLocalDpi xmlns:a14="http://schemas.microsoft.com/office/drawing/2010/main" val="0"/>
              </a:ext>
            </a:extLst>
          </a:blip>
          <a:srcRect b="3817"/>
          <a:stretch/>
        </p:blipFill>
        <p:spPr>
          <a:xfrm>
            <a:off x="1707879" y="3469707"/>
            <a:ext cx="6403647" cy="32522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Energy</a:t>
            </a:r>
            <a:endParaRPr lang="en-US" dirty="0"/>
          </a:p>
        </p:txBody>
      </p:sp>
      <p:sp>
        <p:nvSpPr>
          <p:cNvPr id="1030" name="Rectangle 6"/>
          <p:cNvSpPr>
            <a:spLocks noGrp="1" noChangeArrowheads="1"/>
          </p:cNvSpPr>
          <p:nvPr>
            <p:ph type="body" idx="1"/>
          </p:nvPr>
        </p:nvSpPr>
        <p:spPr>
          <a:xfrm>
            <a:off x="365125" y="1141413"/>
            <a:ext cx="8228636" cy="5106987"/>
          </a:xfrm>
        </p:spPr>
        <p:txBody>
          <a:bodyPr/>
          <a:lstStyle/>
          <a:p>
            <a:r>
              <a:rPr lang="en-US" sz="2400" dirty="0" smtClean="0"/>
              <a:t>Energy takes many forms: mechanical, electrical, thermal, and nuclear.</a:t>
            </a:r>
          </a:p>
          <a:p>
            <a:r>
              <a:rPr lang="en-US" sz="2400" dirty="0" smtClean="0"/>
              <a:t>Any time work is done, energy is transformed from one form to another.</a:t>
            </a:r>
          </a:p>
          <a:p>
            <a:r>
              <a:rPr lang="en-US" sz="2400" dirty="0" smtClean="0"/>
              <a:t>One process might transform some kinetic energy into electrical potential energy; another might transform some spring potential energy into kinetic energy. </a:t>
            </a:r>
          </a:p>
          <a:p>
            <a:r>
              <a:rPr lang="en-US" sz="2400" dirty="0" smtClean="0"/>
              <a:t>However, no matter what the process, the total amount of energy in the universe remains the same. This is what is meant by the conservation of energy.</a:t>
            </a:r>
          </a:p>
          <a:p>
            <a:r>
              <a:rPr lang="en-US" sz="2400" dirty="0" smtClean="0"/>
              <a:t>To say that energy is conserved means that energy can never be created or destroyed—it can only be transformed from one form to another.</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Energy</a:t>
            </a:r>
            <a:endParaRPr lang="en-US" dirty="0"/>
          </a:p>
        </p:txBody>
      </p:sp>
      <p:sp>
        <p:nvSpPr>
          <p:cNvPr id="1030" name="Rectangle 6"/>
          <p:cNvSpPr>
            <a:spLocks noGrp="1" noChangeArrowheads="1"/>
          </p:cNvSpPr>
          <p:nvPr>
            <p:ph type="body" idx="1"/>
          </p:nvPr>
        </p:nvSpPr>
        <p:spPr/>
        <p:txBody>
          <a:bodyPr/>
          <a:lstStyle/>
          <a:p>
            <a:r>
              <a:rPr lang="en-US" sz="2400" dirty="0" smtClean="0"/>
              <a:t>When frictional forces act on a system, such as when a car</a:t>
            </a:r>
            <a:r>
              <a:rPr lang="fr-FR" altLang="ja-JP" sz="2400" dirty="0" smtClean="0"/>
              <a:t>'</a:t>
            </a:r>
            <a:r>
              <a:rPr lang="en-US" sz="2400" dirty="0" smtClean="0"/>
              <a:t>s brakes are applied, kinetic energy is transformed into thermal energy.</a:t>
            </a:r>
          </a:p>
          <a:p>
            <a:r>
              <a:rPr lang="en-US" sz="2400" dirty="0" smtClean="0"/>
              <a:t>In situations where all forms of friction can be ignored, no potential or kinetic energy is transformed into thermal energy. In this ideal case, the sum of the kinetic and potential energies is always the same.</a:t>
            </a:r>
          </a:p>
          <a:p>
            <a:r>
              <a:rPr lang="en-US" sz="2400" dirty="0" smtClean="0"/>
              <a:t>The sum of the kinetic and potential energies of an object is referred to as its mechanical energy. Thus,</a:t>
            </a:r>
            <a:br>
              <a:rPr lang="en-US" sz="2400" dirty="0" smtClean="0"/>
            </a:br>
            <a:r>
              <a:rPr lang="en-US" sz="2400" dirty="0" smtClean="0"/>
              <a:t>mechanical energy = potential energy + kinetic energy</a:t>
            </a:r>
          </a:p>
          <a:p>
            <a:pPr marL="0" indent="0">
              <a:buNone/>
            </a:pPr>
            <a:r>
              <a:rPr lang="en-US" sz="2400" dirty="0" smtClean="0"/>
              <a:t>			   </a:t>
            </a:r>
            <a:r>
              <a:rPr lang="en-US" sz="2400" i="1" dirty="0" smtClean="0"/>
              <a:t>E</a:t>
            </a:r>
            <a:r>
              <a:rPr lang="en-US" sz="2400" dirty="0" smtClean="0"/>
              <a:t> = </a:t>
            </a:r>
            <a:r>
              <a:rPr lang="en-US" sz="2400" i="1" dirty="0" smtClean="0"/>
              <a:t>PE</a:t>
            </a:r>
            <a:r>
              <a:rPr lang="en-US" sz="2400" dirty="0" smtClean="0"/>
              <a:t> + </a:t>
            </a:r>
            <a:r>
              <a:rPr lang="en-US" sz="2400" i="1" dirty="0" smtClean="0"/>
              <a:t>KE</a:t>
            </a:r>
          </a:p>
          <a:p>
            <a:r>
              <a:rPr lang="en-US" sz="2400" dirty="0" smtClean="0"/>
              <a:t>This means that mechanical energy is conserved.</a:t>
            </a: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Energy</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
        <p:nvSpPr>
          <p:cNvPr id="12" name="Rectangle 6"/>
          <p:cNvSpPr txBox="1">
            <a:spLocks noChangeArrowheads="1"/>
          </p:cNvSpPr>
          <p:nvPr/>
        </p:nvSpPr>
        <p:spPr bwMode="auto">
          <a:xfrm>
            <a:off x="402942" y="1131493"/>
            <a:ext cx="8314952"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smtClean="0"/>
              <a:t>Energy conservation may be used to solve many physics problems.</a:t>
            </a:r>
          </a:p>
          <a:p>
            <a:r>
              <a:rPr lang="en-US" sz="2000" dirty="0" smtClean="0"/>
              <a:t>For example, energy conservation may be used to find the final speed of a set of keys dropped to the floor from a height </a:t>
            </a:r>
            <a:r>
              <a:rPr lang="en-US" sz="2000" i="1" dirty="0" smtClean="0"/>
              <a:t>h</a:t>
            </a:r>
            <a:r>
              <a:rPr lang="en-US" sz="2000" dirty="0" smtClean="0"/>
              <a:t> (see figure below).</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a:p>
            <a:r>
              <a:rPr lang="en-US" sz="2000" dirty="0" smtClean="0"/>
              <a:t>By equating the initial potential energy at the top (</a:t>
            </a:r>
            <a:r>
              <a:rPr lang="en-US" sz="2000" i="1" dirty="0" smtClean="0"/>
              <a:t>mgh</a:t>
            </a:r>
            <a:r>
              <a:rPr lang="en-US" sz="2000" dirty="0" smtClean="0"/>
              <a:t>) to the final kinetic energy at the bottom            and solving for the speed of the keys at the bottom, we find</a:t>
            </a:r>
          </a:p>
        </p:txBody>
      </p:sp>
      <p:pic>
        <p:nvPicPr>
          <p:cNvPr id="2" name="Picture 1" descr="06_07_Figure.jpg"/>
          <p:cNvPicPr>
            <a:picLocks noChangeAspect="1"/>
          </p:cNvPicPr>
          <p:nvPr/>
        </p:nvPicPr>
        <p:blipFill rotWithShape="1">
          <a:blip r:embed="rId3">
            <a:extLst>
              <a:ext uri="{28A0092B-C50C-407E-A947-70E740481C1C}">
                <a14:useLocalDpi xmlns:a14="http://schemas.microsoft.com/office/drawing/2010/main" val="0"/>
              </a:ext>
            </a:extLst>
          </a:blip>
          <a:srcRect b="3824"/>
          <a:stretch/>
        </p:blipFill>
        <p:spPr>
          <a:xfrm>
            <a:off x="3414592" y="2205637"/>
            <a:ext cx="2314816" cy="32081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 b="7187"/>
          <a:stretch/>
        </p:blipFill>
        <p:spPr>
          <a:xfrm>
            <a:off x="3946816" y="6330462"/>
            <a:ext cx="1250367" cy="359450"/>
          </a:xfrm>
          <a:prstGeom prst="rect">
            <a:avLst/>
          </a:prstGeom>
        </p:spPr>
      </p:pic>
      <p:pic>
        <p:nvPicPr>
          <p:cNvPr id="3" name="Picture 2" descr="A9R220169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266" y="5761032"/>
            <a:ext cx="742187" cy="2934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a:t>
            </a:r>
            <a:endParaRPr lang="en-US" dirty="0"/>
          </a:p>
        </p:txBody>
      </p:sp>
      <p:sp>
        <p:nvSpPr>
          <p:cNvPr id="1030" name="Rectangle 6"/>
          <p:cNvSpPr>
            <a:spLocks noGrp="1" noChangeArrowheads="1"/>
          </p:cNvSpPr>
          <p:nvPr>
            <p:ph type="body" idx="1"/>
          </p:nvPr>
        </p:nvSpPr>
        <p:spPr/>
        <p:txBody>
          <a:bodyPr/>
          <a:lstStyle/>
          <a:p>
            <a:r>
              <a:rPr lang="en-US" dirty="0" smtClean="0"/>
              <a:t>While most people feel that work is done when you </a:t>
            </a:r>
            <a:r>
              <a:rPr lang="en-US" altLang="ja-JP" dirty="0" smtClean="0"/>
              <a:t>"</a:t>
            </a:r>
            <a:r>
              <a:rPr lang="en-US" dirty="0" smtClean="0"/>
              <a:t>work on a problem</a:t>
            </a:r>
            <a:r>
              <a:rPr lang="en-US" altLang="ja-JP" dirty="0" smtClean="0"/>
              <a:t>"</a:t>
            </a:r>
            <a:r>
              <a:rPr lang="en-US" dirty="0" smtClean="0"/>
              <a:t> or </a:t>
            </a:r>
            <a:r>
              <a:rPr lang="en-US" altLang="ja-JP" dirty="0" smtClean="0"/>
              <a:t>"</a:t>
            </a:r>
            <a:r>
              <a:rPr lang="en-US" dirty="0" smtClean="0"/>
              <a:t>do homework,</a:t>
            </a:r>
            <a:r>
              <a:rPr lang="en-US" altLang="ja-JP" dirty="0" smtClean="0"/>
              <a:t>"</a:t>
            </a:r>
            <a:r>
              <a:rPr lang="en-US" dirty="0" smtClean="0"/>
              <a:t> physicists say work has only been done when a force is applied to an object and the object moves in the direction of the applied force.</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406"/>
          <a:stretch/>
        </p:blipFill>
        <p:spPr>
          <a:xfrm>
            <a:off x="226654" y="3862201"/>
            <a:ext cx="8690693" cy="21245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Energy</a:t>
            </a:r>
            <a:endParaRPr lang="en-US" dirty="0"/>
          </a:p>
        </p:txBody>
      </p:sp>
      <p:sp>
        <p:nvSpPr>
          <p:cNvPr id="1030" name="Rectangle 6"/>
          <p:cNvSpPr>
            <a:spLocks noGrp="1" noChangeArrowheads="1"/>
          </p:cNvSpPr>
          <p:nvPr>
            <p:ph type="body" idx="1"/>
          </p:nvPr>
        </p:nvSpPr>
        <p:spPr/>
        <p:txBody>
          <a:bodyPr/>
          <a:lstStyle/>
          <a:p>
            <a:r>
              <a:rPr lang="en-US" sz="2400" dirty="0" smtClean="0"/>
              <a:t>The conservation of energy means that objects moving downward through the same vertical distance but following different paths will have the same final speed.</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30.eps"/>
          <p:cNvPicPr>
            <a:picLocks noChangeAspect="1"/>
          </p:cNvPicPr>
          <p:nvPr/>
        </p:nvPicPr>
        <p:blipFill rotWithShape="1">
          <a:blip r:embed="rId3">
            <a:extLst>
              <a:ext uri="{28A0092B-C50C-407E-A947-70E740481C1C}">
                <a14:useLocalDpi xmlns:a14="http://schemas.microsoft.com/office/drawing/2010/main" val="0"/>
              </a:ext>
            </a:extLst>
          </a:blip>
          <a:srcRect b="2823"/>
          <a:stretch/>
        </p:blipFill>
        <p:spPr>
          <a:xfrm>
            <a:off x="1790619" y="2333773"/>
            <a:ext cx="5571738" cy="44454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Conservation of Energy</a:t>
            </a:r>
            <a:endParaRPr lang="en-US" dirty="0"/>
          </a:p>
        </p:txBody>
      </p:sp>
      <p:sp>
        <p:nvSpPr>
          <p:cNvPr id="1030" name="Rectangle 6"/>
          <p:cNvSpPr>
            <a:spLocks noGrp="1" noChangeArrowheads="1"/>
          </p:cNvSpPr>
          <p:nvPr>
            <p:ph type="body" idx="1"/>
          </p:nvPr>
        </p:nvSpPr>
        <p:spPr>
          <a:xfrm>
            <a:off x="365125" y="1141413"/>
            <a:ext cx="4160922" cy="5106987"/>
          </a:xfrm>
        </p:spPr>
        <p:txBody>
          <a:bodyPr/>
          <a:lstStyle/>
          <a:p>
            <a:r>
              <a:rPr lang="en-US" dirty="0" smtClean="0"/>
              <a:t>Changing the initial speed of a downward moving object by a small amount can result in a relatively large increase in final speed.</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31.eps"/>
          <p:cNvPicPr>
            <a:picLocks noChangeAspect="1"/>
          </p:cNvPicPr>
          <p:nvPr/>
        </p:nvPicPr>
        <p:blipFill rotWithShape="1">
          <a:blip r:embed="rId3">
            <a:extLst>
              <a:ext uri="{28A0092B-C50C-407E-A947-70E740481C1C}">
                <a14:useLocalDpi xmlns:a14="http://schemas.microsoft.com/office/drawing/2010/main" val="0"/>
              </a:ext>
            </a:extLst>
          </a:blip>
          <a:srcRect b="2536"/>
          <a:stretch/>
        </p:blipFill>
        <p:spPr>
          <a:xfrm>
            <a:off x="4544608" y="668375"/>
            <a:ext cx="4394049" cy="60535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a:t>
            </a:r>
            <a:endParaRPr lang="en-US" dirty="0"/>
          </a:p>
        </p:txBody>
      </p:sp>
      <p:sp>
        <p:nvSpPr>
          <p:cNvPr id="1030" name="Rectangle 6"/>
          <p:cNvSpPr>
            <a:spLocks noGrp="1" noChangeArrowheads="1"/>
          </p:cNvSpPr>
          <p:nvPr>
            <p:ph type="body" idx="1"/>
          </p:nvPr>
        </p:nvSpPr>
        <p:spPr/>
        <p:txBody>
          <a:bodyPr/>
          <a:lstStyle/>
          <a:p>
            <a:r>
              <a:rPr lang="en-US" dirty="0" smtClean="0"/>
              <a:t>Power is a measure of how quickly work is done. The faster work is done, the greater the power. </a:t>
            </a:r>
          </a:p>
          <a:p>
            <a:r>
              <a:rPr lang="en-US" dirty="0" smtClean="0"/>
              <a:t>Formally, power is the amount of work done in a given amount of time. If work </a:t>
            </a:r>
            <a:r>
              <a:rPr lang="en-US" i="1" dirty="0" smtClean="0"/>
              <a:t>W</a:t>
            </a:r>
            <a:r>
              <a:rPr lang="en-US" dirty="0" smtClean="0"/>
              <a:t> is done in time </a:t>
            </a:r>
            <a:r>
              <a:rPr lang="en-US" i="1" dirty="0" smtClean="0"/>
              <a:t>t</a:t>
            </a:r>
            <a:r>
              <a:rPr lang="en-US" dirty="0" smtClean="0"/>
              <a:t>, then the power delivered is defined as follows:</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Slide-32.eps"/>
          <p:cNvPicPr>
            <a:picLocks noChangeAspect="1"/>
          </p:cNvPicPr>
          <p:nvPr/>
        </p:nvPicPr>
        <p:blipFill rotWithShape="1">
          <a:blip r:embed="rId3">
            <a:extLst>
              <a:ext uri="{28A0092B-C50C-407E-A947-70E740481C1C}">
                <a14:useLocalDpi xmlns:a14="http://schemas.microsoft.com/office/drawing/2010/main" val="0"/>
              </a:ext>
            </a:extLst>
          </a:blip>
          <a:srcRect b="3831"/>
          <a:stretch/>
        </p:blipFill>
        <p:spPr>
          <a:xfrm>
            <a:off x="1653154" y="3456451"/>
            <a:ext cx="5837693" cy="30554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a:t>
            </a:r>
            <a:endParaRPr lang="en-US" dirty="0"/>
          </a:p>
        </p:txBody>
      </p:sp>
      <p:sp>
        <p:nvSpPr>
          <p:cNvPr id="1030" name="Rectangle 6"/>
          <p:cNvSpPr>
            <a:spLocks noGrp="1" noChangeArrowheads="1"/>
          </p:cNvSpPr>
          <p:nvPr>
            <p:ph type="body" idx="1"/>
          </p:nvPr>
        </p:nvSpPr>
        <p:spPr/>
        <p:txBody>
          <a:bodyPr/>
          <a:lstStyle/>
          <a:p>
            <a:r>
              <a:rPr lang="en-US" dirty="0" smtClean="0"/>
              <a:t>To be powerful, an engine must produce a substantial amount of work in a relatively short time. Similarly, you produce more power when running up a flight of stairs than when walking up.</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6_08_Figure.jpg"/>
          <p:cNvPicPr>
            <a:picLocks noChangeAspect="1"/>
          </p:cNvPicPr>
          <p:nvPr/>
        </p:nvPicPr>
        <p:blipFill rotWithShape="1">
          <a:blip r:embed="rId3">
            <a:extLst>
              <a:ext uri="{28A0092B-C50C-407E-A947-70E740481C1C}">
                <a14:useLocalDpi xmlns:a14="http://schemas.microsoft.com/office/drawing/2010/main" val="0"/>
              </a:ext>
            </a:extLst>
          </a:blip>
          <a:srcRect b="2734"/>
          <a:stretch/>
        </p:blipFill>
        <p:spPr>
          <a:xfrm>
            <a:off x="2007330" y="2963115"/>
            <a:ext cx="5272165" cy="37397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a:t>
            </a:r>
            <a:endParaRPr lang="en-US" dirty="0"/>
          </a:p>
        </p:txBody>
      </p:sp>
      <p:sp>
        <p:nvSpPr>
          <p:cNvPr id="1030" name="Rectangle 6"/>
          <p:cNvSpPr>
            <a:spLocks noGrp="1" noChangeArrowheads="1"/>
          </p:cNvSpPr>
          <p:nvPr>
            <p:ph type="body" idx="1"/>
          </p:nvPr>
        </p:nvSpPr>
        <p:spPr/>
        <p:txBody>
          <a:bodyPr/>
          <a:lstStyle/>
          <a:p>
            <a:r>
              <a:rPr lang="en-US" dirty="0" smtClean="0"/>
              <a:t>The unit of power is the watt (W). The watt, named after Scottish engineer James Watt, is defined as 1 joule per second. Thus,</a:t>
            </a:r>
          </a:p>
          <a:p>
            <a:pPr marL="0" indent="0">
              <a:buNone/>
            </a:pPr>
            <a:r>
              <a:rPr lang="en-US" dirty="0" smtClean="0"/>
              <a:t>		    1 watt = 1 W = 1 J/s</a:t>
            </a:r>
          </a:p>
          <a:p>
            <a:r>
              <a:rPr lang="en-US" dirty="0" smtClean="0"/>
              <a:t>A typical compact fluorescent lightbulb has a power of 23 W.</a:t>
            </a:r>
          </a:p>
          <a:p>
            <a:r>
              <a:rPr lang="en-US" dirty="0" smtClean="0"/>
              <a:t>Another familiar unit of power is the horsepower (hp). The horsepower is defined as follows:</a:t>
            </a:r>
          </a:p>
          <a:p>
            <a:pPr marL="0" indent="0">
              <a:buNone/>
            </a:pPr>
            <a:r>
              <a:rPr lang="en-US" dirty="0" smtClean="0"/>
              <a:t>		1 horsepower = 1 hp = 746 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a:t>
            </a:r>
            <a:endParaRPr lang="en-US" dirty="0"/>
          </a:p>
        </p:txBody>
      </p:sp>
      <p:sp>
        <p:nvSpPr>
          <p:cNvPr id="1030" name="Rectangle 6"/>
          <p:cNvSpPr>
            <a:spLocks noGrp="1" noChangeArrowheads="1"/>
          </p:cNvSpPr>
          <p:nvPr>
            <p:ph type="body" idx="1"/>
          </p:nvPr>
        </p:nvSpPr>
        <p:spPr/>
        <p:txBody>
          <a:bodyPr/>
          <a:lstStyle/>
          <a:p>
            <a:r>
              <a:rPr lang="en-US" dirty="0" smtClean="0"/>
              <a:t>Human power output is limited to about 1 hp.</a:t>
            </a:r>
          </a:p>
          <a:p>
            <a:r>
              <a:rPr lang="en-US" dirty="0" smtClean="0"/>
              <a:t>A leisurely walk up a flight of stairs requires about 130 W, or 1/6 hp. A person running up the same stairs might be able to produce a little over</a:t>
            </a:r>
            <a:br>
              <a:rPr lang="en-US" dirty="0" smtClean="0"/>
            </a:br>
            <a:r>
              <a:rPr lang="en-US" dirty="0" smtClean="0"/>
              <a:t>   hp.</a:t>
            </a:r>
          </a:p>
          <a:p>
            <a:r>
              <a:rPr lang="en-US" dirty="0" smtClean="0"/>
              <a:t>Examples of power appear in the table below.</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6_03_Table.jpg"/>
          <p:cNvPicPr>
            <a:picLocks noChangeAspect="1"/>
          </p:cNvPicPr>
          <p:nvPr/>
        </p:nvPicPr>
        <p:blipFill rotWithShape="1">
          <a:blip r:embed="rId3">
            <a:extLst>
              <a:ext uri="{28A0092B-C50C-407E-A947-70E740481C1C}">
                <a14:useLocalDpi xmlns:a14="http://schemas.microsoft.com/office/drawing/2010/main" val="0"/>
              </a:ext>
            </a:extLst>
          </a:blip>
          <a:srcRect b="4523"/>
          <a:stretch/>
        </p:blipFill>
        <p:spPr>
          <a:xfrm>
            <a:off x="1649258" y="3984571"/>
            <a:ext cx="5845484" cy="2563111"/>
          </a:xfrm>
          <a:prstGeom prst="rect">
            <a:avLst/>
          </a:prstGeom>
        </p:spPr>
      </p:pic>
      <p:pic>
        <p:nvPicPr>
          <p:cNvPr id="3" name="Picture 2" descr="Untitled-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366" y="2990647"/>
            <a:ext cx="141221" cy="4740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9R2210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393" y="3499183"/>
            <a:ext cx="3657600" cy="717177"/>
          </a:xfrm>
          <a:prstGeom prst="rect">
            <a:avLst/>
          </a:prstGeom>
        </p:spPr>
      </p:pic>
      <p:sp>
        <p:nvSpPr>
          <p:cNvPr id="1029" name="Rectangle 5"/>
          <p:cNvSpPr>
            <a:spLocks noGrp="1" noChangeArrowheads="1"/>
          </p:cNvSpPr>
          <p:nvPr>
            <p:ph type="title"/>
          </p:nvPr>
        </p:nvSpPr>
        <p:spPr/>
        <p:txBody>
          <a:bodyPr/>
          <a:lstStyle/>
          <a:p>
            <a:r>
              <a:rPr lang="en-US" dirty="0" smtClean="0"/>
              <a:t>Power</a:t>
            </a:r>
            <a:endParaRPr lang="en-US" dirty="0"/>
          </a:p>
        </p:txBody>
      </p:sp>
      <p:sp>
        <p:nvSpPr>
          <p:cNvPr id="1030" name="Rectangle 6"/>
          <p:cNvSpPr>
            <a:spLocks noGrp="1" noChangeArrowheads="1"/>
          </p:cNvSpPr>
          <p:nvPr>
            <p:ph type="body" idx="1"/>
          </p:nvPr>
        </p:nvSpPr>
        <p:spPr/>
        <p:txBody>
          <a:bodyPr/>
          <a:lstStyle/>
          <a:p>
            <a:pPr>
              <a:lnSpc>
                <a:spcPct val="90000"/>
              </a:lnSpc>
            </a:pPr>
            <a:r>
              <a:rPr lang="en-US" sz="2400" dirty="0" smtClean="0"/>
              <a:t>Power output is an important factor in the performance of a car. </a:t>
            </a:r>
          </a:p>
          <a:p>
            <a:pPr>
              <a:lnSpc>
                <a:spcPct val="90000"/>
              </a:lnSpc>
            </a:pPr>
            <a:r>
              <a:rPr lang="en-US" sz="2400" dirty="0" smtClean="0"/>
              <a:t>The greater the power, the less the time it takes a car to accelerate.</a:t>
            </a:r>
          </a:p>
          <a:p>
            <a:pPr>
              <a:lnSpc>
                <a:spcPct val="90000"/>
              </a:lnSpc>
            </a:pPr>
            <a:r>
              <a:rPr lang="en-US" sz="2400" dirty="0" smtClean="0"/>
              <a:t>Power depends on force and speed. As a car travels a distance </a:t>
            </a:r>
            <a:r>
              <a:rPr lang="en-US" sz="2400" i="1" dirty="0" smtClean="0"/>
              <a:t>d</a:t>
            </a:r>
            <a:r>
              <a:rPr lang="en-US" sz="2400" dirty="0" smtClean="0"/>
              <a:t>, the work done by the engine </a:t>
            </a:r>
            <a:r>
              <a:rPr lang="en-US" sz="2400" i="1" dirty="0" smtClean="0"/>
              <a:t>W</a:t>
            </a:r>
            <a:r>
              <a:rPr lang="en-US" sz="2400" dirty="0" smtClean="0"/>
              <a:t> = </a:t>
            </a:r>
            <a:r>
              <a:rPr lang="en-US" sz="2400" i="1" dirty="0" smtClean="0"/>
              <a:t>Fd</a:t>
            </a:r>
            <a:r>
              <a:rPr lang="en-US" sz="2400" dirty="0" smtClean="0"/>
              <a:t>, and the power it delivers is </a:t>
            </a:r>
          </a:p>
          <a:p>
            <a:pPr marL="0" indent="0">
              <a:lnSpc>
                <a:spcPct val="80000"/>
              </a:lnSpc>
              <a:buNone/>
            </a:pPr>
            <a:r>
              <a:rPr lang="en-US" sz="2400" i="1" dirty="0" smtClean="0"/>
              <a:t>	</a:t>
            </a:r>
          </a:p>
          <a:p>
            <a:pPr marL="0" indent="0">
              <a:lnSpc>
                <a:spcPct val="50000"/>
              </a:lnSpc>
              <a:buNone/>
            </a:pPr>
            <a:r>
              <a:rPr lang="en-US" sz="2400" i="1" dirty="0" smtClean="0"/>
              <a:t>	    </a:t>
            </a:r>
          </a:p>
          <a:p>
            <a:pPr>
              <a:lnSpc>
                <a:spcPct val="80000"/>
              </a:lnSpc>
            </a:pPr>
            <a:r>
              <a:rPr lang="en-US" sz="2400" dirty="0" smtClean="0"/>
              <a:t>Therefore, power is equal to force times speed.</a:t>
            </a:r>
          </a:p>
          <a:p>
            <a:pPr>
              <a:lnSpc>
                <a:spcPct val="80000"/>
              </a:lnSpc>
            </a:pPr>
            <a:endParaRPr lang="en-US" sz="2400"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2" name="Picture 1" descr="06_09_Figure.eps"/>
          <p:cNvPicPr>
            <a:picLocks noChangeAspect="1"/>
          </p:cNvPicPr>
          <p:nvPr/>
        </p:nvPicPr>
        <p:blipFill rotWithShape="1">
          <a:blip r:embed="rId4">
            <a:extLst>
              <a:ext uri="{28A0092B-C50C-407E-A947-70E740481C1C}">
                <a14:useLocalDpi xmlns:a14="http://schemas.microsoft.com/office/drawing/2010/main" val="0"/>
              </a:ext>
            </a:extLst>
          </a:blip>
          <a:srcRect b="2946"/>
          <a:stretch/>
        </p:blipFill>
        <p:spPr>
          <a:xfrm>
            <a:off x="4694380" y="4293281"/>
            <a:ext cx="4031272" cy="25390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a:t>
            </a:r>
            <a:endParaRPr lang="en-US" dirty="0"/>
          </a:p>
        </p:txBody>
      </p:sp>
      <p:sp>
        <p:nvSpPr>
          <p:cNvPr id="1030" name="Rectangle 6"/>
          <p:cNvSpPr>
            <a:spLocks noGrp="1" noChangeArrowheads="1"/>
          </p:cNvSpPr>
          <p:nvPr>
            <p:ph type="body" idx="1"/>
          </p:nvPr>
        </p:nvSpPr>
        <p:spPr/>
        <p:txBody>
          <a:bodyPr/>
          <a:lstStyle/>
          <a:p>
            <a:r>
              <a:rPr lang="en-US" dirty="0" smtClean="0"/>
              <a:t>The figure below illustrates work being done as a force pushes a box through a displacement. The work done equals </a:t>
            </a:r>
            <a:r>
              <a:rPr lang="en-US" i="1" dirty="0" smtClean="0"/>
              <a:t>W</a:t>
            </a:r>
            <a:r>
              <a:rPr lang="en-US" dirty="0" smtClean="0"/>
              <a:t> = </a:t>
            </a:r>
            <a:r>
              <a:rPr lang="en-US" i="1" dirty="0" smtClean="0"/>
              <a:t>Fd</a:t>
            </a:r>
            <a:r>
              <a:rPr lang="en-US" dirty="0" smtClean="0"/>
              <a:t>.</a:t>
            </a:r>
          </a:p>
          <a:p>
            <a:endParaRPr lang="en-US" dirty="0" smtClean="0"/>
          </a:p>
          <a:p>
            <a:endParaRPr lang="en-US" dirty="0"/>
          </a:p>
          <a:p>
            <a:endParaRPr lang="en-US" dirty="0" smtClean="0"/>
          </a:p>
          <a:p>
            <a:endParaRPr lang="en-US" dirty="0"/>
          </a:p>
          <a:p>
            <a:r>
              <a:rPr lang="en-US" dirty="0" smtClean="0"/>
              <a:t>The dimensions of work are force (newtons</a:t>
            </a:r>
            <a:r>
              <a:rPr lang="en-US" dirty="0"/>
              <a:t> </a:t>
            </a:r>
            <a:r>
              <a:rPr lang="en-US" dirty="0" smtClean="0"/>
              <a:t>times distance (meters). The product of the two, N</a:t>
            </a:r>
            <a:r>
              <a:rPr lang="en-US" dirty="0">
                <a:latin typeface="Arial" charset="0"/>
                <a:ea typeface="ＭＳ Ｐゴシック" charset="0"/>
              </a:rPr>
              <a:t>·</a:t>
            </a:r>
            <a:r>
              <a:rPr lang="en-US" dirty="0" smtClean="0"/>
              <a:t>m, is called the joule, in honor of physicist James Prescott Joule.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6_01_Figure.jpg"/>
          <p:cNvPicPr>
            <a:picLocks noChangeAspect="1"/>
          </p:cNvPicPr>
          <p:nvPr/>
        </p:nvPicPr>
        <p:blipFill rotWithShape="1">
          <a:blip r:embed="rId3">
            <a:extLst>
              <a:ext uri="{28A0092B-C50C-407E-A947-70E740481C1C}">
                <a14:useLocalDpi xmlns:a14="http://schemas.microsoft.com/office/drawing/2010/main" val="0"/>
              </a:ext>
            </a:extLst>
          </a:blip>
          <a:srcRect b="4613"/>
          <a:stretch/>
        </p:blipFill>
        <p:spPr>
          <a:xfrm>
            <a:off x="2141529" y="2509090"/>
            <a:ext cx="4860943" cy="21228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a:t>
            </a:r>
            <a:endParaRPr lang="en-US" dirty="0"/>
          </a:p>
        </p:txBody>
      </p:sp>
      <p:sp>
        <p:nvSpPr>
          <p:cNvPr id="1030" name="Rectangle 6"/>
          <p:cNvSpPr>
            <a:spLocks noGrp="1" noChangeArrowheads="1"/>
          </p:cNvSpPr>
          <p:nvPr>
            <p:ph type="body" idx="1"/>
          </p:nvPr>
        </p:nvSpPr>
        <p:spPr/>
        <p:txBody>
          <a:bodyPr/>
          <a:lstStyle/>
          <a:p>
            <a:r>
              <a:rPr lang="en-US" dirty="0" smtClean="0"/>
              <a:t>A joule represents a relatively modest amount of work. You do a joule of work when you lift a medium-sized apple through a height of 1 meter. </a:t>
            </a:r>
          </a:p>
          <a:p>
            <a:r>
              <a:rPr lang="en-US" dirty="0" smtClean="0"/>
              <a:t>The table below provides some examples of typical amounts of work.</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6_01_Table.jpg"/>
          <p:cNvPicPr>
            <a:picLocks noChangeAspect="1"/>
          </p:cNvPicPr>
          <p:nvPr/>
        </p:nvPicPr>
        <p:blipFill rotWithShape="1">
          <a:blip r:embed="rId3">
            <a:extLst>
              <a:ext uri="{28A0092B-C50C-407E-A947-70E740481C1C}">
                <a14:useLocalDpi xmlns:a14="http://schemas.microsoft.com/office/drawing/2010/main" val="0"/>
              </a:ext>
            </a:extLst>
          </a:blip>
          <a:srcRect b="4157"/>
          <a:stretch/>
        </p:blipFill>
        <p:spPr>
          <a:xfrm>
            <a:off x="1794035" y="3399235"/>
            <a:ext cx="6116196" cy="32404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a:t>
            </a:r>
            <a:endParaRPr lang="en-US" dirty="0"/>
          </a:p>
        </p:txBody>
      </p:sp>
      <p:sp>
        <p:nvSpPr>
          <p:cNvPr id="1030" name="Rectangle 6"/>
          <p:cNvSpPr>
            <a:spLocks noGrp="1" noChangeArrowheads="1"/>
          </p:cNvSpPr>
          <p:nvPr>
            <p:ph type="body" idx="1"/>
          </p:nvPr>
        </p:nvSpPr>
        <p:spPr/>
        <p:txBody>
          <a:bodyPr/>
          <a:lstStyle/>
          <a:p>
            <a:r>
              <a:rPr lang="en-US" dirty="0" smtClean="0"/>
              <a:t>It may come as a surprise that no work is done while holding a heavy object such as a suitcase. </a:t>
            </a:r>
          </a:p>
          <a:p>
            <a:r>
              <a:rPr lang="en-US" dirty="0" smtClean="0"/>
              <a:t>By the definition of work, because the suitcase doesn</a:t>
            </a:r>
            <a:r>
              <a:rPr lang="fr-FR" altLang="ja-JP" dirty="0" smtClean="0"/>
              <a:t>'</a:t>
            </a:r>
            <a:r>
              <a:rPr lang="en-US" dirty="0" smtClean="0"/>
              <a:t>t move, no work is done. However, you become tired because your muscle cells are doing work holding the suitcase.</a:t>
            </a:r>
            <a:endParaRPr lang="en-US" dirty="0"/>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a:t>
            </a:r>
            <a:endParaRPr lang="en-US" dirty="0"/>
          </a:p>
        </p:txBody>
      </p:sp>
      <p:sp>
        <p:nvSpPr>
          <p:cNvPr id="1030" name="Rectangle 6"/>
          <p:cNvSpPr>
            <a:spLocks noGrp="1" noChangeArrowheads="1"/>
          </p:cNvSpPr>
          <p:nvPr>
            <p:ph type="body" idx="1"/>
          </p:nvPr>
        </p:nvSpPr>
        <p:spPr/>
        <p:txBody>
          <a:bodyPr/>
          <a:lstStyle/>
          <a:p>
            <a:r>
              <a:rPr lang="en-US" dirty="0" smtClean="0"/>
              <a:t>Work is easily calculated when the force and displacement are in the same direction, but how is work calculated when the force is at an angle to the displacement?</a:t>
            </a:r>
          </a:p>
          <a:p>
            <a:r>
              <a:rPr lang="en-US" dirty="0" smtClean="0"/>
              <a:t>The figure below shows a person pulling a suitcase at an angle </a:t>
            </a:r>
            <a:r>
              <a:rPr lang="el-GR" i="1" dirty="0" smtClean="0"/>
              <a:t>θ</a:t>
            </a:r>
            <a:r>
              <a:rPr lang="en-US" dirty="0" smtClean="0"/>
              <a:t> with respect to the direction of motion.</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6_02_Figure.jpg"/>
          <p:cNvPicPr>
            <a:picLocks noChangeAspect="1"/>
          </p:cNvPicPr>
          <p:nvPr/>
        </p:nvPicPr>
        <p:blipFill rotWithShape="1">
          <a:blip r:embed="rId3">
            <a:extLst>
              <a:ext uri="{28A0092B-C50C-407E-A947-70E740481C1C}">
                <a14:useLocalDpi xmlns:a14="http://schemas.microsoft.com/office/drawing/2010/main" val="0"/>
              </a:ext>
            </a:extLst>
          </a:blip>
          <a:srcRect b="4463"/>
          <a:stretch/>
        </p:blipFill>
        <p:spPr>
          <a:xfrm>
            <a:off x="1943210" y="4286396"/>
            <a:ext cx="5797792" cy="25241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a:t>
            </a:r>
            <a:endParaRPr lang="en-US" dirty="0"/>
          </a:p>
        </p:txBody>
      </p:sp>
      <p:sp>
        <p:nvSpPr>
          <p:cNvPr id="1030" name="Rectangle 6"/>
          <p:cNvSpPr>
            <a:spLocks noGrp="1" noChangeArrowheads="1"/>
          </p:cNvSpPr>
          <p:nvPr>
            <p:ph type="body" idx="1"/>
          </p:nvPr>
        </p:nvSpPr>
        <p:spPr>
          <a:xfrm>
            <a:off x="365125" y="1141413"/>
            <a:ext cx="8328328" cy="5106987"/>
          </a:xfrm>
        </p:spPr>
        <p:txBody>
          <a:bodyPr/>
          <a:lstStyle/>
          <a:p>
            <a:r>
              <a:rPr lang="en-US" dirty="0" smtClean="0"/>
              <a:t>In a case such as this, only the component of the force in the direction of the displacement does work.</a:t>
            </a:r>
          </a:p>
          <a:p>
            <a:r>
              <a:rPr lang="en-US" dirty="0" smtClean="0"/>
              <a:t>Notice in the previous figure that the component of force in the direction of displacement is </a:t>
            </a:r>
            <a:r>
              <a:rPr lang="en-US" i="1" dirty="0" smtClean="0"/>
              <a:t>F </a:t>
            </a:r>
            <a:r>
              <a:rPr lang="en-US" dirty="0" smtClean="0"/>
              <a:t>cos</a:t>
            </a:r>
            <a:r>
              <a:rPr lang="el-GR" i="1" dirty="0" smtClean="0"/>
              <a:t>θ</a:t>
            </a:r>
            <a:r>
              <a:rPr lang="en-US" dirty="0" smtClean="0"/>
              <a:t>. Therefore, the work equals </a:t>
            </a:r>
            <a:r>
              <a:rPr lang="en-US" i="1" dirty="0" smtClean="0"/>
              <a:t>Fd </a:t>
            </a:r>
            <a:r>
              <a:rPr lang="en-US" dirty="0" smtClean="0"/>
              <a:t>cos</a:t>
            </a:r>
            <a:r>
              <a:rPr lang="el-GR" i="1" dirty="0" smtClean="0"/>
              <a:t>θ</a:t>
            </a:r>
            <a:r>
              <a:rPr lang="en-US" dirty="0" smtClean="0"/>
              <a:t>.</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4919"/>
          <a:stretch/>
        </p:blipFill>
        <p:spPr>
          <a:xfrm>
            <a:off x="1236238" y="3896898"/>
            <a:ext cx="6805498" cy="26913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Work</a:t>
            </a:r>
            <a:endParaRPr lang="en-US" dirty="0"/>
          </a:p>
        </p:txBody>
      </p:sp>
      <p:sp>
        <p:nvSpPr>
          <p:cNvPr id="1030" name="Rectangle 6"/>
          <p:cNvSpPr>
            <a:spLocks noGrp="1" noChangeArrowheads="1"/>
          </p:cNvSpPr>
          <p:nvPr>
            <p:ph type="body" idx="1"/>
          </p:nvPr>
        </p:nvSpPr>
        <p:spPr>
          <a:xfrm>
            <a:off x="365125" y="1141413"/>
            <a:ext cx="6208657" cy="5106987"/>
          </a:xfrm>
        </p:spPr>
        <p:txBody>
          <a:bodyPr/>
          <a:lstStyle/>
          <a:p>
            <a:r>
              <a:rPr lang="en-US" dirty="0" smtClean="0"/>
              <a:t>Work can be positive, negative, or zero.</a:t>
            </a:r>
          </a:p>
          <a:p>
            <a:pPr lvl="1"/>
            <a:r>
              <a:rPr lang="en-US" dirty="0" smtClean="0"/>
              <a:t>Work is positive if the force has a component in the direction of motion (Figure a).</a:t>
            </a:r>
          </a:p>
          <a:p>
            <a:pPr lvl="1"/>
            <a:r>
              <a:rPr lang="en-US" dirty="0" smtClean="0"/>
              <a:t>Work is zero if the force has no component in the direction of motion (Figure b).</a:t>
            </a:r>
          </a:p>
          <a:p>
            <a:pPr lvl="1"/>
            <a:r>
              <a:rPr lang="en-US" dirty="0" smtClean="0"/>
              <a:t>Work is negative if the force has a component opposite the direction of motion (Figure c).</a:t>
            </a:r>
          </a:p>
        </p:txBody>
      </p:sp>
      <p:sp>
        <p:nvSpPr>
          <p:cNvPr id="6" name="Footer Placeholder 5"/>
          <p:cNvSpPr>
            <a:spLocks noGrp="1"/>
          </p:cNvSpPr>
          <p:nvPr>
            <p:ph type="ftr" sz="quarter" idx="10"/>
          </p:nvPr>
        </p:nvSpPr>
        <p:spPr/>
        <p:txBody>
          <a:bodyPr/>
          <a:lstStyle/>
          <a:p>
            <a:r>
              <a:rPr lang="en-GB" dirty="0" smtClean="0"/>
              <a:t>© 2014 Pearson Education, Inc.</a:t>
            </a:r>
            <a:endParaRPr lang="en-GB" dirty="0"/>
          </a:p>
        </p:txBody>
      </p:sp>
      <p:pic>
        <p:nvPicPr>
          <p:cNvPr id="7" name="Picture 6" descr="06_03_Figure.jpg"/>
          <p:cNvPicPr>
            <a:picLocks noChangeAspect="1"/>
          </p:cNvPicPr>
          <p:nvPr/>
        </p:nvPicPr>
        <p:blipFill rotWithShape="1">
          <a:blip r:embed="rId3">
            <a:extLst>
              <a:ext uri="{28A0092B-C50C-407E-A947-70E740481C1C}">
                <a14:useLocalDpi xmlns:a14="http://schemas.microsoft.com/office/drawing/2010/main" val="0"/>
              </a:ext>
            </a:extLst>
          </a:blip>
          <a:srcRect b="2847"/>
          <a:stretch/>
        </p:blipFill>
        <p:spPr>
          <a:xfrm>
            <a:off x="6501897" y="653700"/>
            <a:ext cx="2540742" cy="567784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1270</TotalTime>
  <Words>2003</Words>
  <Application>Microsoft Macintosh PowerPoint</Application>
  <PresentationFormat>On-screen Show (4:3)</PresentationFormat>
  <Paragraphs>218</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HA5Lect_template</vt:lpstr>
      <vt:lpstr>Work and Energy</vt:lpstr>
      <vt:lpstr>Chapter Contents</vt:lpstr>
      <vt:lpstr>Work</vt:lpstr>
      <vt:lpstr>Work</vt:lpstr>
      <vt:lpstr>Work</vt:lpstr>
      <vt:lpstr>Work</vt:lpstr>
      <vt:lpstr>Work</vt:lpstr>
      <vt:lpstr>Work</vt:lpstr>
      <vt:lpstr>Work</vt:lpstr>
      <vt:lpstr>Work</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Conservation of Energy</vt:lpstr>
      <vt:lpstr>Conservation of Energy</vt:lpstr>
      <vt:lpstr>Conservation of Energy</vt:lpstr>
      <vt:lpstr>Conservation of Energy</vt:lpstr>
      <vt:lpstr>Conservation of Energy</vt:lpstr>
      <vt:lpstr>Power</vt:lpstr>
      <vt:lpstr>Power</vt:lpstr>
      <vt:lpstr>Power</vt:lpstr>
      <vt:lpstr>Power</vt:lpstr>
      <vt:lpstr>Power</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159</cp:revision>
  <dcterms:created xsi:type="dcterms:W3CDTF">2007-09-26T05:29:17Z</dcterms:created>
  <dcterms:modified xsi:type="dcterms:W3CDTF">2013-08-29T12:05:37Z</dcterms:modified>
</cp:coreProperties>
</file>