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5"/>
  </p:notesMasterIdLst>
  <p:handoutMasterIdLst>
    <p:handoutMasterId r:id="rId56"/>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305" r:id="rId18"/>
    <p:sldId id="274" r:id="rId19"/>
    <p:sldId id="275" r:id="rId20"/>
    <p:sldId id="276" r:id="rId21"/>
    <p:sldId id="306" r:id="rId22"/>
    <p:sldId id="277" r:id="rId23"/>
    <p:sldId id="278" r:id="rId24"/>
    <p:sldId id="279" r:id="rId25"/>
    <p:sldId id="280" r:id="rId26"/>
    <p:sldId id="281" r:id="rId27"/>
    <p:sldId id="307" r:id="rId28"/>
    <p:sldId id="308" r:id="rId29"/>
    <p:sldId id="282" r:id="rId30"/>
    <p:sldId id="283" r:id="rId31"/>
    <p:sldId id="310" r:id="rId32"/>
    <p:sldId id="284" r:id="rId33"/>
    <p:sldId id="285" r:id="rId34"/>
    <p:sldId id="286" r:id="rId35"/>
    <p:sldId id="287" r:id="rId36"/>
    <p:sldId id="288" r:id="rId37"/>
    <p:sldId id="289" r:id="rId38"/>
    <p:sldId id="302" r:id="rId39"/>
    <p:sldId id="290" r:id="rId40"/>
    <p:sldId id="291" r:id="rId41"/>
    <p:sldId id="292" r:id="rId42"/>
    <p:sldId id="293" r:id="rId43"/>
    <p:sldId id="294" r:id="rId44"/>
    <p:sldId id="303" r:id="rId45"/>
    <p:sldId id="295" r:id="rId46"/>
    <p:sldId id="304" r:id="rId47"/>
    <p:sldId id="296" r:id="rId48"/>
    <p:sldId id="297" r:id="rId49"/>
    <p:sldId id="309" r:id="rId50"/>
    <p:sldId id="298" r:id="rId51"/>
    <p:sldId id="299" r:id="rId52"/>
    <p:sldId id="300" r:id="rId53"/>
    <p:sldId id="301" r:id="rId5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6832"/>
    <a:srgbClr val="46B701"/>
    <a:srgbClr val="79B701"/>
    <a:srgbClr val="BE2A40"/>
    <a:srgbClr val="8E8C24"/>
    <a:srgbClr val="37368A"/>
    <a:srgbClr val="BE58A1"/>
    <a:srgbClr val="E961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336"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005E87-394E-F549-A501-4359DE095666}" type="datetimeFigureOut">
              <a:rPr lang="en-US" smtClean="0"/>
              <a:t>8/29/13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39838C-F388-C143-A619-E02ECCE6E70D}" type="slidenum">
              <a:rPr lang="en-US" smtClean="0"/>
              <a:t>‹#›</a:t>
            </a:fld>
            <a:endParaRPr lang="en-US" dirty="0"/>
          </a:p>
        </p:txBody>
      </p:sp>
    </p:spTree>
    <p:extLst>
      <p:ext uri="{BB962C8B-B14F-4D97-AF65-F5344CB8AC3E}">
        <p14:creationId xmlns:p14="http://schemas.microsoft.com/office/powerpoint/2010/main" val="2645498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B151AB66-EC9C-474B-915F-97456986CB8F}" type="slidenum">
              <a:rPr lang="en-US"/>
              <a:pPr>
                <a:defRPr/>
              </a:pPr>
              <a:t>‹#›</a:t>
            </a:fld>
            <a:endParaRPr lang="en-US" dirty="0"/>
          </a:p>
        </p:txBody>
      </p:sp>
    </p:spTree>
    <p:extLst>
      <p:ext uri="{BB962C8B-B14F-4D97-AF65-F5344CB8AC3E}">
        <p14:creationId xmlns:p14="http://schemas.microsoft.com/office/powerpoint/2010/main" val="13605604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B5776E-A82C-1146-B9C6-BF337A33C19C}" type="slidenum">
              <a:rPr lang="en-US"/>
              <a:pPr>
                <a:defRPr/>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1669E84-5738-8A4F-9ECB-93C45FC186D2}" type="slidenum">
              <a:rPr lang="en-US" sz="1200"/>
              <a:pPr/>
              <a:t>10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119BB48-8B7C-C147-83EA-BD190627935F}" type="slidenum">
              <a:rPr lang="en-US" sz="1200"/>
              <a:pPr/>
              <a:t>11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BA4F5CB9-AA89-924A-9F76-62B74C8FEC5B}" type="slidenum">
              <a:rPr lang="en-US" sz="1200"/>
              <a:pPr/>
              <a:t>12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06B1CAF-5B26-194F-B997-CA8B676CE81F}" type="slidenum">
              <a:rPr lang="en-US" sz="1200"/>
              <a:pPr/>
              <a:t>13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912BBD9-3D3E-1C40-9A57-E007BC17B162}" type="slidenum">
              <a:rPr lang="en-US" sz="1200"/>
              <a:pPr/>
              <a:t>14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C043919D-6F33-CA4A-8405-FA7A0E001FAE}" type="slidenum">
              <a:rPr lang="en-US" sz="1200"/>
              <a:pPr/>
              <a:t>15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70800C03-E369-D748-9569-570C3B5A3959}" type="slidenum">
              <a:rPr lang="en-US" sz="1200"/>
              <a:pPr/>
              <a:t>16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70800C03-E369-D748-9569-570C3B5A3959}" type="slidenum">
              <a:rPr lang="en-US" sz="1200"/>
              <a:pPr/>
              <a:t>17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1D957E2-3DCC-8F4A-A915-21317E3F6E35}" type="slidenum">
              <a:rPr lang="en-US" sz="1200"/>
              <a:pPr/>
              <a:t>18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EACA6E32-32EA-1D40-93EE-D44C0470EF3E}" type="slidenum">
              <a:rPr lang="en-US" sz="1200"/>
              <a:pPr/>
              <a:t>19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CF05D1E-F7C1-024A-8A6B-5416D9F051FA}" type="slidenum">
              <a:rPr lang="en-US" sz="1200"/>
              <a:pPr/>
              <a:t>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927B14B-9E2D-2D4A-8B72-0088088A1465}" type="slidenum">
              <a:rPr lang="en-US" sz="1200"/>
              <a:pPr/>
              <a:t>20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927B14B-9E2D-2D4A-8B72-0088088A1465}" type="slidenum">
              <a:rPr lang="en-US" sz="1200"/>
              <a:pPr/>
              <a:t>21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C8992EC5-DA79-FD46-8AFA-D85686AC9A98}" type="slidenum">
              <a:rPr lang="en-US" sz="1200"/>
              <a:pPr/>
              <a:t>22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DAC4D034-8241-204C-9A6D-92381426D675}" type="slidenum">
              <a:rPr lang="en-US" sz="1200"/>
              <a:pPr/>
              <a:t>23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5FC5706-9C9D-1B44-A6EC-65C5D255E2AF}" type="slidenum">
              <a:rPr lang="en-US" sz="1200"/>
              <a:pPr/>
              <a:t>24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301A264-6B27-5F46-8BB7-09772408EF08}" type="slidenum">
              <a:rPr lang="en-US" sz="1200"/>
              <a:pPr/>
              <a:t>25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DAE05B2C-7884-1447-A60E-77AED533E01B}" type="slidenum">
              <a:rPr lang="en-US" sz="1200"/>
              <a:pPr/>
              <a:t>26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DAE05B2C-7884-1447-A60E-77AED533E01B}" type="slidenum">
              <a:rPr lang="en-US" sz="1200"/>
              <a:pPr/>
              <a:t>27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DAE05B2C-7884-1447-A60E-77AED533E01B}" type="slidenum">
              <a:rPr lang="en-US" sz="1200"/>
              <a:pPr/>
              <a:t>28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F3C0D9B-96D4-AD47-9584-C48DE3506452}" type="slidenum">
              <a:rPr lang="en-US" sz="1200"/>
              <a:pPr/>
              <a:t>29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BBC10165-6BB7-F844-A99F-1927761CEFB3}" type="slidenum">
              <a:rPr lang="en-US" sz="1200"/>
              <a:pPr/>
              <a:t>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68EE6C66-B082-D347-86D2-6527B0158F58}" type="slidenum">
              <a:rPr lang="en-US" sz="1200"/>
              <a:pPr/>
              <a:t>30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68EE6C66-B082-D347-86D2-6527B0158F58}" type="slidenum">
              <a:rPr lang="en-US" sz="1200"/>
              <a:pPr/>
              <a:t>31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F7EEE4D-8123-0A43-9E08-2970BF252AF2}" type="slidenum">
              <a:rPr lang="en-US" sz="1200"/>
              <a:pPr/>
              <a:t>32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18EDE1F-9AFE-4A46-AF5A-A9377A7DAE93}" type="slidenum">
              <a:rPr lang="en-US" sz="1200"/>
              <a:pPr/>
              <a:t>33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4984DDA-3D91-B749-B03E-4D7203A3F6F2}" type="slidenum">
              <a:rPr lang="en-US" sz="1200"/>
              <a:pPr/>
              <a:t>34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7B5B148-9645-6D46-899C-48FB9B14C8E7}" type="slidenum">
              <a:rPr lang="en-US" sz="1200"/>
              <a:pPr/>
              <a:t>35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CEFC982-D254-B543-87E2-BEF569926782}" type="slidenum">
              <a:rPr lang="en-US" sz="1200"/>
              <a:pPr/>
              <a:t>36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D3A255F-39E7-594B-A9F3-E5BFEDBD7045}" type="slidenum">
              <a:rPr lang="en-US" sz="1200"/>
              <a:pPr/>
              <a:t>37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D3A255F-39E7-594B-A9F3-E5BFEDBD7045}" type="slidenum">
              <a:rPr lang="en-US" sz="1200"/>
              <a:pPr/>
              <a:t>38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919A59E-D2D2-3747-90C2-C1CB902BD032}" type="slidenum">
              <a:rPr lang="en-US" sz="1200"/>
              <a:pPr/>
              <a:t>39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618202C4-3DB0-504A-8A91-DEA3F49433D2}" type="slidenum">
              <a:rPr lang="en-US" sz="1200"/>
              <a:pPr/>
              <a:t>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77F6FB6-0875-984F-AC89-50C36896485A}" type="slidenum">
              <a:rPr lang="en-US" sz="1200"/>
              <a:pPr/>
              <a:t>40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80300ED-1225-FE42-B541-F16D71E5AE70}" type="slidenum">
              <a:rPr lang="en-US" sz="1200"/>
              <a:pPr/>
              <a:t>41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C29F5CA7-B8FA-5D40-B9AF-ED1DC3F394BB}" type="slidenum">
              <a:rPr lang="en-US" sz="1200"/>
              <a:pPr/>
              <a:t>42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D218666-C3AE-884E-941F-508E576A83EF}" type="slidenum">
              <a:rPr lang="en-US" sz="1200"/>
              <a:pPr/>
              <a:t>43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D218666-C3AE-884E-941F-508E576A83EF}" type="slidenum">
              <a:rPr lang="en-US" sz="1200"/>
              <a:pPr/>
              <a:t>44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9241342-22BA-ED41-B1B3-A32E0D675766}" type="slidenum">
              <a:rPr lang="en-US" sz="1200"/>
              <a:pPr/>
              <a:t>45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9241342-22BA-ED41-B1B3-A32E0D675766}" type="slidenum">
              <a:rPr lang="en-US" sz="1200"/>
              <a:pPr/>
              <a:t>46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B429131-3CEC-8F4F-8B26-9DD83FA2DE1D}" type="slidenum">
              <a:rPr lang="en-US" sz="1200"/>
              <a:pPr/>
              <a:t>47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8D06A0A-EB7D-3743-B790-4172C7E6A551}" type="slidenum">
              <a:rPr lang="en-US" sz="1200"/>
              <a:pPr/>
              <a:t>48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8D06A0A-EB7D-3743-B790-4172C7E6A551}" type="slidenum">
              <a:rPr lang="en-US" sz="1200"/>
              <a:pPr/>
              <a:t>49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BF99AAB-814F-E84E-83E1-41B7E954BB56}" type="slidenum">
              <a:rPr lang="en-US" sz="1200"/>
              <a:pPr/>
              <a:t>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DB2FFEA-82A7-B44C-ADA2-A17FF5D4BD4B}" type="slidenum">
              <a:rPr lang="en-US" sz="1200"/>
              <a:pPr/>
              <a:t>50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B115B9F-20C9-C84A-8861-231EC35ED0EF}" type="slidenum">
              <a:rPr lang="en-US" sz="1200"/>
              <a:pPr/>
              <a:t>51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46C80A7-4F03-E14E-9424-607126EED57F}" type="slidenum">
              <a:rPr lang="en-US" sz="1200"/>
              <a:pPr/>
              <a:t>52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BBEA4D90-34C1-4F49-85BF-C2D3609D1422}" type="slidenum">
              <a:rPr lang="en-US" sz="1200"/>
              <a:pPr/>
              <a:t>53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CC9D0D50-FD58-2D48-8F48-86CD534975A4}" type="slidenum">
              <a:rPr lang="en-US" sz="1200"/>
              <a:pPr/>
              <a:t>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E99D2967-C7D2-C449-BCB1-FF80E17D2CF8}" type="slidenum">
              <a:rPr lang="en-US" sz="1200"/>
              <a:pPr/>
              <a:t>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68B59A49-1C50-9342-8238-ECE410AA10F3}" type="slidenum">
              <a:rPr lang="en-US" sz="1200"/>
              <a:pPr/>
              <a:t>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9C2B121-C49F-0645-B9FA-9FF31AD36159}" type="slidenum">
              <a:rPr lang="en-US" sz="1200"/>
              <a:pPr/>
              <a:t>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6350" y="0"/>
            <a:ext cx="9163050" cy="609600"/>
          </a:xfrm>
          <a:prstGeom prst="rect">
            <a:avLst/>
          </a:prstGeom>
          <a:solidFill>
            <a:srgbClr val="3D68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dirty="0">
              <a:solidFill>
                <a:schemeClr val="accent1"/>
              </a:solidFill>
            </a:endParaRPr>
          </a:p>
        </p:txBody>
      </p:sp>
      <p:sp>
        <p:nvSpPr>
          <p:cNvPr id="5"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solidFill>
                  <a:schemeClr val="bg1"/>
                </a:solidFill>
                <a:cs typeface="+mn-cs"/>
              </a:rPr>
              <a:t>Chapter </a:t>
            </a:r>
            <a:r>
              <a:rPr lang="en-US" sz="2800" dirty="0" smtClean="0">
                <a:solidFill>
                  <a:schemeClr val="bg1"/>
                </a:solidFill>
                <a:cs typeface="+mn-cs"/>
              </a:rPr>
              <a:t>5 </a:t>
            </a:r>
            <a:r>
              <a:rPr lang="en-US" sz="2800" dirty="0">
                <a:solidFill>
                  <a:schemeClr val="bg1"/>
                </a:solidFill>
                <a:cs typeface="+mn-cs"/>
              </a:rPr>
              <a:t>Lecture</a:t>
            </a:r>
          </a:p>
        </p:txBody>
      </p:sp>
      <p:sp>
        <p:nvSpPr>
          <p:cNvPr id="6" name="Text Box 25"/>
          <p:cNvSpPr txBox="1">
            <a:spLocks noChangeArrowheads="1"/>
          </p:cNvSpPr>
          <p:nvPr userDrawn="1"/>
        </p:nvSpPr>
        <p:spPr bwMode="auto">
          <a:xfrm>
            <a:off x="88900" y="635000"/>
            <a:ext cx="8905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3200" b="1" dirty="0">
                <a:cs typeface="+mn-cs"/>
              </a:rPr>
              <a:t>Pearson Physics </a:t>
            </a:r>
          </a:p>
        </p:txBody>
      </p:sp>
      <p:pic>
        <p:nvPicPr>
          <p:cNvPr id="7" name="Picture 6"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550" cy="5056188"/>
          </a:xfrm>
          <a:prstGeom prst="rect">
            <a:avLst/>
          </a:prstGeom>
          <a:noFill/>
          <a:ln>
            <a:solidFill>
              <a:srgbClr val="3D6832"/>
            </a:solidFill>
          </a:ln>
          <a:effectLst>
            <a:outerShdw blurRad="63500" dist="35921" dir="2700000" algn="ctr" rotWithShape="0">
              <a:srgbClr val="000000">
                <a:alpha val="74998"/>
              </a:srgbClr>
            </a:outerShdw>
          </a:effectLst>
        </p:spPr>
      </p:pic>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8" name="Rectangle 17"/>
          <p:cNvSpPr>
            <a:spLocks noGrp="1" noChangeArrowheads="1"/>
          </p:cNvSpPr>
          <p:nvPr>
            <p:ph type="ftr" sz="quarter" idx="10"/>
          </p:nvPr>
        </p:nvSpPr>
        <p:spPr/>
        <p:txBody>
          <a:bodyPr/>
          <a:lstStyle>
            <a:lvl1pPr>
              <a:defRPr/>
            </a:lvl1pPr>
          </a:lstStyle>
          <a:p>
            <a:pPr>
              <a:defRPr/>
            </a:pPr>
            <a:r>
              <a:rPr lang="en-GB" dirty="0"/>
              <a:t>© 2014 Pearson Education, Inc.</a:t>
            </a:r>
          </a:p>
        </p:txBody>
      </p:sp>
    </p:spTree>
    <p:extLst>
      <p:ext uri="{BB962C8B-B14F-4D97-AF65-F5344CB8AC3E}">
        <p14:creationId xmlns:p14="http://schemas.microsoft.com/office/powerpoint/2010/main" val="224832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9"/>
          <p:cNvSpPr>
            <a:spLocks noGrp="1" noChangeArrowheads="1"/>
          </p:cNvSpPr>
          <p:nvPr>
            <p:ph type="ftr" sz="quarter" idx="10"/>
          </p:nvPr>
        </p:nvSpPr>
        <p:spPr>
          <a:ln/>
        </p:spPr>
        <p:txBody>
          <a:bodyPr/>
          <a:lstStyle>
            <a:lvl1pPr>
              <a:defRPr/>
            </a:lvl1pPr>
          </a:lstStyle>
          <a:p>
            <a:pPr>
              <a:defRPr/>
            </a:pPr>
            <a:r>
              <a:rPr lang="en-GB" dirty="0"/>
              <a:t>© 2014 Pearson Education, Inc.</a:t>
            </a:r>
          </a:p>
        </p:txBody>
      </p:sp>
    </p:spTree>
    <p:extLst>
      <p:ext uri="{BB962C8B-B14F-4D97-AF65-F5344CB8AC3E}">
        <p14:creationId xmlns:p14="http://schemas.microsoft.com/office/powerpoint/2010/main" val="171608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ftr" sz="quarter" idx="10"/>
          </p:nvPr>
        </p:nvSpPr>
        <p:spPr>
          <a:ln/>
        </p:spPr>
        <p:txBody>
          <a:bodyPr/>
          <a:lstStyle>
            <a:lvl1pPr>
              <a:defRPr/>
            </a:lvl1pPr>
          </a:lstStyle>
          <a:p>
            <a:pPr>
              <a:defRPr/>
            </a:pPr>
            <a:r>
              <a:rPr lang="en-GB" dirty="0"/>
              <a:t>© 2014 Pearson Education, Inc.</a:t>
            </a:r>
          </a:p>
        </p:txBody>
      </p:sp>
    </p:spTree>
    <p:extLst>
      <p:ext uri="{BB962C8B-B14F-4D97-AF65-F5344CB8AC3E}">
        <p14:creationId xmlns:p14="http://schemas.microsoft.com/office/powerpoint/2010/main" val="2215587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pPr>
              <a:defRPr/>
            </a:pPr>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7" r:id="rId1"/>
    <p:sldLayoutId id="2147483655" r:id="rId2"/>
    <p:sldLayoutId id="2147483656" r:id="rId3"/>
  </p:sldLayoutIdLst>
  <p:hf sldNum="0" hdr="0" dt="0"/>
  <p:txStyles>
    <p:titleStyle>
      <a:lvl1pPr algn="l" rtl="0" eaLnBrk="0" fontAlgn="base" hangingPunct="0">
        <a:spcBef>
          <a:spcPct val="50000"/>
        </a:spcBef>
        <a:spcAft>
          <a:spcPct val="0"/>
        </a:spcAft>
        <a:defRPr sz="3200" b="1">
          <a:solidFill>
            <a:srgbClr val="BE2A40"/>
          </a:solidFill>
          <a:latin typeface="+mj-lt"/>
          <a:ea typeface="+mj-ea"/>
          <a:cs typeface="+mj-cs"/>
        </a:defRPr>
      </a:lvl1pPr>
      <a:lvl2pPr algn="l" rtl="0" eaLnBrk="0" fontAlgn="base" hangingPunct="0">
        <a:spcBef>
          <a:spcPct val="50000"/>
        </a:spcBef>
        <a:spcAft>
          <a:spcPct val="0"/>
        </a:spcAft>
        <a:defRPr sz="3200" b="1">
          <a:solidFill>
            <a:srgbClr val="BE2A40"/>
          </a:solidFill>
          <a:latin typeface="Arial" charset="0"/>
          <a:ea typeface="ＭＳ Ｐゴシック" charset="0"/>
          <a:cs typeface="Arial" charset="0"/>
        </a:defRPr>
      </a:lvl2pPr>
      <a:lvl3pPr algn="l" rtl="0" eaLnBrk="0" fontAlgn="base" hangingPunct="0">
        <a:spcBef>
          <a:spcPct val="50000"/>
        </a:spcBef>
        <a:spcAft>
          <a:spcPct val="0"/>
        </a:spcAft>
        <a:defRPr sz="3200" b="1">
          <a:solidFill>
            <a:srgbClr val="BE2A40"/>
          </a:solidFill>
          <a:latin typeface="Arial" charset="0"/>
          <a:ea typeface="ＭＳ Ｐゴシック" charset="0"/>
          <a:cs typeface="Arial" charset="0"/>
        </a:defRPr>
      </a:lvl3pPr>
      <a:lvl4pPr algn="l" rtl="0" eaLnBrk="0" fontAlgn="base" hangingPunct="0">
        <a:spcBef>
          <a:spcPct val="50000"/>
        </a:spcBef>
        <a:spcAft>
          <a:spcPct val="0"/>
        </a:spcAft>
        <a:defRPr sz="3200" b="1">
          <a:solidFill>
            <a:srgbClr val="BE2A40"/>
          </a:solidFill>
          <a:latin typeface="Arial" charset="0"/>
          <a:ea typeface="ＭＳ Ｐゴシック" charset="0"/>
          <a:cs typeface="Arial" charset="0"/>
        </a:defRPr>
      </a:lvl4pPr>
      <a:lvl5pPr algn="l" rtl="0" eaLnBrk="0" fontAlgn="base" hangingPunct="0">
        <a:spcBef>
          <a:spcPct val="50000"/>
        </a:spcBef>
        <a:spcAft>
          <a:spcPct val="0"/>
        </a:spcAft>
        <a:defRPr sz="3200" b="1">
          <a:solidFill>
            <a:srgbClr val="BE2A40"/>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lr>
          <a:srgbClr val="BE2A40"/>
        </a:buClr>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BE2A40"/>
        </a:buClr>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lr>
          <a:srgbClr val="BE2A40"/>
        </a:buClr>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lr>
          <a:srgbClr val="BE2A40"/>
        </a:buClr>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lr>
          <a:srgbClr val="BE2A40"/>
        </a:buClr>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3120510" cy="1077218"/>
          </a:xfrm>
        </p:spPr>
        <p:txBody>
          <a:bodyPr/>
          <a:lstStyle/>
          <a:p>
            <a:r>
              <a:rPr lang="en-US" dirty="0" smtClean="0"/>
              <a:t>Newton</a:t>
            </a:r>
            <a:r>
              <a:rPr lang="fr-FR" altLang="ja-JP" dirty="0" smtClean="0"/>
              <a:t>'</a:t>
            </a:r>
            <a:r>
              <a:rPr lang="en-US" dirty="0" smtClean="0"/>
              <a:t>s </a:t>
            </a:r>
            <a:r>
              <a:rPr lang="en-US" dirty="0" smtClean="0"/>
              <a:t>Laws of </a:t>
            </a:r>
            <a:r>
              <a:rPr lang="en-US" dirty="0" smtClean="0"/>
              <a:t>Motion</a:t>
            </a:r>
            <a:endParaRPr lang="en-US" dirty="0"/>
          </a:p>
        </p:txBody>
      </p:sp>
      <p:sp>
        <p:nvSpPr>
          <p:cNvPr id="2" name="Subtitle 1"/>
          <p:cNvSpPr>
            <a:spLocks noGrp="1"/>
          </p:cNvSpPr>
          <p:nvPr>
            <p:ph type="subTitle" idx="1"/>
          </p:nvPr>
        </p:nvSpPr>
        <p:spPr>
          <a:xfrm>
            <a:off x="365125" y="4860925"/>
            <a:ext cx="2221291" cy="707886"/>
          </a:xfrm>
        </p:spPr>
        <p:txBody>
          <a:bodyPr/>
          <a:lstStyle/>
          <a:p>
            <a:r>
              <a:rPr lang="en-US" dirty="0" smtClean="0"/>
              <a:t>Prepared </a:t>
            </a:r>
            <a:r>
              <a:rPr lang="en-US" dirty="0" smtClean="0"/>
              <a:t>by Chris </a:t>
            </a:r>
            <a:r>
              <a:rPr lang="en-US" dirty="0" smtClean="0"/>
              <a:t>Chiaverina</a:t>
            </a:r>
            <a:endParaRPr lang="en-US" dirty="0"/>
          </a:p>
        </p:txBody>
      </p:sp>
      <p:sp>
        <p:nvSpPr>
          <p:cNvPr id="5" name="Rectangle 17"/>
          <p:cNvSpPr>
            <a:spLocks noGrp="1" noChangeArrowheads="1"/>
          </p:cNvSpPr>
          <p:nvPr>
            <p:ph type="ftr" sz="quarter" idx="10"/>
          </p:nvPr>
        </p:nvSpPr>
        <p:spPr/>
        <p:txBody>
          <a:bodyPr/>
          <a:lstStyle/>
          <a:p>
            <a:r>
              <a:rPr lang="en-GB" dirty="0" smtClean="0"/>
              <a:t>© 2014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Newton</a:t>
            </a:r>
            <a:r>
              <a:rPr lang="fr-FR" altLang="ja-JP" dirty="0" smtClean="0"/>
              <a:t>'</a:t>
            </a:r>
            <a:r>
              <a:rPr lang="en-US" dirty="0" smtClean="0"/>
              <a:t>s second law of motion tells how a force changes an object</a:t>
            </a:r>
            <a:r>
              <a:rPr lang="fr-FR" altLang="ja-JP" dirty="0" smtClean="0"/>
              <a:t>'</a:t>
            </a:r>
            <a:r>
              <a:rPr lang="en-US" dirty="0" smtClean="0"/>
              <a:t>s motion.</a:t>
            </a:r>
          </a:p>
          <a:p>
            <a:r>
              <a:rPr lang="en-US" dirty="0" smtClean="0"/>
              <a:t>Throwing a baseball requires less force than pushing a car and giving it the same speed as the baseball. Why?</a:t>
            </a:r>
          </a:p>
          <a:p>
            <a:r>
              <a:rPr lang="en-US" dirty="0" smtClean="0"/>
              <a:t>The car has more a lot more matter than does a baseball.</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5741015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01_Table.jpg"/>
          <p:cNvPicPr>
            <a:picLocks noChangeAspect="1"/>
          </p:cNvPicPr>
          <p:nvPr/>
        </p:nvPicPr>
        <p:blipFill rotWithShape="1">
          <a:blip r:embed="rId3">
            <a:extLst>
              <a:ext uri="{28A0092B-C50C-407E-A947-70E740481C1C}">
                <a14:useLocalDpi xmlns:a14="http://schemas.microsoft.com/office/drawing/2010/main" val="0"/>
              </a:ext>
            </a:extLst>
          </a:blip>
          <a:srcRect b="2990"/>
          <a:stretch/>
        </p:blipFill>
        <p:spPr>
          <a:xfrm>
            <a:off x="4766816" y="763128"/>
            <a:ext cx="3921508" cy="5813220"/>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a:xfrm>
            <a:off x="365125" y="1141413"/>
            <a:ext cx="4244975" cy="5106987"/>
          </a:xfrm>
        </p:spPr>
        <p:txBody>
          <a:bodyPr/>
          <a:lstStyle/>
          <a:p>
            <a:r>
              <a:rPr lang="en-US" dirty="0" smtClean="0"/>
              <a:t>An object</a:t>
            </a:r>
            <a:r>
              <a:rPr lang="fr-FR" altLang="ja-JP" dirty="0" smtClean="0"/>
              <a:t>'</a:t>
            </a:r>
            <a:r>
              <a:rPr lang="en-US" dirty="0" smtClean="0"/>
              <a:t>s mass is a measure of the amount of matter it contains. </a:t>
            </a:r>
          </a:p>
          <a:p>
            <a:r>
              <a:rPr lang="en-US" dirty="0" smtClean="0"/>
              <a:t>The unit of mass is the kilogram.</a:t>
            </a:r>
          </a:p>
          <a:p>
            <a:r>
              <a:rPr lang="en-US" dirty="0" smtClean="0"/>
              <a:t>The table below provides a list of typical masses.</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8854001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5_03_Figure.jpg"/>
          <p:cNvPicPr>
            <a:picLocks noChangeAspect="1"/>
          </p:cNvPicPr>
          <p:nvPr/>
        </p:nvPicPr>
        <p:blipFill rotWithShape="1">
          <a:blip r:embed="rId3">
            <a:extLst>
              <a:ext uri="{28A0092B-C50C-407E-A947-70E740481C1C}">
                <a14:useLocalDpi xmlns:a14="http://schemas.microsoft.com/office/drawing/2010/main" val="0"/>
              </a:ext>
            </a:extLst>
          </a:blip>
          <a:srcRect b="3706"/>
          <a:stretch/>
        </p:blipFill>
        <p:spPr>
          <a:xfrm>
            <a:off x="1634545" y="3394365"/>
            <a:ext cx="5874910" cy="3191438"/>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How does an object</a:t>
            </a:r>
            <a:r>
              <a:rPr lang="fr-FR" altLang="ja-JP" dirty="0" smtClean="0"/>
              <a:t>'</a:t>
            </a:r>
            <a:r>
              <a:rPr lang="en-US" dirty="0" smtClean="0"/>
              <a:t>s acceleration depend on the force?</a:t>
            </a:r>
          </a:p>
          <a:p>
            <a:r>
              <a:rPr lang="en-US" dirty="0" smtClean="0"/>
              <a:t>The experiment illustrated in the following figure shows that the acceleration is doubled when the force acting on a cart on an air track is doubled.</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2537811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5_04_Figure.jpg"/>
          <p:cNvPicPr>
            <a:picLocks noChangeAspect="1"/>
          </p:cNvPicPr>
          <p:nvPr/>
        </p:nvPicPr>
        <p:blipFill rotWithShape="1">
          <a:blip r:embed="rId3">
            <a:extLst>
              <a:ext uri="{28A0092B-C50C-407E-A947-70E740481C1C}">
                <a14:useLocalDpi xmlns:a14="http://schemas.microsoft.com/office/drawing/2010/main" val="0"/>
              </a:ext>
            </a:extLst>
          </a:blip>
          <a:srcRect b="3692"/>
          <a:stretch/>
        </p:blipFill>
        <p:spPr>
          <a:xfrm>
            <a:off x="1634545" y="3375420"/>
            <a:ext cx="5874910" cy="3203929"/>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How does an object</a:t>
            </a:r>
            <a:r>
              <a:rPr lang="fr-FR" altLang="ja-JP" dirty="0" smtClean="0"/>
              <a:t>'</a:t>
            </a:r>
            <a:r>
              <a:rPr lang="en-US" dirty="0" smtClean="0"/>
              <a:t>s acceleration depend on the mass?</a:t>
            </a:r>
          </a:p>
          <a:p>
            <a:r>
              <a:rPr lang="en-US" dirty="0" smtClean="0"/>
              <a:t>The experiment illustrated below shows that the acceleration is halved when the force acting on the cart is doubled.</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1668333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
        <p:nvSpPr>
          <p:cNvPr id="8" name="Content Placeholder 7"/>
          <p:cNvSpPr>
            <a:spLocks noGrp="1"/>
          </p:cNvSpPr>
          <p:nvPr>
            <p:ph idx="1"/>
          </p:nvPr>
        </p:nvSpPr>
        <p:spPr>
          <a:xfrm>
            <a:off x="365124" y="1141413"/>
            <a:ext cx="7996556" cy="5106987"/>
          </a:xfrm>
        </p:spPr>
        <p:txBody>
          <a:bodyPr/>
          <a:lstStyle/>
          <a:p>
            <a:r>
              <a:rPr lang="en-US" dirty="0" smtClean="0"/>
              <a:t>The results of the two experiments can be summarized by saying that an object</a:t>
            </a:r>
            <a:r>
              <a:rPr lang="fr-FR" dirty="0" smtClean="0"/>
              <a:t>'</a:t>
            </a:r>
            <a:r>
              <a:rPr lang="en-US" dirty="0" smtClean="0"/>
              <a:t>s acceleration is directly proportional to the force and inversely proportional to the mass. That is,</a:t>
            </a:r>
          </a:p>
          <a:p>
            <a:pPr marL="0" indent="0">
              <a:buNone/>
            </a:pPr>
            <a:endParaRPr lang="en-US" dirty="0" smtClean="0"/>
          </a:p>
          <a:p>
            <a:pPr marL="0" indent="0">
              <a:buNone/>
            </a:pPr>
            <a:endParaRPr lang="en-US" dirty="0" smtClean="0"/>
          </a:p>
          <a:p>
            <a:r>
              <a:rPr lang="en-US" dirty="0" smtClean="0"/>
              <a:t>This is a mathematical statement of Newton</a:t>
            </a:r>
            <a:r>
              <a:rPr lang="fr-FR" dirty="0" smtClean="0"/>
              <a:t>'</a:t>
            </a:r>
            <a:r>
              <a:rPr lang="en-US" dirty="0" smtClean="0"/>
              <a:t>s second law of motion.</a:t>
            </a:r>
            <a:endParaRPr lang="en-US" dirty="0"/>
          </a:p>
        </p:txBody>
      </p:sp>
      <p:pic>
        <p:nvPicPr>
          <p:cNvPr id="4" name="Picture 3" descr="Pg156_equation a=f:m.jpg"/>
          <p:cNvPicPr>
            <a:picLocks noChangeAspect="1"/>
          </p:cNvPicPr>
          <p:nvPr/>
        </p:nvPicPr>
        <p:blipFill rotWithShape="1">
          <a:blip r:embed="rId3">
            <a:extLst>
              <a:ext uri="{28A0092B-C50C-407E-A947-70E740481C1C}">
                <a14:useLocalDpi xmlns:a14="http://schemas.microsoft.com/office/drawing/2010/main" val="0"/>
              </a:ext>
            </a:extLst>
          </a:blip>
          <a:srcRect b="3032"/>
          <a:stretch/>
        </p:blipFill>
        <p:spPr>
          <a:xfrm>
            <a:off x="3695463" y="3128762"/>
            <a:ext cx="960595" cy="642325"/>
          </a:xfrm>
          <a:prstGeom prst="rect">
            <a:avLst/>
          </a:prstGeom>
        </p:spPr>
      </p:pic>
    </p:spTree>
    <p:extLst>
      <p:ext uri="{BB962C8B-B14F-4D97-AF65-F5344CB8AC3E}">
        <p14:creationId xmlns:p14="http://schemas.microsoft.com/office/powerpoint/2010/main" val="11925333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g155_Newton’s Second Law (for a single force).jpg"/>
          <p:cNvPicPr>
            <a:picLocks noChangeAspect="1"/>
          </p:cNvPicPr>
          <p:nvPr/>
        </p:nvPicPr>
        <p:blipFill rotWithShape="1">
          <a:blip r:embed="rId3">
            <a:extLst>
              <a:ext uri="{28A0092B-C50C-407E-A947-70E740481C1C}">
                <a14:useLocalDpi xmlns:a14="http://schemas.microsoft.com/office/drawing/2010/main" val="0"/>
              </a:ext>
            </a:extLst>
          </a:blip>
          <a:srcRect b="6061"/>
          <a:stretch/>
        </p:blipFill>
        <p:spPr>
          <a:xfrm>
            <a:off x="271272" y="3124200"/>
            <a:ext cx="8601456" cy="2834640"/>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Rearranging the equation yields a form of Newton</a:t>
            </a:r>
            <a:r>
              <a:rPr lang="fr-FR" altLang="ja-JP" dirty="0" smtClean="0"/>
              <a:t>'</a:t>
            </a:r>
            <a:r>
              <a:rPr lang="en-US" dirty="0" smtClean="0"/>
              <a:t>s second law that is perhaps best known, </a:t>
            </a:r>
            <a:r>
              <a:rPr lang="en-US" i="1" dirty="0" smtClean="0"/>
              <a:t>F</a:t>
            </a:r>
            <a:r>
              <a:rPr lang="en-US" dirty="0" smtClean="0"/>
              <a:t> equals </a:t>
            </a:r>
            <a:r>
              <a:rPr lang="en-US" i="1" dirty="0" smtClean="0"/>
              <a:t>m</a:t>
            </a:r>
            <a:r>
              <a:rPr lang="en-US" dirty="0" smtClean="0"/>
              <a:t> times </a:t>
            </a:r>
            <a:r>
              <a:rPr lang="en-US" i="1" dirty="0" smtClean="0"/>
              <a:t>a</a:t>
            </a:r>
            <a:r>
              <a:rPr lang="en-US" dirty="0" smtClean="0"/>
              <a:t>:</a:t>
            </a:r>
            <a:endParaRPr lang="en-US" dirty="0">
              <a:solidFill>
                <a:srgbClr val="FF0000"/>
              </a:solidFill>
            </a:endParaRPr>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0857915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Grp="1" noChangeArrowheads="1"/>
          </p:cNvSpPr>
          <p:nvPr>
            <p:ph type="body" idx="1"/>
          </p:nvPr>
        </p:nvSpPr>
        <p:spPr/>
        <p:txBody>
          <a:bodyPr/>
          <a:lstStyle/>
          <a:p>
            <a:r>
              <a:rPr lang="en-US" dirty="0" smtClean="0"/>
              <a:t>The unit of force used is the newton (N).</a:t>
            </a:r>
          </a:p>
          <a:p>
            <a:r>
              <a:rPr lang="en-US" dirty="0" smtClean="0"/>
              <a:t>A newton is defined as the force required to give a mass of 1 kilogram an acceleration of 1 m/s</a:t>
            </a:r>
            <a:r>
              <a:rPr lang="en-US" baseline="30000" dirty="0" smtClean="0"/>
              <a:t>2</a:t>
            </a:r>
            <a:r>
              <a:rPr lang="en-US" dirty="0" smtClean="0"/>
              <a:t> .</a:t>
            </a:r>
          </a:p>
          <a:p>
            <a:r>
              <a:rPr lang="en-US" dirty="0" smtClean="0"/>
              <a:t>A newton is roughly equivalent to a quarter of a pound.</a:t>
            </a:r>
          </a:p>
          <a:p>
            <a:r>
              <a:rPr lang="en-US" dirty="0" smtClean="0"/>
              <a:t>The table below gives the magnitudes of some common forces.</a:t>
            </a:r>
            <a:endParaRPr lang="en-US" dirty="0"/>
          </a:p>
        </p:txBody>
      </p:sp>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966718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02_Tabl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1413164" y="607984"/>
            <a:ext cx="6317673" cy="5860473"/>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4620997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g155_What’s the Force.jpg"/>
          <p:cNvPicPr>
            <a:picLocks noChangeAspect="1"/>
          </p:cNvPicPr>
          <p:nvPr/>
        </p:nvPicPr>
        <p:blipFill rotWithShape="1">
          <a:blip r:embed="rId3">
            <a:extLst>
              <a:ext uri="{28A0092B-C50C-407E-A947-70E740481C1C}">
                <a14:useLocalDpi xmlns:a14="http://schemas.microsoft.com/office/drawing/2010/main" val="0"/>
              </a:ext>
            </a:extLst>
          </a:blip>
          <a:srcRect b="4464"/>
          <a:stretch/>
        </p:blipFill>
        <p:spPr>
          <a:xfrm>
            <a:off x="271272" y="2564384"/>
            <a:ext cx="8601456" cy="3913632"/>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Newton</a:t>
            </a:r>
            <a:r>
              <a:rPr lang="fr-FR" altLang="ja-JP" dirty="0" smtClean="0"/>
              <a:t>'</a:t>
            </a:r>
            <a:r>
              <a:rPr lang="en-US" dirty="0" smtClean="0"/>
              <a:t>s second law is applied to calculate the force when the mass and acceleration are known.</a:t>
            </a:r>
            <a:endParaRPr lang="en-US" dirty="0">
              <a:solidFill>
                <a:srgbClr val="FF0000"/>
              </a:solidFill>
            </a:endParaRPr>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5810415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3" name="Content Placeholder 2"/>
          <p:cNvSpPr>
            <a:spLocks noGrp="1"/>
          </p:cNvSpPr>
          <p:nvPr>
            <p:ph idx="1"/>
          </p:nvPr>
        </p:nvSpPr>
        <p:spPr/>
        <p:txBody>
          <a:bodyPr/>
          <a:lstStyle/>
          <a:p>
            <a:r>
              <a:rPr lang="en-US" dirty="0"/>
              <a:t>The second law also applies to situations in </a:t>
            </a:r>
            <a:r>
              <a:rPr lang="en-US" dirty="0" smtClean="0"/>
              <a:t>which several </a:t>
            </a:r>
            <a:r>
              <a:rPr lang="en-US" dirty="0"/>
              <a:t>forces are acting </a:t>
            </a:r>
            <a:r>
              <a:rPr lang="en-US" dirty="0" smtClean="0"/>
              <a:t>on an </a:t>
            </a:r>
            <a:r>
              <a:rPr lang="en-US" dirty="0"/>
              <a:t>object</a:t>
            </a:r>
            <a:r>
              <a:rPr lang="en-US" dirty="0" smtClean="0"/>
              <a:t>.</a:t>
            </a:r>
            <a:endParaRPr lang="en-US" dirty="0"/>
          </a:p>
          <a:p>
            <a:r>
              <a:rPr lang="en-US" dirty="0"/>
              <a:t>When several forces act </a:t>
            </a:r>
            <a:r>
              <a:rPr lang="en-US" dirty="0" smtClean="0"/>
              <a:t>on an </a:t>
            </a:r>
            <a:r>
              <a:rPr lang="en-US" dirty="0"/>
              <a:t>object, the </a:t>
            </a:r>
            <a:r>
              <a:rPr lang="en-US" i="1" dirty="0"/>
              <a:t>F</a:t>
            </a:r>
            <a:r>
              <a:rPr lang="en-US" dirty="0"/>
              <a:t> in </a:t>
            </a:r>
            <a:r>
              <a:rPr lang="en-US" dirty="0" smtClean="0"/>
              <a:t>the equation </a:t>
            </a:r>
            <a:r>
              <a:rPr lang="en-US" i="1" dirty="0" smtClean="0"/>
              <a:t>F </a:t>
            </a:r>
            <a:r>
              <a:rPr lang="en-US" dirty="0" smtClean="0"/>
              <a:t>= </a:t>
            </a:r>
            <a:r>
              <a:rPr lang="en-US" i="1" dirty="0" smtClean="0"/>
              <a:t>ma</a:t>
            </a:r>
            <a:r>
              <a:rPr lang="en-US" dirty="0" smtClean="0"/>
              <a:t> </a:t>
            </a:r>
            <a:r>
              <a:rPr lang="en-US" dirty="0"/>
              <a:t>is replaced </a:t>
            </a:r>
            <a:r>
              <a:rPr lang="en-US" dirty="0" smtClean="0"/>
              <a:t>with </a:t>
            </a:r>
            <a:r>
              <a:rPr lang="en-US" dirty="0"/>
              <a:t>the sum of </a:t>
            </a:r>
            <a:r>
              <a:rPr lang="en-US" dirty="0" smtClean="0"/>
              <a:t>the force </a:t>
            </a:r>
            <a:r>
              <a:rPr lang="en-US" dirty="0"/>
              <a:t>vectors:</a:t>
            </a:r>
          </a:p>
          <a:p>
            <a:pPr marL="0" indent="0" algn="ctr">
              <a:buNone/>
            </a:pPr>
            <a:r>
              <a:rPr lang="en-US" dirty="0" smtClean="0"/>
              <a:t>sum of </a:t>
            </a:r>
            <a:r>
              <a:rPr lang="en-US" dirty="0"/>
              <a:t>force </a:t>
            </a:r>
            <a:r>
              <a:rPr lang="en-US" dirty="0" smtClean="0"/>
              <a:t>vectors			</a:t>
            </a:r>
            <a:endParaRPr lang="en-US" dirty="0"/>
          </a:p>
          <a:p>
            <a:endParaRPr lang="en-US" dirty="0"/>
          </a:p>
          <a:p>
            <a:r>
              <a:rPr lang="en-US" dirty="0"/>
              <a:t>The </a:t>
            </a:r>
            <a:r>
              <a:rPr lang="en-US" dirty="0" smtClean="0"/>
              <a:t>notation	 is </a:t>
            </a:r>
            <a:r>
              <a:rPr lang="en-US" dirty="0"/>
              <a:t>read </a:t>
            </a:r>
            <a:r>
              <a:rPr lang="en-US" dirty="0" smtClean="0"/>
              <a:t>"sum </a:t>
            </a:r>
            <a:r>
              <a:rPr lang="en-US" dirty="0"/>
              <a:t>of the forces</a:t>
            </a:r>
            <a:r>
              <a:rPr lang="en-US" dirty="0" smtClean="0"/>
              <a:t>."</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pic>
        <p:nvPicPr>
          <p:cNvPr id="8" name="Picture 7" descr="Pg156_second law also applies to net force_01.jpg"/>
          <p:cNvPicPr>
            <a:picLocks noChangeAspect="1"/>
          </p:cNvPicPr>
          <p:nvPr/>
        </p:nvPicPr>
        <p:blipFill rotWithShape="1">
          <a:blip r:embed="rId3">
            <a:extLst>
              <a:ext uri="{28A0092B-C50C-407E-A947-70E740481C1C}">
                <a14:useLocalDpi xmlns:a14="http://schemas.microsoft.com/office/drawing/2010/main" val="0"/>
              </a:ext>
            </a:extLst>
          </a:blip>
          <a:srcRect b="9259"/>
          <a:stretch/>
        </p:blipFill>
        <p:spPr>
          <a:xfrm>
            <a:off x="5444517" y="3533700"/>
            <a:ext cx="1871927" cy="390041"/>
          </a:xfrm>
          <a:prstGeom prst="rect">
            <a:avLst/>
          </a:prstGeom>
        </p:spPr>
      </p:pic>
      <p:pic>
        <p:nvPicPr>
          <p:cNvPr id="9" name="Picture 8" descr="Pg156_second law also applies to net force_02.jpg"/>
          <p:cNvPicPr>
            <a:picLocks noChangeAspect="1"/>
          </p:cNvPicPr>
          <p:nvPr/>
        </p:nvPicPr>
        <p:blipFill rotWithShape="1">
          <a:blip r:embed="rId4">
            <a:extLst>
              <a:ext uri="{28A0092B-C50C-407E-A947-70E740481C1C}">
                <a14:useLocalDpi xmlns:a14="http://schemas.microsoft.com/office/drawing/2010/main" val="0"/>
              </a:ext>
            </a:extLst>
          </a:blip>
          <a:srcRect b="3084"/>
          <a:stretch/>
        </p:blipFill>
        <p:spPr>
          <a:xfrm>
            <a:off x="2776186" y="4570669"/>
            <a:ext cx="448125" cy="304414"/>
          </a:xfrm>
          <a:prstGeom prst="rect">
            <a:avLst/>
          </a:prstGeom>
        </p:spPr>
      </p:pic>
    </p:spTree>
    <p:extLst>
      <p:ext uri="{BB962C8B-B14F-4D97-AF65-F5344CB8AC3E}">
        <p14:creationId xmlns:p14="http://schemas.microsoft.com/office/powerpoint/2010/main" val="9651657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Newton</a:t>
            </a:r>
            <a:r>
              <a:rPr lang="fr-FR" altLang="ja-JP" dirty="0" smtClean="0"/>
              <a:t>'</a:t>
            </a:r>
            <a:r>
              <a:rPr lang="en-US" dirty="0" smtClean="0"/>
              <a:t>s Laws of Motion</a:t>
            </a:r>
          </a:p>
          <a:p>
            <a:r>
              <a:rPr lang="en-US" dirty="0" smtClean="0"/>
              <a:t>Applying Newton</a:t>
            </a:r>
            <a:r>
              <a:rPr lang="fr-FR" altLang="ja-JP" dirty="0" smtClean="0"/>
              <a:t>'</a:t>
            </a:r>
            <a:r>
              <a:rPr lang="en-US" dirty="0" smtClean="0"/>
              <a:t>s Laws</a:t>
            </a:r>
          </a:p>
          <a:p>
            <a:r>
              <a:rPr lang="en-US" dirty="0" smtClean="0"/>
              <a:t>Friction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1583271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157_The Three Forces on page_01.jpg"/>
          <p:cNvPicPr>
            <a:picLocks noChangeAspect="1"/>
          </p:cNvPicPr>
          <p:nvPr/>
        </p:nvPicPr>
        <p:blipFill rotWithShape="1">
          <a:blip r:embed="rId3">
            <a:extLst>
              <a:ext uri="{28A0092B-C50C-407E-A947-70E740481C1C}">
                <a14:useLocalDpi xmlns:a14="http://schemas.microsoft.com/office/drawing/2010/main" val="0"/>
              </a:ext>
            </a:extLst>
          </a:blip>
          <a:srcRect b="3294"/>
          <a:stretch/>
        </p:blipFill>
        <p:spPr>
          <a:xfrm>
            <a:off x="271272" y="694944"/>
            <a:ext cx="8601456" cy="5458968"/>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005829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g157_The Three Forces on page_02.jpg"/>
          <p:cNvPicPr>
            <a:picLocks noChangeAspect="1"/>
          </p:cNvPicPr>
          <p:nvPr/>
        </p:nvPicPr>
        <p:blipFill rotWithShape="1">
          <a:blip r:embed="rId3">
            <a:extLst>
              <a:ext uri="{28A0092B-C50C-407E-A947-70E740481C1C}">
                <a14:useLocalDpi xmlns:a14="http://schemas.microsoft.com/office/drawing/2010/main" val="0"/>
              </a:ext>
            </a:extLst>
          </a:blip>
          <a:srcRect b="3065"/>
          <a:stretch/>
        </p:blipFill>
        <p:spPr>
          <a:xfrm>
            <a:off x="271272" y="690880"/>
            <a:ext cx="8601456" cy="5879592"/>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 </a:t>
            </a:r>
            <a:r>
              <a:rPr lang="en-US" i="1" dirty="0" smtClean="0"/>
              <a:t>(Cont</a:t>
            </a:r>
            <a:r>
              <a:rPr lang="fr-FR" i="1" dirty="0" smtClean="0"/>
              <a:t>'</a:t>
            </a:r>
            <a:r>
              <a:rPr lang="en-US" i="1" dirty="0" smtClean="0"/>
              <a:t>d)</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9742271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According to Newton</a:t>
            </a:r>
            <a:r>
              <a:rPr lang="fr-FR" altLang="ja-JP" dirty="0" smtClean="0"/>
              <a:t>'</a:t>
            </a:r>
            <a:r>
              <a:rPr lang="en-US" dirty="0" smtClean="0"/>
              <a:t>s third law: </a:t>
            </a:r>
          </a:p>
          <a:p>
            <a:pPr lvl="1"/>
            <a:r>
              <a:rPr lang="en-US" dirty="0" smtClean="0"/>
              <a:t>Forces always come in pairs. That is, there are no isolated forces in the universe.</a:t>
            </a:r>
          </a:p>
          <a:p>
            <a:pPr lvl="1"/>
            <a:r>
              <a:rPr lang="en-US" dirty="0" smtClean="0"/>
              <a:t>The forces in a pair are equal in magnitude and opposite in direction.</a:t>
            </a:r>
          </a:p>
          <a:p>
            <a:pPr lvl="1"/>
            <a:r>
              <a:rPr lang="en-US" dirty="0" smtClean="0"/>
              <a:t>The forces in a pair act on different objects.</a:t>
            </a:r>
          </a:p>
          <a:p>
            <a:r>
              <a:rPr lang="en-US" dirty="0" smtClean="0"/>
              <a:t>The third law is commonly stated in an abbreviated form: For every action, there is an equal and opposite reaction.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791813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5_05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6242272" y="565572"/>
            <a:ext cx="2608104" cy="5969848"/>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a:xfrm>
            <a:off x="365125" y="1141413"/>
            <a:ext cx="5895975" cy="5106987"/>
          </a:xfrm>
        </p:spPr>
        <p:txBody>
          <a:bodyPr/>
          <a:lstStyle/>
          <a:p>
            <a:r>
              <a:rPr lang="en-US" dirty="0" smtClean="0"/>
              <a:t>The figure below shows some examples of action-reaction pairs.</a:t>
            </a:r>
          </a:p>
          <a:p>
            <a:r>
              <a:rPr lang="en-US" dirty="0" smtClean="0"/>
              <a:t>Note that in the three examples in the figure, the paired action-reaction forces act on different objects. As a result, </a:t>
            </a:r>
            <a:r>
              <a:rPr lang="en-US" i="1" dirty="0" smtClean="0"/>
              <a:t>the two forces do not cancel</a:t>
            </a:r>
            <a:r>
              <a:rPr lang="en-US" dirty="0" smtClean="0"/>
              <a:t>.</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9712957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07_Figure.jpg"/>
          <p:cNvPicPr>
            <a:picLocks noChangeAspect="1"/>
          </p:cNvPicPr>
          <p:nvPr/>
        </p:nvPicPr>
        <p:blipFill rotWithShape="1">
          <a:blip r:embed="rId3">
            <a:extLst>
              <a:ext uri="{28A0092B-C50C-407E-A947-70E740481C1C}">
                <a14:useLocalDpi xmlns:a14="http://schemas.microsoft.com/office/drawing/2010/main" val="0"/>
              </a:ext>
            </a:extLst>
          </a:blip>
          <a:srcRect b="3508"/>
          <a:stretch/>
        </p:blipFill>
        <p:spPr>
          <a:xfrm>
            <a:off x="2415624" y="3964002"/>
            <a:ext cx="4855297" cy="2792398"/>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a:t>
            </a:r>
            <a:endParaRPr lang="en-US" dirty="0"/>
          </a:p>
        </p:txBody>
      </p:sp>
      <p:sp>
        <p:nvSpPr>
          <p:cNvPr id="1030" name="Rectangle 6"/>
          <p:cNvSpPr>
            <a:spLocks noGrp="1" noChangeArrowheads="1"/>
          </p:cNvSpPr>
          <p:nvPr>
            <p:ph type="body" idx="1"/>
          </p:nvPr>
        </p:nvSpPr>
        <p:spPr>
          <a:xfrm>
            <a:off x="365124" y="1141413"/>
            <a:ext cx="8524875" cy="5106987"/>
          </a:xfrm>
        </p:spPr>
        <p:txBody>
          <a:bodyPr/>
          <a:lstStyle/>
          <a:p>
            <a:r>
              <a:rPr lang="en-US" dirty="0" smtClean="0"/>
              <a:t>Free-body diagrams are useful in applying Newton</a:t>
            </a:r>
            <a:r>
              <a:rPr lang="fr-FR" altLang="ja-JP" dirty="0" smtClean="0"/>
              <a:t>'</a:t>
            </a:r>
            <a:r>
              <a:rPr lang="en-US" dirty="0" smtClean="0"/>
              <a:t>s laws.</a:t>
            </a:r>
          </a:p>
          <a:p>
            <a:r>
              <a:rPr lang="en-US" dirty="0" smtClean="0"/>
              <a:t>A free-body diagram is a drawing that shows all the forces acting on an object.</a:t>
            </a:r>
          </a:p>
          <a:p>
            <a:r>
              <a:rPr lang="en-US" dirty="0" smtClean="0"/>
              <a:t>To simply a real-life situation, in a free-body diagram the object is often represented as a point.</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7828501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a:t>
            </a:r>
            <a:endParaRPr lang="en-US" dirty="0"/>
          </a:p>
        </p:txBody>
      </p:sp>
      <p:sp>
        <p:nvSpPr>
          <p:cNvPr id="1030" name="Rectangle 6"/>
          <p:cNvSpPr>
            <a:spLocks noGrp="1" noChangeArrowheads="1"/>
          </p:cNvSpPr>
          <p:nvPr>
            <p:ph type="body" idx="1"/>
          </p:nvPr>
        </p:nvSpPr>
        <p:spPr/>
        <p:txBody>
          <a:bodyPr/>
          <a:lstStyle/>
          <a:p>
            <a:r>
              <a:rPr lang="en-US" dirty="0" smtClean="0"/>
              <a:t>The use of a free-body diagram in the solution of a problem involving Newton</a:t>
            </a:r>
            <a:r>
              <a:rPr lang="fr-FR" altLang="ja-JP" dirty="0" smtClean="0"/>
              <a:t>'</a:t>
            </a:r>
            <a:r>
              <a:rPr lang="en-US" dirty="0" smtClean="0"/>
              <a:t>s laws may be summarized as follows:</a:t>
            </a:r>
          </a:p>
          <a:p>
            <a:pPr lvl="1"/>
            <a:r>
              <a:rPr lang="en-US" dirty="0" smtClean="0"/>
              <a:t>Once all the forces are drawn on a free-body diagram, a coordinate system is chosen and each force is resolved into components. At this point Newton</a:t>
            </a:r>
            <a:r>
              <a:rPr lang="fr-FR" altLang="ja-JP" dirty="0" smtClean="0"/>
              <a:t>'</a:t>
            </a:r>
            <a:r>
              <a:rPr lang="en-US" dirty="0" smtClean="0"/>
              <a:t>s second law can be applied to each coordinate direction separately.</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9558135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this procedure may be applied to a problem involving two astronauts pushing a satellite, shown in the figure below.</a:t>
            </a:r>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9107500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r>
              <a:rPr lang="en-US" i="1" dirty="0" smtClean="0"/>
              <a:t>(Cont’d)</a:t>
            </a:r>
            <a:endParaRPr lang="en-US" i="1"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pic>
        <p:nvPicPr>
          <p:cNvPr id="4" name="Picture 3" descr="Pg162_Determine the Acceleration_01.jpg"/>
          <p:cNvPicPr>
            <a:picLocks noChangeAspect="1"/>
          </p:cNvPicPr>
          <p:nvPr/>
        </p:nvPicPr>
        <p:blipFill rotWithShape="1">
          <a:blip r:embed="rId3">
            <a:extLst>
              <a:ext uri="{28A0092B-C50C-407E-A947-70E740481C1C}">
                <a14:useLocalDpi xmlns:a14="http://schemas.microsoft.com/office/drawing/2010/main" val="0"/>
              </a:ext>
            </a:extLst>
          </a:blip>
          <a:srcRect b="3106"/>
          <a:stretch/>
        </p:blipFill>
        <p:spPr>
          <a:xfrm>
            <a:off x="271272" y="762000"/>
            <a:ext cx="8601456" cy="5705856"/>
          </a:xfrm>
          <a:prstGeom prst="rect">
            <a:avLst/>
          </a:prstGeom>
        </p:spPr>
      </p:pic>
    </p:spTree>
    <p:extLst>
      <p:ext uri="{BB962C8B-B14F-4D97-AF65-F5344CB8AC3E}">
        <p14:creationId xmlns:p14="http://schemas.microsoft.com/office/powerpoint/2010/main" val="1654692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r>
              <a:rPr lang="en-US" i="1" dirty="0" smtClean="0"/>
              <a:t>(</a:t>
            </a:r>
            <a:r>
              <a:rPr lang="en-US" i="1" dirty="0"/>
              <a:t>Cont’d)</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pic>
        <p:nvPicPr>
          <p:cNvPr id="3" name="Picture 2" descr="Pg162_Determine the Acceleration_02.jpg"/>
          <p:cNvPicPr>
            <a:picLocks noChangeAspect="1"/>
          </p:cNvPicPr>
          <p:nvPr/>
        </p:nvPicPr>
        <p:blipFill rotWithShape="1">
          <a:blip r:embed="rId3">
            <a:extLst>
              <a:ext uri="{28A0092B-C50C-407E-A947-70E740481C1C}">
                <a14:useLocalDpi xmlns:a14="http://schemas.microsoft.com/office/drawing/2010/main" val="0"/>
              </a:ext>
            </a:extLst>
          </a:blip>
          <a:srcRect b="3715"/>
          <a:stretch/>
        </p:blipFill>
        <p:spPr>
          <a:xfrm>
            <a:off x="271272" y="1205992"/>
            <a:ext cx="8601456" cy="4818888"/>
          </a:xfrm>
          <a:prstGeom prst="rect">
            <a:avLst/>
          </a:prstGeom>
        </p:spPr>
      </p:pic>
    </p:spTree>
    <p:extLst>
      <p:ext uri="{BB962C8B-B14F-4D97-AF65-F5344CB8AC3E}">
        <p14:creationId xmlns:p14="http://schemas.microsoft.com/office/powerpoint/2010/main" val="8895599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a:t>
            </a:r>
            <a:endParaRPr lang="en-US" dirty="0"/>
          </a:p>
        </p:txBody>
      </p:sp>
      <p:sp>
        <p:nvSpPr>
          <p:cNvPr id="1030" name="Rectangle 6"/>
          <p:cNvSpPr>
            <a:spLocks noGrp="1" noChangeArrowheads="1"/>
          </p:cNvSpPr>
          <p:nvPr>
            <p:ph type="body" idx="1"/>
          </p:nvPr>
        </p:nvSpPr>
        <p:spPr>
          <a:xfrm>
            <a:off x="365124" y="1141413"/>
            <a:ext cx="8385175" cy="5106987"/>
          </a:xfrm>
        </p:spPr>
        <p:txBody>
          <a:bodyPr/>
          <a:lstStyle/>
          <a:p>
            <a:r>
              <a:rPr lang="en-US" dirty="0" smtClean="0"/>
              <a:t>There are several types of forces that are encountered in everyday situations.</a:t>
            </a:r>
          </a:p>
          <a:p>
            <a:r>
              <a:rPr lang="en-US" dirty="0" smtClean="0"/>
              <a:t>They include</a:t>
            </a:r>
          </a:p>
          <a:p>
            <a:pPr lvl="1"/>
            <a:r>
              <a:rPr lang="en-US" dirty="0" smtClean="0"/>
              <a:t>normal forces,</a:t>
            </a:r>
          </a:p>
          <a:p>
            <a:pPr lvl="1"/>
            <a:r>
              <a:rPr lang="en-US" dirty="0" smtClean="0"/>
              <a:t>the force exerted by gravity, and</a:t>
            </a:r>
          </a:p>
          <a:p>
            <a:pPr lvl="1"/>
            <a:r>
              <a:rPr lang="en-US" dirty="0" smtClean="0"/>
              <a:t>forces due to stretched or compressed springs.</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8462304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Two of the most important quantities in physics are force and acceleration.</a:t>
            </a:r>
          </a:p>
          <a:p>
            <a:r>
              <a:rPr lang="en-US" dirty="0" smtClean="0"/>
              <a:t>As you have learned, acceleration is the rate at which the velocity changes with time.</a:t>
            </a:r>
          </a:p>
          <a:p>
            <a:r>
              <a:rPr lang="en-US" dirty="0" smtClean="0"/>
              <a:t>Force is, quite simply, a push or a pull.</a:t>
            </a:r>
          </a:p>
          <a:p>
            <a:r>
              <a:rPr lang="en-US" dirty="0" smtClean="0"/>
              <a:t>Two quantities characterize a force:</a:t>
            </a:r>
          </a:p>
          <a:p>
            <a:pPr lvl="1"/>
            <a:r>
              <a:rPr lang="en-US" dirty="0" smtClean="0"/>
              <a:t>the strength, or magnitude of the force</a:t>
            </a:r>
          </a:p>
          <a:p>
            <a:pPr lvl="1"/>
            <a:r>
              <a:rPr lang="en-US" dirty="0" smtClean="0"/>
              <a:t>the direction in which the force acts</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1854980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a:t>
            </a:r>
            <a:endParaRPr lang="en-US" dirty="0"/>
          </a:p>
        </p:txBody>
      </p:sp>
      <p:sp>
        <p:nvSpPr>
          <p:cNvPr id="3" name="Content Placeholder 2"/>
          <p:cNvSpPr>
            <a:spLocks noGrp="1"/>
          </p:cNvSpPr>
          <p:nvPr>
            <p:ph idx="1"/>
          </p:nvPr>
        </p:nvSpPr>
        <p:spPr>
          <a:xfrm>
            <a:off x="365125" y="1141413"/>
            <a:ext cx="5365115" cy="5106987"/>
          </a:xfrm>
        </p:spPr>
        <p:txBody>
          <a:bodyPr/>
          <a:lstStyle/>
          <a:p>
            <a:r>
              <a:rPr lang="en-US" dirty="0"/>
              <a:t>When an object sits on a surface, such as a tabletop</a:t>
            </a:r>
            <a:r>
              <a:rPr lang="en-US" dirty="0" smtClean="0"/>
              <a:t>, it </a:t>
            </a:r>
            <a:r>
              <a:rPr lang="en-US" dirty="0"/>
              <a:t>is subject to two forces: the downward force of gravity and the upward force exerted by the table</a:t>
            </a:r>
            <a:r>
              <a:rPr lang="en-US" dirty="0" smtClean="0"/>
              <a:t>.</a:t>
            </a:r>
            <a:endParaRPr lang="en-US" dirty="0"/>
          </a:p>
          <a:p>
            <a:r>
              <a:rPr lang="en-US" dirty="0"/>
              <a:t>The upward force, which is perpendicular to the surface, is called the </a:t>
            </a:r>
            <a:r>
              <a:rPr lang="en-US" i="1" dirty="0" smtClean="0"/>
              <a:t>normal force</a:t>
            </a:r>
            <a:r>
              <a:rPr lang="en-US" dirty="0" smtClean="0"/>
              <a:t>,    .</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pic>
        <p:nvPicPr>
          <p:cNvPr id="4" name="Picture 3" descr="Pg163_equation.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4901609" y="4716972"/>
            <a:ext cx="348655" cy="369441"/>
          </a:xfrm>
          <a:prstGeom prst="rect">
            <a:avLst/>
          </a:prstGeom>
        </p:spPr>
      </p:pic>
      <p:pic>
        <p:nvPicPr>
          <p:cNvPr id="8" name="Picture 7" descr="05_08_Figure.jpg"/>
          <p:cNvPicPr>
            <a:picLocks noChangeAspect="1"/>
          </p:cNvPicPr>
          <p:nvPr/>
        </p:nvPicPr>
        <p:blipFill rotWithShape="1">
          <a:blip r:embed="rId4">
            <a:extLst>
              <a:ext uri="{28A0092B-C50C-407E-A947-70E740481C1C}">
                <a14:useLocalDpi xmlns:a14="http://schemas.microsoft.com/office/drawing/2010/main" val="0"/>
              </a:ext>
            </a:extLst>
          </a:blip>
          <a:srcRect b="2803"/>
          <a:stretch/>
        </p:blipFill>
        <p:spPr>
          <a:xfrm>
            <a:off x="5972233" y="529244"/>
            <a:ext cx="2665615" cy="5860473"/>
          </a:xfrm>
          <a:prstGeom prst="rect">
            <a:avLst/>
          </a:prstGeom>
        </p:spPr>
      </p:pic>
    </p:spTree>
    <p:extLst>
      <p:ext uri="{BB962C8B-B14F-4D97-AF65-F5344CB8AC3E}">
        <p14:creationId xmlns:p14="http://schemas.microsoft.com/office/powerpoint/2010/main" val="821471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r>
              <a:rPr lang="en-US" i="1" dirty="0" smtClean="0"/>
              <a:t>(</a:t>
            </a:r>
            <a:r>
              <a:rPr lang="en-US" i="1" dirty="0"/>
              <a:t>Cont’d)</a:t>
            </a:r>
            <a:endParaRPr lang="en-US" dirty="0"/>
          </a:p>
        </p:txBody>
      </p:sp>
      <p:sp>
        <p:nvSpPr>
          <p:cNvPr id="7" name="Content Placeholder 6"/>
          <p:cNvSpPr>
            <a:spLocks noGrp="1"/>
          </p:cNvSpPr>
          <p:nvPr>
            <p:ph idx="1"/>
          </p:nvPr>
        </p:nvSpPr>
        <p:spPr/>
        <p:txBody>
          <a:bodyPr/>
          <a:lstStyle/>
          <a:p>
            <a:r>
              <a:rPr lang="en-US" dirty="0" smtClean="0"/>
              <a:t>In </a:t>
            </a:r>
            <a:r>
              <a:rPr lang="en-US" dirty="0"/>
              <a:t>general, the force exerted perpendicular to the surface of contact between any two objects is called the normal force</a:t>
            </a:r>
            <a:r>
              <a:rPr lang="en-US" dirty="0" smtClean="0"/>
              <a:t>.</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8837614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endParaRPr lang="en-US" dirty="0"/>
          </a:p>
        </p:txBody>
      </p:sp>
      <p:sp>
        <p:nvSpPr>
          <p:cNvPr id="1030" name="Rectangle 6"/>
          <p:cNvSpPr>
            <a:spLocks noGrp="1" noChangeArrowheads="1"/>
          </p:cNvSpPr>
          <p:nvPr>
            <p:ph type="body" idx="1"/>
          </p:nvPr>
        </p:nvSpPr>
        <p:spPr>
          <a:xfrm>
            <a:off x="365125" y="1141413"/>
            <a:ext cx="7813675" cy="5106987"/>
          </a:xfrm>
        </p:spPr>
        <p:txBody>
          <a:bodyPr/>
          <a:lstStyle/>
          <a:p>
            <a:r>
              <a:rPr lang="en-US" dirty="0" smtClean="0"/>
              <a:t>The weight of an object is equal to the force of gravity acting on that object.</a:t>
            </a:r>
          </a:p>
          <a:p>
            <a:r>
              <a:rPr lang="en-US" dirty="0" smtClean="0"/>
              <a:t>A object of mass m in free fall has only one force acting on it—its weight </a:t>
            </a:r>
            <a:r>
              <a:rPr lang="en-US" i="1" dirty="0" smtClean="0"/>
              <a:t>W</a:t>
            </a:r>
            <a:r>
              <a:rPr lang="en-US" dirty="0" smtClean="0"/>
              <a:t>. The resulting acceleration has a magnitude </a:t>
            </a:r>
            <a:r>
              <a:rPr lang="en-US" i="1" dirty="0" smtClean="0"/>
              <a:t>a</a:t>
            </a:r>
            <a:r>
              <a:rPr lang="en-US" dirty="0" smtClean="0"/>
              <a:t> = </a:t>
            </a:r>
            <a:r>
              <a:rPr lang="en-US" i="1" dirty="0" smtClean="0"/>
              <a:t>g</a:t>
            </a:r>
            <a:r>
              <a:rPr lang="en-US" dirty="0" smtClean="0"/>
              <a:t>. From Newton</a:t>
            </a:r>
            <a:r>
              <a:rPr lang="fr-FR" altLang="ja-JP" dirty="0" smtClean="0"/>
              <a:t>'</a:t>
            </a:r>
            <a:r>
              <a:rPr lang="en-US" dirty="0" smtClean="0"/>
              <a:t>s second law, </a:t>
            </a:r>
            <a:r>
              <a:rPr lang="en-US" i="1" dirty="0" smtClean="0"/>
              <a:t>a </a:t>
            </a:r>
            <a:r>
              <a:rPr lang="en-US" dirty="0" smtClean="0"/>
              <a:t>= </a:t>
            </a:r>
            <a:r>
              <a:rPr lang="en-US" i="1" dirty="0" smtClean="0"/>
              <a:t>f/m </a:t>
            </a:r>
            <a:r>
              <a:rPr lang="en-US" dirty="0" smtClean="0"/>
              <a:t>or </a:t>
            </a:r>
            <a:r>
              <a:rPr lang="en-US" i="1" dirty="0" smtClean="0"/>
              <a:t>g </a:t>
            </a:r>
            <a:r>
              <a:rPr lang="en-US" dirty="0" smtClean="0"/>
              <a:t>= </a:t>
            </a:r>
            <a:r>
              <a:rPr lang="en-US" i="1" dirty="0" smtClean="0"/>
              <a:t>W/m</a:t>
            </a:r>
            <a:r>
              <a:rPr lang="en-US" dirty="0" smtClean="0"/>
              <a:t> or </a:t>
            </a:r>
            <a:r>
              <a:rPr lang="en-US" i="1" dirty="0" smtClean="0"/>
              <a:t>W </a:t>
            </a:r>
            <a:r>
              <a:rPr lang="en-US" dirty="0" smtClean="0"/>
              <a:t>= </a:t>
            </a:r>
            <a:r>
              <a:rPr lang="en-US" i="1" dirty="0" smtClean="0"/>
              <a:t>mg</a:t>
            </a:r>
            <a:r>
              <a:rPr lang="en-US" dirty="0" smtClean="0"/>
              <a:t>.</a:t>
            </a:r>
          </a:p>
          <a:p>
            <a:r>
              <a:rPr lang="en-US" dirty="0" smtClean="0"/>
              <a:t>Therefore, the weight of an object is equal to its mass times the acceleration due to gravity: </a:t>
            </a:r>
            <a:r>
              <a:rPr lang="en-US" i="1" dirty="0" smtClean="0"/>
              <a:t>W </a:t>
            </a:r>
            <a:r>
              <a:rPr lang="en-US" dirty="0" smtClean="0"/>
              <a:t>= </a:t>
            </a:r>
            <a:r>
              <a:rPr lang="en-US" i="1" dirty="0" smtClean="0"/>
              <a:t>mg</a:t>
            </a:r>
            <a:r>
              <a:rPr lang="en-US" dirty="0" smtClean="0"/>
              <a:t>, where </a:t>
            </a:r>
            <a:r>
              <a:rPr lang="en-US" i="1" dirty="0" smtClean="0"/>
              <a:t>W</a:t>
            </a:r>
            <a:r>
              <a:rPr lang="en-US" dirty="0" smtClean="0"/>
              <a:t> is measured in newtons (N).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9673001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endParaRPr lang="en-US" dirty="0"/>
          </a:p>
        </p:txBody>
      </p:sp>
      <p:sp>
        <p:nvSpPr>
          <p:cNvPr id="1030" name="Rectangle 6"/>
          <p:cNvSpPr>
            <a:spLocks noGrp="1" noChangeArrowheads="1"/>
          </p:cNvSpPr>
          <p:nvPr>
            <p:ph type="body" idx="1"/>
          </p:nvPr>
        </p:nvSpPr>
        <p:spPr/>
        <p:txBody>
          <a:bodyPr/>
          <a:lstStyle/>
          <a:p>
            <a:r>
              <a:rPr lang="en-US" dirty="0" smtClean="0"/>
              <a:t>Weight and mass are not the same. Weight is a gravitational force; mass is the measure of an object</a:t>
            </a:r>
            <a:r>
              <a:rPr lang="fr-FR" altLang="ja-JP" dirty="0" smtClean="0"/>
              <a:t>'</a:t>
            </a:r>
            <a:r>
              <a:rPr lang="en-US" dirty="0" smtClean="0"/>
              <a:t>s inertia. The mass, a measure of the amount of matter in an object, remains the same regardless of location.</a:t>
            </a:r>
          </a:p>
          <a:p>
            <a:r>
              <a:rPr lang="en-US" dirty="0" smtClean="0"/>
              <a:t>The weight is dependent on the gravitational force in a given location.</a:t>
            </a:r>
          </a:p>
          <a:p>
            <a:r>
              <a:rPr lang="en-US" dirty="0" smtClean="0"/>
              <a:t>The gravitational force on the Moon is less than the gravitational force on Earth. As a result, the weight of an 81.0-kg person is 795 N on Earth but only 131 N on the Moon.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7009790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10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6142921" y="559724"/>
            <a:ext cx="2543695" cy="5860473"/>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endParaRPr lang="en-US" dirty="0"/>
          </a:p>
        </p:txBody>
      </p:sp>
      <p:sp>
        <p:nvSpPr>
          <p:cNvPr id="1030" name="Rectangle 6"/>
          <p:cNvSpPr>
            <a:spLocks noGrp="1" noChangeArrowheads="1"/>
          </p:cNvSpPr>
          <p:nvPr>
            <p:ph idx="1"/>
          </p:nvPr>
        </p:nvSpPr>
        <p:spPr>
          <a:xfrm>
            <a:off x="365125" y="1141413"/>
            <a:ext cx="5558155" cy="5106987"/>
          </a:xfrm>
        </p:spPr>
        <p:txBody>
          <a:bodyPr/>
          <a:lstStyle/>
          <a:p>
            <a:r>
              <a:rPr lang="en-US" dirty="0" smtClean="0"/>
              <a:t>Weight can change in accelerating systems. The sensation of having a different weight due to your accelerating environment, such as a moving elevator, is referred to as apparent weight.</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9726005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pg166_Un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884" y="3849384"/>
            <a:ext cx="3891120" cy="2865348"/>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endParaRPr lang="en-US" dirty="0"/>
          </a:p>
        </p:txBody>
      </p:sp>
      <p:sp>
        <p:nvSpPr>
          <p:cNvPr id="1030" name="Rectangle 6"/>
          <p:cNvSpPr>
            <a:spLocks noGrp="1" noChangeArrowheads="1"/>
          </p:cNvSpPr>
          <p:nvPr>
            <p:ph type="body" idx="1"/>
          </p:nvPr>
        </p:nvSpPr>
        <p:spPr/>
        <p:txBody>
          <a:bodyPr/>
          <a:lstStyle/>
          <a:p>
            <a:r>
              <a:rPr lang="en-US" dirty="0" smtClean="0"/>
              <a:t>If you are in a system that has a downward acceleration of </a:t>
            </a:r>
            <a:r>
              <a:rPr lang="en-US" i="1" dirty="0" smtClean="0"/>
              <a:t>g</a:t>
            </a:r>
            <a:r>
              <a:rPr lang="en-US" dirty="0" smtClean="0"/>
              <a:t>, then your apparent weight is zero! So in a freely falling elevator or spaceship, you feel weightless. In the photo, astronaut trainees experience weightlessness in an airplane flying along a parabolic path.</a:t>
            </a:r>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9297811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11_Figure.jpg"/>
          <p:cNvPicPr>
            <a:picLocks noChangeAspect="1"/>
          </p:cNvPicPr>
          <p:nvPr/>
        </p:nvPicPr>
        <p:blipFill rotWithShape="1">
          <a:blip r:embed="rId3">
            <a:extLst>
              <a:ext uri="{28A0092B-C50C-407E-A947-70E740481C1C}">
                <a14:useLocalDpi xmlns:a14="http://schemas.microsoft.com/office/drawing/2010/main" val="0"/>
              </a:ext>
            </a:extLst>
          </a:blip>
          <a:srcRect b="4351"/>
          <a:stretch/>
        </p:blipFill>
        <p:spPr>
          <a:xfrm>
            <a:off x="2285172" y="3616686"/>
            <a:ext cx="6462401" cy="3070900"/>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endParaRPr lang="en-US" dirty="0"/>
          </a:p>
        </p:txBody>
      </p:sp>
      <p:sp>
        <p:nvSpPr>
          <p:cNvPr id="1030" name="Rectangle 6"/>
          <p:cNvSpPr>
            <a:spLocks noGrp="1" noChangeArrowheads="1"/>
          </p:cNvSpPr>
          <p:nvPr>
            <p:ph type="body" idx="1"/>
          </p:nvPr>
        </p:nvSpPr>
        <p:spPr/>
        <p:txBody>
          <a:bodyPr/>
          <a:lstStyle/>
          <a:p>
            <a:r>
              <a:rPr lang="en-US" dirty="0" smtClean="0"/>
              <a:t>Springs exert a force when they are stretched or compressed.</a:t>
            </a:r>
          </a:p>
          <a:p>
            <a:r>
              <a:rPr lang="en-US" dirty="0" smtClean="0"/>
              <a:t>The amount of a spring</a:t>
            </a:r>
            <a:r>
              <a:rPr lang="fr-FR" altLang="ja-JP" dirty="0" smtClean="0"/>
              <a:t>'</a:t>
            </a:r>
            <a:r>
              <a:rPr lang="en-US" dirty="0" smtClean="0"/>
              <a:t>s stretch or compression varies with the force applied. The greater the force, the greater the stretch or compression of the spring.</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2851487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12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1742164" y="2133790"/>
            <a:ext cx="5329473" cy="4403064"/>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endParaRPr lang="en-US" dirty="0"/>
          </a:p>
        </p:txBody>
      </p:sp>
      <p:sp>
        <p:nvSpPr>
          <p:cNvPr id="1030" name="Rectangle 6"/>
          <p:cNvSpPr>
            <a:spLocks noGrp="1" noChangeArrowheads="1"/>
          </p:cNvSpPr>
          <p:nvPr>
            <p:ph type="body" idx="1"/>
          </p:nvPr>
        </p:nvSpPr>
        <p:spPr/>
        <p:txBody>
          <a:bodyPr/>
          <a:lstStyle/>
          <a:p>
            <a:r>
              <a:rPr lang="en-US" dirty="0" smtClean="0"/>
              <a:t>In the figure below, the change in length of the spring is represented by the symbol </a:t>
            </a:r>
            <a:r>
              <a:rPr lang="en-US" i="1" dirty="0" smtClean="0"/>
              <a:t>x</a:t>
            </a:r>
            <a:r>
              <a:rPr lang="en-US" dirty="0" smtClean="0"/>
              <a:t>.</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2263055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r>
              <a:rPr lang="en-US" i="1" dirty="0"/>
              <a:t>(Cont’d)</a:t>
            </a:r>
            <a:r>
              <a:rPr lang="en-US" dirty="0" smtClean="0"/>
              <a:t> </a:t>
            </a:r>
            <a:endParaRPr lang="en-US" dirty="0"/>
          </a:p>
        </p:txBody>
      </p:sp>
      <p:sp>
        <p:nvSpPr>
          <p:cNvPr id="1030" name="Rectangle 6"/>
          <p:cNvSpPr>
            <a:spLocks noGrp="1" noChangeArrowheads="1"/>
          </p:cNvSpPr>
          <p:nvPr>
            <p:ph type="body" idx="1"/>
          </p:nvPr>
        </p:nvSpPr>
        <p:spPr/>
        <p:txBody>
          <a:bodyPr/>
          <a:lstStyle/>
          <a:p>
            <a:r>
              <a:rPr lang="en-US" dirty="0" smtClean="0"/>
              <a:t>When </a:t>
            </a:r>
            <a:r>
              <a:rPr lang="en-US" dirty="0"/>
              <a:t>the spring is relaxed and there is no change in length, </a:t>
            </a:r>
            <a:r>
              <a:rPr lang="en-US" i="1" dirty="0"/>
              <a:t>x</a:t>
            </a:r>
            <a:r>
              <a:rPr lang="en-US" dirty="0"/>
              <a:t> = 0.</a:t>
            </a:r>
          </a:p>
          <a:p>
            <a:r>
              <a:rPr lang="en-US" dirty="0"/>
              <a:t>When the spring is stretched, </a:t>
            </a:r>
            <a:r>
              <a:rPr lang="en-US" i="1" dirty="0"/>
              <a:t>x</a:t>
            </a:r>
            <a:r>
              <a:rPr lang="en-US" dirty="0"/>
              <a:t> represents the distance from equilibrium.</a:t>
            </a:r>
          </a:p>
          <a:p>
            <a:r>
              <a:rPr lang="en-US" dirty="0" smtClean="0"/>
              <a:t>Hooke</a:t>
            </a:r>
            <a:r>
              <a:rPr lang="fr-FR" altLang="ja-JP" dirty="0" smtClean="0"/>
              <a:t>'</a:t>
            </a:r>
            <a:r>
              <a:rPr lang="en-US" dirty="0" smtClean="0"/>
              <a:t>s </a:t>
            </a:r>
            <a:r>
              <a:rPr lang="en-US" dirty="0"/>
              <a:t>law states that the force exerted by an ideal spring is proportional to the distance of stretch or compression.</a:t>
            </a:r>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3991881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g166_Hooke’s Law for a Spring.jpg"/>
          <p:cNvPicPr>
            <a:picLocks noChangeAspect="1"/>
          </p:cNvPicPr>
          <p:nvPr/>
        </p:nvPicPr>
        <p:blipFill rotWithShape="1">
          <a:blip r:embed="rId3">
            <a:extLst>
              <a:ext uri="{28A0092B-C50C-407E-A947-70E740481C1C}">
                <a14:useLocalDpi xmlns:a14="http://schemas.microsoft.com/office/drawing/2010/main" val="0"/>
              </a:ext>
            </a:extLst>
          </a:blip>
          <a:srcRect b="8090"/>
          <a:stretch/>
        </p:blipFill>
        <p:spPr>
          <a:xfrm>
            <a:off x="662248" y="2198116"/>
            <a:ext cx="7819505" cy="1920241"/>
          </a:xfrm>
          <a:prstGeom prst="rect">
            <a:avLst/>
          </a:prstGeom>
        </p:spPr>
      </p:pic>
      <p:sp>
        <p:nvSpPr>
          <p:cNvPr id="1030" name="Rectangle 6"/>
          <p:cNvSpPr>
            <a:spLocks noGrp="1" noChangeArrowheads="1"/>
          </p:cNvSpPr>
          <p:nvPr>
            <p:ph type="body" idx="1"/>
          </p:nvPr>
        </p:nvSpPr>
        <p:spPr>
          <a:xfrm>
            <a:off x="365124" y="1141413"/>
            <a:ext cx="8311515" cy="5106987"/>
          </a:xfrm>
        </p:spPr>
        <p:txBody>
          <a:bodyPr/>
          <a:lstStyle/>
          <a:p>
            <a:r>
              <a:rPr lang="en-US" dirty="0" smtClean="0"/>
              <a:t>Hooke</a:t>
            </a:r>
            <a:r>
              <a:rPr lang="fr-FR" altLang="ja-JP" dirty="0" smtClean="0"/>
              <a:t>'</a:t>
            </a:r>
            <a:r>
              <a:rPr lang="en-US" dirty="0" smtClean="0"/>
              <a:t>s law may be written as an equation as follows:</a:t>
            </a:r>
            <a:endParaRPr lang="en-US" sz="2000" dirty="0">
              <a:solidFill>
                <a:srgbClr val="FF0000"/>
              </a:solidFill>
            </a:endParaRPr>
          </a:p>
          <a:p>
            <a:pPr marL="0" indent="0">
              <a:buNone/>
            </a:pPr>
            <a:endParaRPr lang="en-US" sz="2000" dirty="0" smtClean="0">
              <a:solidFill>
                <a:srgbClr val="FF0000"/>
              </a:solidFill>
            </a:endParaRPr>
          </a:p>
          <a:p>
            <a:pPr marL="0" indent="0">
              <a:buNone/>
            </a:pPr>
            <a:endParaRPr lang="en-US" sz="2000" dirty="0">
              <a:solidFill>
                <a:srgbClr val="FF0000"/>
              </a:solidFill>
            </a:endParaRPr>
          </a:p>
          <a:p>
            <a:pPr marL="0" indent="0">
              <a:buNone/>
            </a:pPr>
            <a:endParaRPr lang="en-US" sz="2000" dirty="0" smtClean="0">
              <a:solidFill>
                <a:srgbClr val="FF0000"/>
              </a:solidFill>
            </a:endParaRPr>
          </a:p>
          <a:p>
            <a:pPr marL="0" indent="0">
              <a:buNone/>
            </a:pPr>
            <a:endParaRPr lang="en-US" sz="2000" dirty="0" smtClean="0">
              <a:solidFill>
                <a:srgbClr val="FF0000"/>
              </a:solidFill>
            </a:endParaRPr>
          </a:p>
          <a:p>
            <a:pPr marL="0" indent="0">
              <a:buNone/>
            </a:pPr>
            <a:endParaRPr lang="en-US" sz="2000" dirty="0" smtClean="0">
              <a:solidFill>
                <a:srgbClr val="FF0000"/>
              </a:solidFill>
            </a:endParaRPr>
          </a:p>
          <a:p>
            <a:pPr marL="0" indent="0">
              <a:buNone/>
            </a:pPr>
            <a:endParaRPr lang="en-US" sz="2000" dirty="0">
              <a:solidFill>
                <a:srgbClr val="FF0000"/>
              </a:solidFill>
            </a:endParaRPr>
          </a:p>
          <a:p>
            <a:r>
              <a:rPr lang="en-US" dirty="0" smtClean="0"/>
              <a:t>The constant </a:t>
            </a:r>
            <a:r>
              <a:rPr lang="en-US" i="1" dirty="0" smtClean="0"/>
              <a:t>k</a:t>
            </a:r>
            <a:r>
              <a:rPr lang="en-US" dirty="0" smtClean="0"/>
              <a:t> in Hooke</a:t>
            </a:r>
            <a:r>
              <a:rPr lang="fr-FR" altLang="ja-JP" dirty="0" smtClean="0"/>
              <a:t>'</a:t>
            </a:r>
            <a:r>
              <a:rPr lang="en-US" dirty="0" smtClean="0"/>
              <a:t>s law is called the spring constant. The units associated with </a:t>
            </a:r>
            <a:r>
              <a:rPr lang="en-US" i="1" dirty="0" smtClean="0"/>
              <a:t>k</a:t>
            </a:r>
            <a:r>
              <a:rPr lang="en-US" dirty="0" smtClean="0"/>
              <a:t> are N/m. </a:t>
            </a:r>
          </a:p>
          <a:p>
            <a:r>
              <a:rPr lang="en-US" dirty="0" smtClean="0"/>
              <a:t>The larger the spring constant, the greater the force exerted by the spring. A large spring constant corresponds to a stiff spring.</a:t>
            </a:r>
            <a:endParaRPr lang="en-US" dirty="0"/>
          </a:p>
        </p:txBody>
      </p:sp>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5595850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g152_Newton’s First Law.jpg"/>
          <p:cNvPicPr>
            <a:picLocks noChangeAspect="1"/>
          </p:cNvPicPr>
          <p:nvPr/>
        </p:nvPicPr>
        <p:blipFill rotWithShape="1">
          <a:blip r:embed="rId3">
            <a:extLst>
              <a:ext uri="{28A0092B-C50C-407E-A947-70E740481C1C}">
                <a14:useLocalDpi xmlns:a14="http://schemas.microsoft.com/office/drawing/2010/main" val="0"/>
              </a:ext>
            </a:extLst>
          </a:blip>
          <a:srcRect b="6098"/>
          <a:stretch/>
        </p:blipFill>
        <p:spPr>
          <a:xfrm>
            <a:off x="271272" y="3194304"/>
            <a:ext cx="8601456" cy="2816352"/>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Objects don</a:t>
            </a:r>
            <a:r>
              <a:rPr lang="fr-FR" altLang="ja-JP" dirty="0" smtClean="0"/>
              <a:t>'</a:t>
            </a:r>
            <a:r>
              <a:rPr lang="en-US" dirty="0" smtClean="0"/>
              <a:t>t start or stop moving on their own.</a:t>
            </a:r>
          </a:p>
          <a:p>
            <a:r>
              <a:rPr lang="en-US" dirty="0" smtClean="0"/>
              <a:t>This observation is the essence of Newton</a:t>
            </a:r>
            <a:r>
              <a:rPr lang="fr-FR" altLang="ja-JP" dirty="0" smtClean="0"/>
              <a:t>'</a:t>
            </a:r>
            <a:r>
              <a:rPr lang="en-US" dirty="0" smtClean="0"/>
              <a:t>s first law of motion:</a:t>
            </a:r>
            <a:endParaRPr lang="en-US" dirty="0">
              <a:solidFill>
                <a:srgbClr val="FF0000"/>
              </a:solidFill>
            </a:endParaRPr>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1893329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
        <p:nvSpPr>
          <p:cNvPr id="3" name="Content Placeholder 2"/>
          <p:cNvSpPr>
            <a:spLocks noGrp="1"/>
          </p:cNvSpPr>
          <p:nvPr>
            <p:ph idx="1"/>
          </p:nvPr>
        </p:nvSpPr>
        <p:spPr/>
        <p:txBody>
          <a:bodyPr/>
          <a:lstStyle/>
          <a:p>
            <a:r>
              <a:rPr lang="en-US" dirty="0"/>
              <a:t>Objects with zero acceleration are </a:t>
            </a:r>
            <a:r>
              <a:rPr lang="en-US" dirty="0" smtClean="0"/>
              <a:t>said </a:t>
            </a:r>
            <a:r>
              <a:rPr lang="en-US" dirty="0"/>
              <a:t>to be in </a:t>
            </a:r>
            <a:r>
              <a:rPr lang="en-US" dirty="0" smtClean="0"/>
              <a:t>equilibrium</a:t>
            </a:r>
            <a:r>
              <a:rPr lang="en-US" dirty="0"/>
              <a:t>.</a:t>
            </a:r>
          </a:p>
          <a:p>
            <a:r>
              <a:rPr lang="en-US" dirty="0" smtClean="0"/>
              <a:t>According </a:t>
            </a:r>
            <a:r>
              <a:rPr lang="en-US" dirty="0"/>
              <a:t>to </a:t>
            </a:r>
            <a:r>
              <a:rPr lang="en-US" dirty="0" smtClean="0"/>
              <a:t>Newton</a:t>
            </a:r>
            <a:r>
              <a:rPr lang="fr-FR" dirty="0" smtClean="0"/>
              <a:t>'</a:t>
            </a:r>
            <a:r>
              <a:rPr lang="en-US" dirty="0" smtClean="0"/>
              <a:t>s </a:t>
            </a:r>
            <a:r>
              <a:rPr lang="en-US" dirty="0"/>
              <a:t>second law, the net force must equal </a:t>
            </a:r>
            <a:r>
              <a:rPr lang="en-US" dirty="0" smtClean="0"/>
              <a:t>zero if </a:t>
            </a:r>
            <a:r>
              <a:rPr lang="en-US" dirty="0"/>
              <a:t>an object is not accelerating.</a:t>
            </a:r>
          </a:p>
          <a:p>
            <a:r>
              <a:rPr lang="en-US" dirty="0"/>
              <a:t>Thus, </a:t>
            </a:r>
            <a:r>
              <a:rPr lang="en-US" dirty="0" smtClean="0"/>
              <a:t>an </a:t>
            </a:r>
            <a:r>
              <a:rPr lang="en-US" dirty="0"/>
              <a:t>object in equilibrium is subject to zero net force</a:t>
            </a:r>
            <a:r>
              <a:rPr lang="en-US" dirty="0" smtClean="0"/>
              <a:t>:		   0.</a:t>
            </a:r>
            <a:endParaRPr lang="en-US" dirty="0"/>
          </a:p>
          <a:p>
            <a:r>
              <a:rPr lang="en-US" dirty="0"/>
              <a:t>An object in equilibrium may be either at rest or moving with a constant velocity.</a:t>
            </a:r>
          </a:p>
        </p:txBody>
      </p:sp>
      <p:pic>
        <p:nvPicPr>
          <p:cNvPr id="6" name="Picture 5" descr="Pg167_equation E(f=0).eps"/>
          <p:cNvPicPr>
            <a:picLocks noChangeAspect="1"/>
          </p:cNvPicPr>
          <p:nvPr/>
        </p:nvPicPr>
        <p:blipFill rotWithShape="1">
          <a:blip r:embed="rId3">
            <a:extLst>
              <a:ext uri="{28A0092B-C50C-407E-A947-70E740481C1C}">
                <a14:useLocalDpi xmlns:a14="http://schemas.microsoft.com/office/drawing/2010/main" val="0"/>
              </a:ext>
            </a:extLst>
          </a:blip>
          <a:srcRect r="19674" b="5970"/>
          <a:stretch/>
        </p:blipFill>
        <p:spPr>
          <a:xfrm>
            <a:off x="2423934" y="3491854"/>
            <a:ext cx="941566" cy="364148"/>
          </a:xfrm>
          <a:prstGeom prst="rect">
            <a:avLst/>
          </a:prstGeom>
        </p:spPr>
      </p:pic>
    </p:spTree>
    <p:extLst>
      <p:ext uri="{BB962C8B-B14F-4D97-AF65-F5344CB8AC3E}">
        <p14:creationId xmlns:p14="http://schemas.microsoft.com/office/powerpoint/2010/main" val="5098428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14_Figur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799187" y="3448315"/>
            <a:ext cx="3240827" cy="3308085"/>
          </a:xfrm>
          <a:prstGeom prst="rect">
            <a:avLst/>
          </a:prstGeom>
        </p:spPr>
      </p:pic>
      <p:sp>
        <p:nvSpPr>
          <p:cNvPr id="1029" name="Rectangle 5"/>
          <p:cNvSpPr>
            <a:spLocks noGrp="1" noChangeArrowheads="1"/>
          </p:cNvSpPr>
          <p:nvPr>
            <p:ph type="title"/>
          </p:nvPr>
        </p:nvSpPr>
        <p:spPr/>
        <p:txBody>
          <a:bodyPr/>
          <a:lstStyle/>
          <a:p>
            <a:r>
              <a:rPr lang="en-US" dirty="0" smtClean="0"/>
              <a:t>Friction</a:t>
            </a:r>
            <a:endParaRPr lang="en-US" dirty="0"/>
          </a:p>
        </p:txBody>
      </p:sp>
      <p:sp>
        <p:nvSpPr>
          <p:cNvPr id="1030" name="Rectangle 6"/>
          <p:cNvSpPr>
            <a:spLocks noGrp="1" noChangeArrowheads="1"/>
          </p:cNvSpPr>
          <p:nvPr>
            <p:ph type="body" idx="1"/>
          </p:nvPr>
        </p:nvSpPr>
        <p:spPr/>
        <p:txBody>
          <a:bodyPr/>
          <a:lstStyle/>
          <a:p>
            <a:r>
              <a:rPr lang="en-US" dirty="0" smtClean="0"/>
              <a:t>The force that opposes the motion of one surface over another is called friction.</a:t>
            </a:r>
          </a:p>
          <a:p>
            <a:r>
              <a:rPr lang="en-US" dirty="0" smtClean="0"/>
              <a:t>Sliding one surface over another requires enough force to overcome the resistance caused by microscopic hills and valleys bumping against one another.</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2080769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Friction </a:t>
            </a:r>
            <a:endParaRPr lang="en-US" dirty="0"/>
          </a:p>
        </p:txBody>
      </p:sp>
      <p:sp>
        <p:nvSpPr>
          <p:cNvPr id="1030" name="Rectangle 6"/>
          <p:cNvSpPr>
            <a:spLocks noGrp="1" noChangeArrowheads="1"/>
          </p:cNvSpPr>
          <p:nvPr>
            <p:ph type="body" idx="1"/>
          </p:nvPr>
        </p:nvSpPr>
        <p:spPr/>
        <p:txBody>
          <a:bodyPr/>
          <a:lstStyle/>
          <a:p>
            <a:r>
              <a:rPr lang="en-US" dirty="0" smtClean="0"/>
              <a:t>Friction has both negative and positive aspects. Friction reduces the efficiency of machines. On the other hand, we couldn</a:t>
            </a:r>
            <a:r>
              <a:rPr lang="fr-FR" dirty="0" smtClean="0"/>
              <a:t>'</a:t>
            </a:r>
            <a:r>
              <a:rPr lang="en-US" dirty="0" smtClean="0"/>
              <a:t>t walk or run without friction.</a:t>
            </a:r>
          </a:p>
          <a:p>
            <a:r>
              <a:rPr lang="en-US" dirty="0" smtClean="0"/>
              <a:t>There are two types of friction: kinetic friction and static friction.</a:t>
            </a:r>
          </a:p>
          <a:p>
            <a:r>
              <a:rPr lang="en-US" dirty="0" smtClean="0"/>
              <a:t>Kinetic friction is the friction encountered when surfaces slide against one another.</a:t>
            </a:r>
          </a:p>
          <a:p>
            <a:r>
              <a:rPr lang="en-US" dirty="0" smtClean="0"/>
              <a:t>The magnitude of the force of kinetic friction depends on the normal force.</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6770037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15_Figure.jpg"/>
          <p:cNvPicPr>
            <a:picLocks noChangeAspect="1"/>
          </p:cNvPicPr>
          <p:nvPr/>
        </p:nvPicPr>
        <p:blipFill rotWithShape="1">
          <a:blip r:embed="rId3">
            <a:extLst>
              <a:ext uri="{28A0092B-C50C-407E-A947-70E740481C1C}">
                <a14:useLocalDpi xmlns:a14="http://schemas.microsoft.com/office/drawing/2010/main" val="0"/>
              </a:ext>
            </a:extLst>
          </a:blip>
          <a:srcRect b="2993"/>
          <a:stretch/>
        </p:blipFill>
        <p:spPr>
          <a:xfrm>
            <a:off x="1897015" y="2871758"/>
            <a:ext cx="5340827" cy="3741607"/>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endParaRPr lang="en-US" dirty="0"/>
          </a:p>
        </p:txBody>
      </p:sp>
      <p:sp>
        <p:nvSpPr>
          <p:cNvPr id="1030" name="Rectangle 6"/>
          <p:cNvSpPr>
            <a:spLocks noGrp="1" noChangeArrowheads="1"/>
          </p:cNvSpPr>
          <p:nvPr>
            <p:ph type="body" idx="1"/>
          </p:nvPr>
        </p:nvSpPr>
        <p:spPr/>
        <p:txBody>
          <a:bodyPr/>
          <a:lstStyle/>
          <a:p>
            <a:r>
              <a:rPr lang="en-US" dirty="0" smtClean="0"/>
              <a:t>As the figure below indicates, the force of kinetic friction is proportional to the normal force: Doubling the normal force doubles the force of kinetic friction.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21724263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Applying Newton</a:t>
            </a:r>
            <a:r>
              <a:rPr lang="fr-FR" altLang="ja-JP" dirty="0" smtClean="0"/>
              <a:t>'</a:t>
            </a:r>
            <a:r>
              <a:rPr lang="en-US" dirty="0" smtClean="0"/>
              <a:t>s Laws </a:t>
            </a:r>
            <a:r>
              <a:rPr lang="en-US" i="1" dirty="0"/>
              <a:t>(Cont’d)</a:t>
            </a:r>
            <a:r>
              <a:rPr lang="en-US" dirty="0" smtClean="0"/>
              <a:t> </a:t>
            </a:r>
            <a:endParaRPr lang="en-US" dirty="0"/>
          </a:p>
        </p:txBody>
      </p:sp>
      <p:sp>
        <p:nvSpPr>
          <p:cNvPr id="1030" name="Rectangle 6"/>
          <p:cNvSpPr>
            <a:spLocks noGrp="1" noChangeArrowheads="1"/>
          </p:cNvSpPr>
          <p:nvPr>
            <p:ph type="body" idx="1"/>
          </p:nvPr>
        </p:nvSpPr>
        <p:spPr>
          <a:xfrm>
            <a:off x="365124" y="1141413"/>
            <a:ext cx="8474075" cy="5106987"/>
          </a:xfrm>
        </p:spPr>
        <p:txBody>
          <a:bodyPr/>
          <a:lstStyle/>
          <a:p>
            <a:r>
              <a:rPr lang="en-US" dirty="0" smtClean="0"/>
              <a:t>This </a:t>
            </a:r>
            <a:r>
              <a:rPr lang="en-US" dirty="0"/>
              <a:t>proportionality may be stated mathematically</a:t>
            </a:r>
            <a:r>
              <a:rPr lang="en-US" dirty="0" smtClean="0"/>
              <a:t>.</a:t>
            </a:r>
            <a:endParaRPr lang="en-US" dirty="0">
              <a:solidFill>
                <a:srgbClr val="FF0000"/>
              </a:solidFill>
            </a:endParaRPr>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pic>
        <p:nvPicPr>
          <p:cNvPr id="3" name="Picture 2" descr="Pg171_Kinetic Friction.jpg"/>
          <p:cNvPicPr>
            <a:picLocks noChangeAspect="1"/>
          </p:cNvPicPr>
          <p:nvPr/>
        </p:nvPicPr>
        <p:blipFill rotWithShape="1">
          <a:blip r:embed="rId3">
            <a:extLst>
              <a:ext uri="{28A0092B-C50C-407E-A947-70E740481C1C}">
                <a14:useLocalDpi xmlns:a14="http://schemas.microsoft.com/office/drawing/2010/main" val="0"/>
              </a:ext>
            </a:extLst>
          </a:blip>
          <a:srcRect b="7463"/>
          <a:stretch/>
        </p:blipFill>
        <p:spPr>
          <a:xfrm>
            <a:off x="271272" y="2295144"/>
            <a:ext cx="8601456" cy="2267712"/>
          </a:xfrm>
          <a:prstGeom prst="rect">
            <a:avLst/>
          </a:prstGeom>
        </p:spPr>
      </p:pic>
    </p:spTree>
    <p:extLst>
      <p:ext uri="{BB962C8B-B14F-4D97-AF65-F5344CB8AC3E}">
        <p14:creationId xmlns:p14="http://schemas.microsoft.com/office/powerpoint/2010/main" val="292835863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03_Tabl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4853676" y="739185"/>
            <a:ext cx="3918065" cy="5860473"/>
          </a:xfrm>
          <a:prstGeom prst="rect">
            <a:avLst/>
          </a:prstGeom>
        </p:spPr>
      </p:pic>
      <p:sp>
        <p:nvSpPr>
          <p:cNvPr id="1029" name="Rectangle 5"/>
          <p:cNvSpPr>
            <a:spLocks noGrp="1" noChangeArrowheads="1"/>
          </p:cNvSpPr>
          <p:nvPr>
            <p:ph type="title"/>
          </p:nvPr>
        </p:nvSpPr>
        <p:spPr/>
        <p:txBody>
          <a:bodyPr/>
          <a:lstStyle/>
          <a:p>
            <a:r>
              <a:rPr lang="en-US" dirty="0" smtClean="0"/>
              <a:t>Friction </a:t>
            </a:r>
            <a:endParaRPr lang="en-US" dirty="0"/>
          </a:p>
        </p:txBody>
      </p:sp>
      <p:sp>
        <p:nvSpPr>
          <p:cNvPr id="1030" name="Rectangle 6"/>
          <p:cNvSpPr>
            <a:spLocks noGrp="1" noChangeArrowheads="1"/>
          </p:cNvSpPr>
          <p:nvPr>
            <p:ph type="body" idx="1"/>
          </p:nvPr>
        </p:nvSpPr>
        <p:spPr>
          <a:xfrm>
            <a:off x="365125" y="1141413"/>
            <a:ext cx="4003675" cy="5106987"/>
          </a:xfrm>
        </p:spPr>
        <p:txBody>
          <a:bodyPr/>
          <a:lstStyle/>
          <a:p>
            <a:r>
              <a:rPr lang="en-US" dirty="0" smtClean="0"/>
              <a:t>The constant </a:t>
            </a:r>
            <a:r>
              <a:rPr lang="en-US" i="1" dirty="0" smtClean="0"/>
              <a:t>µ</a:t>
            </a:r>
            <a:r>
              <a:rPr lang="en-US" baseline="-25000" dirty="0" smtClean="0"/>
              <a:t>k</a:t>
            </a:r>
            <a:r>
              <a:rPr lang="en-US" dirty="0" smtClean="0"/>
              <a:t> in the equation is referred to as the coefficient of kinetic friction. The larger the coefficient of friction, the greater the force of friction.</a:t>
            </a:r>
          </a:p>
          <a:p>
            <a:r>
              <a:rPr lang="en-US" dirty="0" smtClean="0"/>
              <a:t>As the table below indicates, </a:t>
            </a:r>
            <a:r>
              <a:rPr lang="en-US" i="1" dirty="0" smtClean="0"/>
              <a:t>µ</a:t>
            </a:r>
            <a:r>
              <a:rPr lang="en-US" baseline="-25000" dirty="0" smtClean="0"/>
              <a:t>k</a:t>
            </a:r>
            <a:r>
              <a:rPr lang="en-US" dirty="0" smtClean="0"/>
              <a:t> depends on the two interacting surfaces.</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9146673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Friction </a:t>
            </a:r>
            <a:r>
              <a:rPr lang="en-US" i="1" dirty="0"/>
              <a:t>(Cont’d)</a:t>
            </a:r>
            <a:r>
              <a:rPr lang="en-US" dirty="0" smtClean="0"/>
              <a:t> </a:t>
            </a:r>
            <a:endParaRPr lang="en-US" dirty="0"/>
          </a:p>
        </p:txBody>
      </p:sp>
      <p:sp>
        <p:nvSpPr>
          <p:cNvPr id="1030" name="Rectangle 6"/>
          <p:cNvSpPr>
            <a:spLocks noGrp="1" noChangeArrowheads="1"/>
          </p:cNvSpPr>
          <p:nvPr>
            <p:ph idx="1"/>
          </p:nvPr>
        </p:nvSpPr>
        <p:spPr/>
        <p:txBody>
          <a:bodyPr/>
          <a:lstStyle/>
          <a:p>
            <a:r>
              <a:rPr lang="en-US" dirty="0" smtClean="0"/>
              <a:t>The </a:t>
            </a:r>
            <a:r>
              <a:rPr lang="en-US" dirty="0"/>
              <a:t>table also contains values for the coefficient of static friction, which will be discussed later</a:t>
            </a:r>
            <a:r>
              <a:rPr lang="en-US" dirty="0" smtClean="0"/>
              <a:t>.</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22861487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Friction</a:t>
            </a:r>
            <a:endParaRPr lang="en-US" dirty="0"/>
          </a:p>
        </p:txBody>
      </p:sp>
      <p:sp>
        <p:nvSpPr>
          <p:cNvPr id="1030" name="Rectangle 6"/>
          <p:cNvSpPr>
            <a:spLocks noGrp="1" noChangeArrowheads="1"/>
          </p:cNvSpPr>
          <p:nvPr>
            <p:ph type="body" idx="1"/>
          </p:nvPr>
        </p:nvSpPr>
        <p:spPr/>
        <p:txBody>
          <a:bodyPr/>
          <a:lstStyle/>
          <a:p>
            <a:r>
              <a:rPr lang="en-US" dirty="0" smtClean="0"/>
              <a:t>Experiments have shown that the kinetic friction between two sliding surfaces</a:t>
            </a:r>
          </a:p>
          <a:p>
            <a:pPr lvl="1"/>
            <a:r>
              <a:rPr lang="en-US" dirty="0" smtClean="0"/>
              <a:t>is proportional to the normal force between the surfaces,</a:t>
            </a:r>
          </a:p>
          <a:p>
            <a:pPr lvl="1"/>
            <a:r>
              <a:rPr lang="en-US" dirty="0" smtClean="0"/>
              <a:t>is the same regardless of the speed of the surfaces, and</a:t>
            </a:r>
          </a:p>
          <a:p>
            <a:pPr lvl="1"/>
            <a:r>
              <a:rPr lang="en-US" dirty="0" smtClean="0"/>
              <a:t>is the same regardless of the area of contact between the surfaces.</a:t>
            </a:r>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78894550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Friction</a:t>
            </a:r>
            <a:endParaRPr lang="en-US" dirty="0"/>
          </a:p>
        </p:txBody>
      </p:sp>
      <p:sp>
        <p:nvSpPr>
          <p:cNvPr id="1030" name="Rectangle 6"/>
          <p:cNvSpPr>
            <a:spLocks noGrp="1" noChangeArrowheads="1"/>
          </p:cNvSpPr>
          <p:nvPr>
            <p:ph type="body" idx="1"/>
          </p:nvPr>
        </p:nvSpPr>
        <p:spPr/>
        <p:txBody>
          <a:bodyPr/>
          <a:lstStyle/>
          <a:p>
            <a:r>
              <a:rPr lang="en-US" dirty="0" smtClean="0"/>
              <a:t>Static friction is the force that opposes the sliding of one nonmoving surface past another.</a:t>
            </a:r>
          </a:p>
          <a:p>
            <a:r>
              <a:rPr lang="en-US" dirty="0" smtClean="0"/>
              <a:t>Like kinetic friction, static friction is due to microscopic surface irregularities.</a:t>
            </a:r>
          </a:p>
          <a:p>
            <a:r>
              <a:rPr lang="en-US" dirty="0" smtClean="0"/>
              <a:t>As the figure below shows, the force of static friction can have values ranging from zero to some well-defined maximum.</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21853366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5_16_Figure.jpg"/>
          <p:cNvPicPr>
            <a:picLocks noChangeAspect="1"/>
          </p:cNvPicPr>
          <p:nvPr/>
        </p:nvPicPr>
        <p:blipFill rotWithShape="1">
          <a:blip r:embed="rId3">
            <a:extLst>
              <a:ext uri="{28A0092B-C50C-407E-A947-70E740481C1C}">
                <a14:useLocalDpi xmlns:a14="http://schemas.microsoft.com/office/drawing/2010/main" val="0"/>
              </a:ext>
            </a:extLst>
          </a:blip>
          <a:srcRect t="-1" b="2804"/>
          <a:stretch/>
        </p:blipFill>
        <p:spPr>
          <a:xfrm>
            <a:off x="906088" y="639480"/>
            <a:ext cx="7331825" cy="5860473"/>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Friction </a:t>
            </a:r>
            <a:r>
              <a:rPr lang="en-US" i="1" dirty="0"/>
              <a:t>(Cont’d)</a:t>
            </a:r>
            <a:r>
              <a:rPr lang="en-US" dirty="0" smtClean="0"/>
              <a:t> </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7220678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Newton</a:t>
            </a:r>
            <a:r>
              <a:rPr lang="fr-FR" altLang="ja-JP" dirty="0" smtClean="0"/>
              <a:t>'</a:t>
            </a:r>
            <a:r>
              <a:rPr lang="en-US" dirty="0" smtClean="0"/>
              <a:t>s first law of motion contains the phrase </a:t>
            </a:r>
            <a:r>
              <a:rPr lang="en-US" altLang="ja-JP" dirty="0" smtClean="0"/>
              <a:t>"</a:t>
            </a:r>
            <a:r>
              <a:rPr lang="en-US" dirty="0" smtClean="0"/>
              <a:t>no net force.</a:t>
            </a:r>
            <a:r>
              <a:rPr lang="en-US" altLang="ja-JP" dirty="0" smtClean="0"/>
              <a:t>"</a:t>
            </a:r>
            <a:r>
              <a:rPr lang="en-US" dirty="0" smtClean="0"/>
              <a:t> What does this mean?</a:t>
            </a:r>
          </a:p>
          <a:p>
            <a:r>
              <a:rPr lang="en-US" dirty="0" smtClean="0"/>
              <a:t>The net force is the vector sum of all the individual forces acting on an object.</a:t>
            </a:r>
          </a:p>
          <a:p>
            <a:r>
              <a:rPr lang="en-US" dirty="0" smtClean="0"/>
              <a:t>When you sit in a chair, there are essentially two forces acting on you: the upward push of the chair and the downward pull of gravity. Since you are at rest, the two forces must cancel out. Therefore, the vector sum of the forces, or net force, acting on you is equal to zero.</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7139708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Friction </a:t>
            </a:r>
            <a:endParaRPr lang="en-US" dirty="0"/>
          </a:p>
        </p:txBody>
      </p:sp>
      <p:sp>
        <p:nvSpPr>
          <p:cNvPr id="1030" name="Rectangle 6"/>
          <p:cNvSpPr>
            <a:spLocks noGrp="1" noChangeArrowheads="1"/>
          </p:cNvSpPr>
          <p:nvPr>
            <p:ph type="body" idx="1"/>
          </p:nvPr>
        </p:nvSpPr>
        <p:spPr/>
        <p:txBody>
          <a:bodyPr/>
          <a:lstStyle/>
          <a:p>
            <a:r>
              <a:rPr lang="en-US" dirty="0" smtClean="0"/>
              <a:t>A stationary object begins to move when the applied force equals the maximum force of static friction. Once an object is moving, kinetic friction comes into play.</a:t>
            </a:r>
          </a:p>
          <a:p>
            <a:r>
              <a:rPr lang="en-US" dirty="0" smtClean="0"/>
              <a:t>The maximum force that static friction can exert is given by the following expression:</a:t>
            </a:r>
            <a:endParaRPr lang="en-US" sz="1800" dirty="0">
              <a:solidFill>
                <a:srgbClr val="FF0000"/>
              </a:solidFill>
            </a:endParaRPr>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pic>
        <p:nvPicPr>
          <p:cNvPr id="3" name="Picture 2" descr="Pg173_Maximum Force of Static Friction.jpg"/>
          <p:cNvPicPr>
            <a:picLocks noChangeAspect="1"/>
          </p:cNvPicPr>
          <p:nvPr/>
        </p:nvPicPr>
        <p:blipFill rotWithShape="1">
          <a:blip r:embed="rId3">
            <a:extLst>
              <a:ext uri="{28A0092B-C50C-407E-A947-70E740481C1C}">
                <a14:useLocalDpi xmlns:a14="http://schemas.microsoft.com/office/drawing/2010/main" val="0"/>
              </a:ext>
            </a:extLst>
          </a:blip>
          <a:srcRect b="8240"/>
          <a:stretch/>
        </p:blipFill>
        <p:spPr>
          <a:xfrm>
            <a:off x="271272" y="4217416"/>
            <a:ext cx="8601456" cy="2002536"/>
          </a:xfrm>
          <a:prstGeom prst="rect">
            <a:avLst/>
          </a:prstGeom>
        </p:spPr>
      </p:pic>
    </p:spTree>
    <p:extLst>
      <p:ext uri="{BB962C8B-B14F-4D97-AF65-F5344CB8AC3E}">
        <p14:creationId xmlns:p14="http://schemas.microsoft.com/office/powerpoint/2010/main" val="153857929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Friction</a:t>
            </a:r>
            <a:endParaRPr lang="en-US" dirty="0"/>
          </a:p>
        </p:txBody>
      </p:sp>
      <p:sp>
        <p:nvSpPr>
          <p:cNvPr id="1030" name="Rectangle 6"/>
          <p:cNvSpPr>
            <a:spLocks noGrp="1" noChangeArrowheads="1"/>
          </p:cNvSpPr>
          <p:nvPr>
            <p:ph type="body" idx="1"/>
          </p:nvPr>
        </p:nvSpPr>
        <p:spPr/>
        <p:txBody>
          <a:bodyPr/>
          <a:lstStyle/>
          <a:p>
            <a:r>
              <a:rPr lang="en-US" dirty="0" smtClean="0"/>
              <a:t>In this equation, </a:t>
            </a:r>
            <a:r>
              <a:rPr lang="en-US" i="1" dirty="0" smtClean="0"/>
              <a:t>µ</a:t>
            </a:r>
            <a:r>
              <a:rPr lang="en-US" baseline="-25000" dirty="0" smtClean="0"/>
              <a:t>s</a:t>
            </a:r>
            <a:r>
              <a:rPr lang="en-US" dirty="0" smtClean="0"/>
              <a:t> is the coefficient of static friction. </a:t>
            </a:r>
          </a:p>
          <a:p>
            <a:r>
              <a:rPr lang="en-US" dirty="0" smtClean="0"/>
              <a:t>In general, </a:t>
            </a:r>
            <a:r>
              <a:rPr lang="en-US" i="1" dirty="0" smtClean="0"/>
              <a:t>µ</a:t>
            </a:r>
            <a:r>
              <a:rPr lang="en-US" baseline="-25000" dirty="0" smtClean="0"/>
              <a:t>s</a:t>
            </a:r>
            <a:r>
              <a:rPr lang="en-US" dirty="0" smtClean="0"/>
              <a:t> is greater than </a:t>
            </a:r>
            <a:r>
              <a:rPr lang="en-US" i="1" dirty="0" smtClean="0"/>
              <a:t>µ</a:t>
            </a:r>
            <a:r>
              <a:rPr lang="en-US" baseline="-25000" dirty="0" smtClean="0"/>
              <a:t>k</a:t>
            </a:r>
            <a:r>
              <a:rPr lang="en-US" dirty="0" smtClean="0"/>
              <a:t>. This means that the force of static friction is usually greater than the force of kinetic friction.</a:t>
            </a:r>
          </a:p>
          <a:p>
            <a:r>
              <a:rPr lang="en-US" dirty="0" smtClean="0"/>
              <a:t>Friction plays an important role in driving safety.</a:t>
            </a:r>
          </a:p>
          <a:p>
            <a:r>
              <a:rPr lang="en-US" dirty="0" smtClean="0"/>
              <a:t>When a car is moving with its tires rolling freely, the friction between the tires and the road is static friction. Why is this so?</a:t>
            </a:r>
          </a:p>
          <a:p>
            <a:r>
              <a:rPr lang="en-US" dirty="0" smtClean="0"/>
              <a:t>Even though the car and tires are moving forward, at any instant the bottom of the tire is at rest with respect to the ground.</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7394043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Friction </a:t>
            </a:r>
            <a:endParaRPr lang="en-US" dirty="0"/>
          </a:p>
        </p:txBody>
      </p:sp>
      <p:sp>
        <p:nvSpPr>
          <p:cNvPr id="1030" name="Rectangle 6"/>
          <p:cNvSpPr>
            <a:spLocks noGrp="1" noChangeArrowheads="1"/>
          </p:cNvSpPr>
          <p:nvPr>
            <p:ph type="body" idx="1"/>
          </p:nvPr>
        </p:nvSpPr>
        <p:spPr>
          <a:xfrm>
            <a:off x="365124" y="1141413"/>
            <a:ext cx="8588375" cy="5106987"/>
          </a:xfrm>
        </p:spPr>
        <p:txBody>
          <a:bodyPr/>
          <a:lstStyle/>
          <a:p>
            <a:r>
              <a:rPr lang="en-US" dirty="0" smtClean="0"/>
              <a:t>The wheels in older cars often lock during panic braking. This causes the bottom of the tire to slide along the surface of the road.</a:t>
            </a:r>
          </a:p>
          <a:p>
            <a:r>
              <a:rPr lang="en-US" dirty="0" smtClean="0"/>
              <a:t>Sliding means that kinetic friction has taken over, which results in a reduction in the frictional force between the tires and the road.</a:t>
            </a:r>
          </a:p>
          <a:p>
            <a:r>
              <a:rPr lang="en-US" dirty="0" smtClean="0"/>
              <a:t>Antilock braking systems (ABS) use electronic rotation sensors to detect when a wheel is about to skid. A computer then automatically starts pumping the brakes. This pumping allows the wheels to continue rotating, allowing the car to come to rest using static friction rather than kinetic friction.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9651142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17_Figure.jpg"/>
          <p:cNvPicPr>
            <a:picLocks noChangeAspect="1"/>
          </p:cNvPicPr>
          <p:nvPr/>
        </p:nvPicPr>
        <p:blipFill rotWithShape="1">
          <a:blip r:embed="rId3">
            <a:extLst>
              <a:ext uri="{28A0092B-C50C-407E-A947-70E740481C1C}">
                <a14:useLocalDpi xmlns:a14="http://schemas.microsoft.com/office/drawing/2010/main" val="0"/>
              </a:ext>
            </a:extLst>
          </a:blip>
          <a:srcRect b="4546"/>
          <a:stretch/>
        </p:blipFill>
        <p:spPr>
          <a:xfrm>
            <a:off x="298704" y="2365248"/>
            <a:ext cx="8546592" cy="3776472"/>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Friction</a:t>
            </a:r>
            <a:endParaRPr lang="en-US" dirty="0"/>
          </a:p>
        </p:txBody>
      </p:sp>
      <p:sp>
        <p:nvSpPr>
          <p:cNvPr id="1030" name="Rectangle 6"/>
          <p:cNvSpPr>
            <a:spLocks noGrp="1" noChangeArrowheads="1"/>
          </p:cNvSpPr>
          <p:nvPr>
            <p:ph type="body" idx="1"/>
          </p:nvPr>
        </p:nvSpPr>
        <p:spPr/>
        <p:txBody>
          <a:bodyPr/>
          <a:lstStyle/>
          <a:p>
            <a:r>
              <a:rPr lang="en-US" dirty="0" smtClean="0"/>
              <a:t>The figure below shows examples of stopping distances with and without ABS.</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8420006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Our experience tells us that an object, such as a box being pushed across the floor, will stop moving if you stop pushing on it.</a:t>
            </a:r>
          </a:p>
          <a:p>
            <a:r>
              <a:rPr lang="en-US" dirty="0" smtClean="0"/>
              <a:t>This occurs because of the force of friction acting between the box and the floor.</a:t>
            </a:r>
          </a:p>
          <a:p>
            <a:r>
              <a:rPr lang="en-US" dirty="0" smtClean="0"/>
              <a:t>What would happen if the force of friction could be eliminated?</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20866650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02_Figure.jpg"/>
          <p:cNvPicPr>
            <a:picLocks noChangeAspect="1"/>
          </p:cNvPicPr>
          <p:nvPr/>
        </p:nvPicPr>
        <p:blipFill rotWithShape="1">
          <a:blip r:embed="rId3">
            <a:extLst>
              <a:ext uri="{28A0092B-C50C-407E-A947-70E740481C1C}">
                <a14:useLocalDpi xmlns:a14="http://schemas.microsoft.com/office/drawing/2010/main" val="0"/>
              </a:ext>
            </a:extLst>
          </a:blip>
          <a:srcRect b="6861"/>
          <a:stretch/>
        </p:blipFill>
        <p:spPr>
          <a:xfrm>
            <a:off x="271272" y="3855212"/>
            <a:ext cx="8601456" cy="2248408"/>
          </a:xfrm>
          <a:prstGeom prst="rect">
            <a:avLst/>
          </a:prstGeom>
        </p:spPr>
      </p:pic>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While friction cannot be eliminated completely, it can be greatly reduced.</a:t>
            </a:r>
          </a:p>
          <a:p>
            <a:r>
              <a:rPr lang="en-US" dirty="0" smtClean="0"/>
              <a:t>The figure below shows a device known as an air track. An air track provides a cushion of air on which a cart can ride with virtually no friction.</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1739942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When placed at rest on a level track, the cart will remain at rest until given a push.</a:t>
            </a:r>
          </a:p>
          <a:p>
            <a:r>
              <a:rPr lang="en-US" dirty="0" smtClean="0"/>
              <a:t>In accordance with Newton</a:t>
            </a:r>
            <a:r>
              <a:rPr lang="fr-FR" altLang="ja-JP" dirty="0" smtClean="0"/>
              <a:t>'</a:t>
            </a:r>
            <a:r>
              <a:rPr lang="en-US" dirty="0" smtClean="0"/>
              <a:t>s first law, once the cart is in motion, it will remain in motion until acted on by a net force. In theory, if the track could be made infinitely long and perfectly frictionless, the cart would continue moving with a constant velocity forever.</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40095500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584776"/>
          </a:xfrm>
        </p:spPr>
        <p:txBody>
          <a:bodyPr/>
          <a:lstStyle/>
          <a:p>
            <a:r>
              <a:rPr lang="en-US" dirty="0" smtClean="0"/>
              <a:t>Newton</a:t>
            </a:r>
            <a:r>
              <a:rPr lang="fr-FR" altLang="ja-JP" dirty="0" smtClean="0"/>
              <a:t>'</a:t>
            </a:r>
            <a:r>
              <a:rPr lang="en-US" dirty="0" smtClean="0"/>
              <a:t>s Laws of Motion</a:t>
            </a:r>
            <a:endParaRPr lang="en-US" dirty="0"/>
          </a:p>
        </p:txBody>
      </p:sp>
      <p:sp>
        <p:nvSpPr>
          <p:cNvPr id="1030" name="Rectangle 6"/>
          <p:cNvSpPr>
            <a:spLocks noGrp="1" noChangeArrowheads="1"/>
          </p:cNvSpPr>
          <p:nvPr>
            <p:ph type="body" idx="1"/>
          </p:nvPr>
        </p:nvSpPr>
        <p:spPr/>
        <p:txBody>
          <a:bodyPr/>
          <a:lstStyle/>
          <a:p>
            <a:r>
              <a:rPr lang="en-US" dirty="0" smtClean="0"/>
              <a:t>Newton</a:t>
            </a:r>
            <a:r>
              <a:rPr lang="fr-FR" altLang="ja-JP" dirty="0" smtClean="0"/>
              <a:t>'</a:t>
            </a:r>
            <a:r>
              <a:rPr lang="en-US" dirty="0" smtClean="0"/>
              <a:t>s first law is sometimes referred to as the law of inertia.</a:t>
            </a:r>
          </a:p>
          <a:p>
            <a:r>
              <a:rPr lang="en-US" dirty="0" smtClean="0"/>
              <a:t>Loosely speaking, inertia means laziness. Objects may be thought of as lazy because they don</a:t>
            </a:r>
            <a:r>
              <a:rPr lang="fr-FR" altLang="ja-JP" dirty="0" smtClean="0"/>
              <a:t>'</a:t>
            </a:r>
            <a:r>
              <a:rPr lang="en-US" dirty="0" smtClean="0"/>
              <a:t>t change their motion unless forced to do so.</a:t>
            </a:r>
          </a:p>
          <a:p>
            <a:r>
              <a:rPr lang="en-US" dirty="0" smtClean="0"/>
              <a:t>The tendency of an object to resist any change in its motion is referred to as its inertia.</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extLst>
      <p:ext uri="{BB962C8B-B14F-4D97-AF65-F5344CB8AC3E}">
        <p14:creationId xmlns:p14="http://schemas.microsoft.com/office/powerpoint/2010/main" val="39843657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1053</TotalTime>
  <Words>2799</Words>
  <Application>Microsoft Macintosh PowerPoint</Application>
  <PresentationFormat>On-screen Show (4:3)</PresentationFormat>
  <Paragraphs>286</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HA5Lect_template</vt:lpstr>
      <vt:lpstr>Newton's Laws of Motion</vt:lpstr>
      <vt:lpstr>Chapter Contents</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vt:lpstr>
      <vt:lpstr>Newton's Laws of Motion (Cont'd)</vt:lpstr>
      <vt:lpstr>Newton's Laws of Motion</vt:lpstr>
      <vt:lpstr>Newton's Laws of Motion</vt:lpstr>
      <vt:lpstr>Applying Newton's Laws</vt:lpstr>
      <vt:lpstr>Applying Newton's Laws</vt:lpstr>
      <vt:lpstr>Applying Newton's Laws</vt:lpstr>
      <vt:lpstr>Applying Newton's Laws (Cont’d)</vt:lpstr>
      <vt:lpstr>Applying Newton's Laws (Cont’d)</vt:lpstr>
      <vt:lpstr>Applying Newton's Laws</vt:lpstr>
      <vt:lpstr>Applying Newton's Laws</vt:lpstr>
      <vt:lpstr>Applying Newton's Laws (Cont’d)</vt:lpstr>
      <vt:lpstr>Applying Newton's Laws </vt:lpstr>
      <vt:lpstr>Applying Newton's Laws </vt:lpstr>
      <vt:lpstr>Applying Newton's Laws </vt:lpstr>
      <vt:lpstr>Applying Newton's Laws </vt:lpstr>
      <vt:lpstr>Applying Newton's Laws </vt:lpstr>
      <vt:lpstr>Applying Newton's Laws </vt:lpstr>
      <vt:lpstr>Applying Newton's Laws (Cont’d) </vt:lpstr>
      <vt:lpstr>Applying Newton's Laws </vt:lpstr>
      <vt:lpstr>Applying Newton's Laws </vt:lpstr>
      <vt:lpstr>Friction</vt:lpstr>
      <vt:lpstr>Friction </vt:lpstr>
      <vt:lpstr>Applying Newton's Laws </vt:lpstr>
      <vt:lpstr>Applying Newton's Laws (Cont’d) </vt:lpstr>
      <vt:lpstr>Friction </vt:lpstr>
      <vt:lpstr>Friction (Cont’d) </vt:lpstr>
      <vt:lpstr>Friction</vt:lpstr>
      <vt:lpstr>Friction</vt:lpstr>
      <vt:lpstr>Friction (Cont’d) </vt:lpstr>
      <vt:lpstr>Friction </vt:lpstr>
      <vt:lpstr>Friction</vt:lpstr>
      <vt:lpstr>Friction </vt:lpstr>
      <vt:lpstr>Friction</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127</cp:revision>
  <cp:lastPrinted>2013-08-27T16:46:44Z</cp:lastPrinted>
  <dcterms:created xsi:type="dcterms:W3CDTF">2007-09-26T05:29:17Z</dcterms:created>
  <dcterms:modified xsi:type="dcterms:W3CDTF">2013-08-29T12:04:04Z</dcterms:modified>
</cp:coreProperties>
</file>