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44"/>
  </p:notesMasterIdLst>
  <p:handoutMasterIdLst>
    <p:handoutMasterId r:id="rId45"/>
  </p:handoutMasterIdLst>
  <p:sldIdLst>
    <p:sldId id="259"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300" r:id="rId33"/>
    <p:sldId id="290" r:id="rId34"/>
    <p:sldId id="291" r:id="rId35"/>
    <p:sldId id="292" r:id="rId36"/>
    <p:sldId id="293" r:id="rId37"/>
    <p:sldId id="294" r:id="rId38"/>
    <p:sldId id="295" r:id="rId39"/>
    <p:sldId id="296" r:id="rId40"/>
    <p:sldId id="297" r:id="rId41"/>
    <p:sldId id="298" r:id="rId42"/>
    <p:sldId id="299" r:id="rId4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anna Dinsmore" initials="J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D6832"/>
    <a:srgbClr val="46B701"/>
    <a:srgbClr val="79B701"/>
    <a:srgbClr val="BE2A40"/>
    <a:srgbClr val="8E8C24"/>
    <a:srgbClr val="37368A"/>
    <a:srgbClr val="BE58A1"/>
    <a:srgbClr val="E96115"/>
    <a:srgbClr val="0B570C"/>
    <a:srgbClr val="F0009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59" autoAdjust="0"/>
    <p:restoredTop sz="98037" autoAdjust="0"/>
  </p:normalViewPr>
  <p:slideViewPr>
    <p:cSldViewPr snapToGrid="0">
      <p:cViewPr varScale="1">
        <p:scale>
          <a:sx n="145" d="100"/>
          <a:sy n="145" d="100"/>
        </p:scale>
        <p:origin x="-2096" y="-96"/>
      </p:cViewPr>
      <p:guideLst>
        <p:guide orient="horz" pos="2160"/>
        <p:guide orient="horz" pos="4032"/>
        <p:guide pos="28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commentAuthors" Target="commentAuthors.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25BF70A-8698-F645-83CE-A6821276015B}" type="datetimeFigureOut">
              <a:rPr lang="en-US" smtClean="0"/>
              <a:t>8/29/13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C30553E-A096-AC4A-9F38-F13E54D103A2}" type="slidenum">
              <a:rPr lang="en-US" smtClean="0"/>
              <a:t>‹#›</a:t>
            </a:fld>
            <a:endParaRPr lang="en-US"/>
          </a:p>
        </p:txBody>
      </p:sp>
    </p:spTree>
    <p:extLst>
      <p:ext uri="{BB962C8B-B14F-4D97-AF65-F5344CB8AC3E}">
        <p14:creationId xmlns:p14="http://schemas.microsoft.com/office/powerpoint/2010/main" val="13570201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69116663-B372-3E48-9F73-B21AA219DBD6}" type="slidenum">
              <a:rPr lang="en-US"/>
              <a:pPr/>
              <a:t>‹#›</a:t>
            </a:fld>
            <a:endParaRPr lang="en-US"/>
          </a:p>
        </p:txBody>
      </p:sp>
    </p:spTree>
    <p:extLst>
      <p:ext uri="{BB962C8B-B14F-4D97-AF65-F5344CB8AC3E}">
        <p14:creationId xmlns:p14="http://schemas.microsoft.com/office/powerpoint/2010/main" val="3496497741"/>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52BFE888-65F7-4D75-B3E3-17E8EB7E62FF}" type="slidenum">
              <a:rPr lang="en-US" sz="1200" smtClean="0"/>
              <a:pPr>
                <a:defRPr/>
              </a:pPr>
              <a:t>1</a:t>
            </a:fld>
            <a:endParaRPr lang="en-US" sz="1200" dirty="0" smtClean="0"/>
          </a:p>
        </p:txBody>
      </p:sp>
      <p:sp>
        <p:nvSpPr>
          <p:cNvPr id="142338" name="Rectangle 2"/>
          <p:cNvSpPr>
            <a:spLocks noGrp="1" noRot="1" noChangeAspect="1" noChangeArrowheads="1" noTextEdit="1"/>
          </p:cNvSpPr>
          <p:nvPr>
            <p:ph type="sldImg"/>
          </p:nvPr>
        </p:nvSpPr>
        <p:spPr>
          <a:ln/>
          <a:extLst/>
        </p:spPr>
      </p:sp>
      <p:sp>
        <p:nvSpPr>
          <p:cNvPr id="142339"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997F7634-A25A-43E1-945C-4FBFD51EFAA0}" type="slidenum">
              <a:rPr lang="en-US" sz="1200" smtClean="0"/>
              <a:pPr>
                <a:defRPr/>
              </a:pPr>
              <a:t>10</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5502379D-CDA1-4D23-8B9C-A69027D1B577}" type="slidenum">
              <a:rPr lang="en-US" sz="1200" smtClean="0"/>
              <a:pPr>
                <a:defRPr/>
              </a:pPr>
              <a:t>11</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B542D27E-A9ED-4364-9592-44099C5F8320}" type="slidenum">
              <a:rPr lang="en-US" sz="1200" smtClean="0"/>
              <a:pPr>
                <a:defRPr/>
              </a:pPr>
              <a:t>13</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69451036-D90D-4BF0-AED6-A545E4479C6A}" type="slidenum">
              <a:rPr lang="en-US" sz="1200" smtClean="0"/>
              <a:pPr>
                <a:defRPr/>
              </a:pPr>
              <a:t>14</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33E2E7CC-1123-4B9B-9489-BDE77F7920D9}" type="slidenum">
              <a:rPr lang="en-US" sz="1200" smtClean="0"/>
              <a:pPr>
                <a:defRPr/>
              </a:pPr>
              <a:t>15</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5BF3A934-B322-4D10-AD71-ADCE67CA69F6}" type="slidenum">
              <a:rPr lang="en-US" sz="1200" smtClean="0"/>
              <a:pPr>
                <a:defRPr/>
              </a:pPr>
              <a:t>16</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0B85E2E5-7AAC-4B94-B436-985CAE89D2BE}" type="slidenum">
              <a:rPr lang="en-US" sz="1200" smtClean="0"/>
              <a:pPr>
                <a:defRPr/>
              </a:pPr>
              <a:t>17</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58459917-060C-4DE8-AD9E-5F91942B0BC5}" type="slidenum">
              <a:rPr lang="en-US" sz="1200" smtClean="0"/>
              <a:pPr>
                <a:defRPr/>
              </a:pPr>
              <a:t>18</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0D530313-0872-4126-A10F-1CEB488FFF9E}" type="slidenum">
              <a:rPr lang="en-US" sz="1200" smtClean="0"/>
              <a:pPr>
                <a:defRPr/>
              </a:pPr>
              <a:t>19</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8118441E-9308-464C-95D0-18C8BD4B18DA}" type="slidenum">
              <a:rPr lang="en-US" sz="1200" smtClean="0"/>
              <a:pPr>
                <a:defRPr/>
              </a:pPr>
              <a:t>20</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67DEB91E-B376-4C10-A2B8-4FE6BEEDD07C}" type="slidenum">
              <a:rPr lang="en-US" sz="1200" smtClean="0"/>
              <a:pPr>
                <a:defRPr/>
              </a:pPr>
              <a:t>2</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7D0AAACF-0547-4FE9-A3B1-3637A0605EE4}" type="slidenum">
              <a:rPr lang="en-US" sz="1200" smtClean="0"/>
              <a:pPr>
                <a:defRPr/>
              </a:pPr>
              <a:t>21</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5C9F462B-DF8D-40F1-90E6-DF0971E8EA92}" type="slidenum">
              <a:rPr lang="en-US" sz="1200" smtClean="0"/>
              <a:pPr>
                <a:defRPr/>
              </a:pPr>
              <a:t>22</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030A8FD4-52E2-469B-B273-24C4E9E40537}" type="slidenum">
              <a:rPr lang="en-US" sz="1200" smtClean="0"/>
              <a:pPr>
                <a:defRPr/>
              </a:pPr>
              <a:t>23</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5C8F362E-D986-4453-9EC3-81B3D062B84C}" type="slidenum">
              <a:rPr lang="en-US" sz="1200" smtClean="0"/>
              <a:pPr>
                <a:defRPr/>
              </a:pPr>
              <a:t>24</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552F8216-5E0B-4A6E-B4BF-BC76C9642C39}" type="slidenum">
              <a:rPr lang="en-US" sz="1200" smtClean="0"/>
              <a:pPr>
                <a:defRPr/>
              </a:pPr>
              <a:t>25</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EEE64106-DB74-4566-B3D3-72635C3A6D8E}" type="slidenum">
              <a:rPr lang="en-US" sz="1200" smtClean="0"/>
              <a:pPr>
                <a:defRPr/>
              </a:pPr>
              <a:t>26</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3C3C2511-294A-47CD-BB2C-09A89881D167}" type="slidenum">
              <a:rPr lang="en-US" sz="1200" smtClean="0"/>
              <a:pPr>
                <a:defRPr/>
              </a:pPr>
              <a:t>27</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446524BA-343F-4A8B-9B14-139FC283ED50}" type="slidenum">
              <a:rPr lang="en-US" sz="1200" smtClean="0"/>
              <a:pPr>
                <a:defRPr/>
              </a:pPr>
              <a:t>28</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0D58FBA7-7CE5-4FED-AB6F-4399CA33C85E}" type="slidenum">
              <a:rPr lang="en-US" sz="1200" smtClean="0"/>
              <a:pPr>
                <a:defRPr/>
              </a:pPr>
              <a:t>29</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D7258828-A098-4D50-A136-D82FCC1BC019}" type="slidenum">
              <a:rPr lang="en-US" sz="1200" smtClean="0"/>
              <a:pPr>
                <a:defRPr/>
              </a:pPr>
              <a:t>30</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990E88AC-3A5D-4D94-A392-3F317F891575}" type="slidenum">
              <a:rPr lang="en-US" sz="1200" smtClean="0"/>
              <a:pPr>
                <a:defRPr/>
              </a:pPr>
              <a:t>3</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85FC3D1A-C8F3-4BE0-9D6A-8F80A60E7ACE}" type="slidenum">
              <a:rPr lang="en-US" sz="1200" smtClean="0"/>
              <a:pPr>
                <a:defRPr/>
              </a:pPr>
              <a:t>31</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85FC3D1A-C8F3-4BE0-9D6A-8F80A60E7ACE}" type="slidenum">
              <a:rPr lang="en-US" sz="1200" smtClean="0"/>
              <a:pPr>
                <a:defRPr/>
              </a:pPr>
              <a:t>32</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07BE2C40-1FFC-42A7-8C4E-41308D27EC15}" type="slidenum">
              <a:rPr lang="en-US" sz="1200" smtClean="0"/>
              <a:pPr>
                <a:defRPr/>
              </a:pPr>
              <a:t>33</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30AA3D7B-C692-44FE-917A-154AF84382A7}" type="slidenum">
              <a:rPr lang="en-US" sz="1200" smtClean="0"/>
              <a:pPr>
                <a:defRPr/>
              </a:pPr>
              <a:t>34</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E48408F1-362E-49FB-B768-CD0D43EA64DF}" type="slidenum">
              <a:rPr lang="en-US" sz="1200" smtClean="0"/>
              <a:pPr>
                <a:defRPr/>
              </a:pPr>
              <a:t>35</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A92DFA2B-4F0E-4347-A253-6E6FA3B41303}" type="slidenum">
              <a:rPr lang="en-US" sz="1200" smtClean="0"/>
              <a:pPr>
                <a:defRPr/>
              </a:pPr>
              <a:t>36</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688FFF2A-481F-4BB1-B5ED-ACCC60F242D9}" type="slidenum">
              <a:rPr lang="en-US" sz="1200" smtClean="0"/>
              <a:pPr>
                <a:defRPr/>
              </a:pPr>
              <a:t>37</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31934EC8-C7D2-45A8-B78F-FE0C6BE9F525}" type="slidenum">
              <a:rPr lang="en-US" sz="1200" smtClean="0"/>
              <a:pPr>
                <a:defRPr/>
              </a:pPr>
              <a:t>38</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DF05E2B3-FA81-4BC6-8B85-1190BF15ADCF}" type="slidenum">
              <a:rPr lang="en-US" sz="1200" smtClean="0"/>
              <a:pPr>
                <a:defRPr/>
              </a:pPr>
              <a:t>39</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A7DDF32E-7F57-41C4-ABA9-D1E28B9CD63C}" type="slidenum">
              <a:rPr lang="en-US" sz="1200" smtClean="0"/>
              <a:pPr>
                <a:defRPr/>
              </a:pPr>
              <a:t>40</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88DB6907-773B-4BCC-BE77-5E4B561D950D}" type="slidenum">
              <a:rPr lang="en-US" sz="1200" smtClean="0"/>
              <a:pPr>
                <a:defRPr/>
              </a:pPr>
              <a:t>4</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C591392C-3915-4A3F-8DB5-9C7151F90D06}" type="slidenum">
              <a:rPr lang="en-US" sz="1200" smtClean="0"/>
              <a:pPr>
                <a:defRPr/>
              </a:pPr>
              <a:t>41</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59B71078-9E46-4B40-B916-A279C34BB9DC}" type="slidenum">
              <a:rPr lang="en-US" sz="1200" smtClean="0"/>
              <a:pPr>
                <a:defRPr/>
              </a:pPr>
              <a:t>42</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A50B1A07-3D7A-49ED-9421-E391024D2452}" type="slidenum">
              <a:rPr lang="en-US" sz="1200" smtClean="0"/>
              <a:pPr>
                <a:defRPr/>
              </a:pPr>
              <a:t>5</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E21D502A-2BD5-48DE-906E-D2D277A289C9}" type="slidenum">
              <a:rPr lang="en-US" sz="1200" smtClean="0"/>
              <a:pPr>
                <a:defRPr/>
              </a:pPr>
              <a:t>6</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EFD22C53-1227-484C-BFBF-FB8A2E862B62}" type="slidenum">
              <a:rPr lang="en-US" sz="1200" smtClean="0"/>
              <a:pPr>
                <a:defRPr/>
              </a:pPr>
              <a:t>7</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08E36EDA-F83B-4210-9B7A-7210FC292C6C}" type="slidenum">
              <a:rPr lang="en-US" sz="1200" smtClean="0"/>
              <a:pPr>
                <a:defRPr/>
              </a:pPr>
              <a:t>8</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fld id="{9AC2EE8B-0474-41E6-80AA-68DF565A8002}" type="slidenum">
              <a:rPr lang="en-US" sz="1200" smtClean="0"/>
              <a:pPr>
                <a:defRPr/>
              </a:pPr>
              <a:t>9</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65125" y="3124200"/>
            <a:ext cx="6569075" cy="579438"/>
          </a:xfrm>
          <a:extLst>
            <a:ext uri="{909E8E84-426E-40dd-AFC4-6F175D3DCCD1}">
              <a14:hiddenFill xmlns:a14="http://schemas.microsoft.com/office/drawing/2010/main">
                <a:solidFill>
                  <a:schemeClr val="accent1"/>
                </a:solidFill>
              </a14:hiddenFill>
            </a:ext>
          </a:extLst>
        </p:spPr>
        <p:txBody>
          <a:bodyPr lIns="91440"/>
          <a:lstStyle>
            <a:lvl1pPr>
              <a:defRPr>
                <a:solidFill>
                  <a:schemeClr val="tx1"/>
                </a:solidFill>
              </a:defRPr>
            </a:lvl1pPr>
          </a:lstStyle>
          <a:p>
            <a:pPr lvl="0"/>
            <a:r>
              <a:rPr lang="en-US" noProof="0" dirty="0" smtClean="0"/>
              <a:t>Click to edit Master title style</a:t>
            </a:r>
          </a:p>
        </p:txBody>
      </p:sp>
      <p:sp>
        <p:nvSpPr>
          <p:cNvPr id="4099" name="Rectangle 3"/>
          <p:cNvSpPr>
            <a:spLocks noGrp="1" noChangeArrowheads="1"/>
          </p:cNvSpPr>
          <p:nvPr>
            <p:ph type="subTitle" idx="1"/>
          </p:nvPr>
        </p:nvSpPr>
        <p:spPr>
          <a:xfrm>
            <a:off x="365125" y="4860925"/>
            <a:ext cx="6569075" cy="396875"/>
          </a:xfrm>
        </p:spPr>
        <p:txBody>
          <a:bodyPr>
            <a:spAutoFit/>
          </a:bodyPr>
          <a:lstStyle>
            <a:lvl1pPr marL="0" indent="0">
              <a:buFontTx/>
              <a:buNone/>
              <a:defRPr sz="2000"/>
            </a:lvl1pPr>
          </a:lstStyle>
          <a:p>
            <a:pPr lvl="0"/>
            <a:r>
              <a:rPr lang="en-US" noProof="0" dirty="0" smtClean="0"/>
              <a:t>Click to edit Master subtitle style</a:t>
            </a:r>
          </a:p>
        </p:txBody>
      </p:sp>
      <p:sp>
        <p:nvSpPr>
          <p:cNvPr id="4101" name="Rectangle 5"/>
          <p:cNvSpPr>
            <a:spLocks noChangeArrowheads="1"/>
          </p:cNvSpPr>
          <p:nvPr/>
        </p:nvSpPr>
        <p:spPr bwMode="auto">
          <a:xfrm>
            <a:off x="-6350" y="0"/>
            <a:ext cx="9162288" cy="609600"/>
          </a:xfrm>
          <a:prstGeom prst="rect">
            <a:avLst/>
          </a:prstGeom>
          <a:solidFill>
            <a:srgbClr val="3D6832"/>
          </a:solidFill>
          <a:ln>
            <a:noFill/>
          </a:ln>
          <a:effectLst/>
          <a:extLst/>
        </p:spPr>
        <p:txBody>
          <a:bodyPr wrap="none" anchor="ctr"/>
          <a:lstStyle/>
          <a:p>
            <a:pPr algn="ctr"/>
            <a:endParaRPr lang="en-US">
              <a:solidFill>
                <a:schemeClr val="accent1"/>
              </a:solidFill>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800" dirty="0">
                <a:solidFill>
                  <a:schemeClr val="bg1"/>
                </a:solidFill>
              </a:rPr>
              <a:t>Chapter </a:t>
            </a:r>
            <a:r>
              <a:rPr lang="en-US" sz="2800" dirty="0" smtClean="0">
                <a:solidFill>
                  <a:schemeClr val="bg1"/>
                </a:solidFill>
              </a:rPr>
              <a:t>4 </a:t>
            </a:r>
            <a:r>
              <a:rPr lang="en-US" sz="2800" dirty="0">
                <a:solidFill>
                  <a:schemeClr val="bg1"/>
                </a:solidFill>
              </a:rPr>
              <a:t>Lecture</a:t>
            </a:r>
          </a:p>
        </p:txBody>
      </p:sp>
      <p:sp>
        <p:nvSpPr>
          <p:cNvPr id="4113" name="Rectangle 17"/>
          <p:cNvSpPr>
            <a:spLocks noGrp="1" noChangeArrowheads="1"/>
          </p:cNvSpPr>
          <p:nvPr>
            <p:ph type="ftr" sz="quarter" idx="3"/>
          </p:nvPr>
        </p:nvSpPr>
        <p:spPr/>
        <p:txBody>
          <a:bodyPr/>
          <a:lstStyle>
            <a:lvl1pPr>
              <a:defRPr/>
            </a:lvl1pPr>
          </a:lstStyle>
          <a:p>
            <a:r>
              <a:rPr lang="en-GB"/>
              <a:t>© 2014 Pearson Education, Inc.</a:t>
            </a:r>
          </a:p>
        </p:txBody>
      </p:sp>
      <p:sp>
        <p:nvSpPr>
          <p:cNvPr id="4121" name="Text Box 25"/>
          <p:cNvSpPr txBox="1">
            <a:spLocks noChangeArrowheads="1"/>
          </p:cNvSpPr>
          <p:nvPr userDrawn="1"/>
        </p:nvSpPr>
        <p:spPr bwMode="auto">
          <a:xfrm>
            <a:off x="88900" y="635000"/>
            <a:ext cx="8905875"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lnSpc>
                <a:spcPct val="100000"/>
              </a:lnSpc>
            </a:pPr>
            <a:r>
              <a:rPr lang="en-US" sz="3200" b="1" dirty="0" smtClean="0"/>
              <a:t>Pearson</a:t>
            </a:r>
            <a:r>
              <a:rPr lang="en-US" sz="3200" b="1" baseline="0" dirty="0" smtClean="0"/>
              <a:t> </a:t>
            </a:r>
            <a:r>
              <a:rPr lang="en-US" sz="3200" b="1" dirty="0" smtClean="0"/>
              <a:t>Physics </a:t>
            </a:r>
          </a:p>
        </p:txBody>
      </p:sp>
      <p:pic>
        <p:nvPicPr>
          <p:cNvPr id="11" name="Picture 10" descr="WALK1156_01_cvrmech.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45100" y="1574800"/>
            <a:ext cx="3765462" cy="5056632"/>
          </a:xfrm>
          <a:prstGeom prst="rect">
            <a:avLst/>
          </a:prstGeom>
          <a:noFill/>
          <a:ln>
            <a:solidFill>
              <a:srgbClr val="3D6832"/>
            </a:solidFill>
          </a:ln>
          <a:effectLst>
            <a:outerShdw blurRad="63500" dist="35921" dir="2700000" algn="ctr" rotWithShape="0">
              <a:srgbClr val="000000">
                <a:alpha val="74998"/>
              </a:srgbClr>
            </a:outerShdw>
          </a:effectLst>
        </p:spPr>
      </p:pic>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D683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3D6832"/>
              </a:buClr>
              <a:defRPr/>
            </a:lvl1pPr>
            <a:lvl2pPr>
              <a:buClr>
                <a:srgbClr val="3D6832"/>
              </a:buClr>
              <a:defRPr/>
            </a:lvl2pPr>
            <a:lvl3pPr>
              <a:buClr>
                <a:srgbClr val="3D6832"/>
              </a:buClr>
              <a:defRPr/>
            </a:lvl3pPr>
            <a:lvl4pPr>
              <a:buClr>
                <a:srgbClr val="3D6832"/>
              </a:buClr>
              <a:defRPr/>
            </a:lvl4pPr>
            <a:lvl5pPr>
              <a:buClr>
                <a:srgbClr val="3D68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a:t>© 2014 Pearson Education, Inc.</a:t>
            </a:r>
          </a:p>
        </p:txBody>
      </p:sp>
    </p:spTree>
    <p:extLst>
      <p:ext uri="{BB962C8B-B14F-4D97-AF65-F5344CB8AC3E}">
        <p14:creationId xmlns:p14="http://schemas.microsoft.com/office/powerpoint/2010/main" val="3070372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56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GB"/>
              <a:t>© 2014 Pearson Education, Inc.</a:t>
            </a:r>
          </a:p>
        </p:txBody>
      </p:sp>
    </p:spTree>
    <p:extLst>
      <p:ext uri="{BB962C8B-B14F-4D97-AF65-F5344CB8AC3E}">
        <p14:creationId xmlns:p14="http://schemas.microsoft.com/office/powerpoint/2010/main" val="15719076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0" y="0"/>
            <a:ext cx="9144000" cy="579438"/>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57200" tIns="45720" rIns="91440" bIns="45720" numCol="1" anchor="t" anchorCtr="0" compatLnSpc="1">
            <a:prstTxWarp prst="textNoShape">
              <a:avLst/>
            </a:prstTxWarp>
            <a:spAutoFit/>
          </a:bodyPr>
          <a:lstStyle/>
          <a:p>
            <a:pPr lvl="0"/>
            <a:r>
              <a:rPr lang="en-US" dirty="0"/>
              <a:t>Click to edit Master title style</a:t>
            </a:r>
          </a:p>
        </p:txBody>
      </p:sp>
      <p:sp>
        <p:nvSpPr>
          <p:cNvPr id="3076" name="Rectangle 4"/>
          <p:cNvSpPr>
            <a:spLocks noGrp="1" noChangeArrowheads="1"/>
          </p:cNvSpPr>
          <p:nvPr>
            <p:ph type="body" idx="1"/>
          </p:nvPr>
        </p:nvSpPr>
        <p:spPr bwMode="auto">
          <a:xfrm>
            <a:off x="365125" y="1141413"/>
            <a:ext cx="8229600" cy="510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91" name="Rectangle 19"/>
          <p:cNvSpPr>
            <a:spLocks noGrp="1" noChangeArrowheads="1"/>
          </p:cNvSpPr>
          <p:nvPr>
            <p:ph type="ftr" sz="quarter" idx="3"/>
          </p:nvPr>
        </p:nvSpPr>
        <p:spPr bwMode="gray">
          <a:xfrm>
            <a:off x="87313" y="6613525"/>
            <a:ext cx="5399087"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eaLnBrk="1" hangingPunct="1">
              <a:defRPr sz="900">
                <a:cs typeface="+mj-cs"/>
              </a:defRPr>
            </a:lvl1pPr>
          </a:lstStyle>
          <a:p>
            <a:r>
              <a:rPr lang="en-GB"/>
              <a:t>© 2014 Pearson Education, Inc.</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Lst>
  <p:hf sldNum="0" hdr="0" dt="0"/>
  <p:txStyles>
    <p:titleStyle>
      <a:lvl1pPr algn="l" rtl="0" fontAlgn="base">
        <a:spcBef>
          <a:spcPct val="50000"/>
        </a:spcBef>
        <a:spcAft>
          <a:spcPct val="0"/>
        </a:spcAft>
        <a:defRPr sz="3200" b="1">
          <a:solidFill>
            <a:srgbClr val="3D6832"/>
          </a:solidFill>
          <a:latin typeface="+mj-lt"/>
          <a:ea typeface="+mj-ea"/>
          <a:cs typeface="+mj-cs"/>
        </a:defRPr>
      </a:lvl1pPr>
      <a:lvl2pPr algn="l" rtl="0" fontAlgn="base">
        <a:spcBef>
          <a:spcPct val="50000"/>
        </a:spcBef>
        <a:spcAft>
          <a:spcPct val="0"/>
        </a:spcAft>
        <a:defRPr sz="3200" b="1">
          <a:solidFill>
            <a:srgbClr val="BE58A1"/>
          </a:solidFill>
          <a:latin typeface="Arial" charset="0"/>
          <a:ea typeface="ＭＳ Ｐゴシック" charset="0"/>
          <a:cs typeface="Arial" charset="0"/>
        </a:defRPr>
      </a:lvl2pPr>
      <a:lvl3pPr algn="l" rtl="0" fontAlgn="base">
        <a:spcBef>
          <a:spcPct val="50000"/>
        </a:spcBef>
        <a:spcAft>
          <a:spcPct val="0"/>
        </a:spcAft>
        <a:defRPr sz="3200" b="1">
          <a:solidFill>
            <a:srgbClr val="BE58A1"/>
          </a:solidFill>
          <a:latin typeface="Arial" charset="0"/>
          <a:ea typeface="ＭＳ Ｐゴシック" charset="0"/>
          <a:cs typeface="Arial" charset="0"/>
        </a:defRPr>
      </a:lvl3pPr>
      <a:lvl4pPr algn="l" rtl="0" fontAlgn="base">
        <a:spcBef>
          <a:spcPct val="50000"/>
        </a:spcBef>
        <a:spcAft>
          <a:spcPct val="0"/>
        </a:spcAft>
        <a:defRPr sz="3200" b="1">
          <a:solidFill>
            <a:srgbClr val="BE58A1"/>
          </a:solidFill>
          <a:latin typeface="Arial" charset="0"/>
          <a:ea typeface="ＭＳ Ｐゴシック" charset="0"/>
          <a:cs typeface="Arial" charset="0"/>
        </a:defRPr>
      </a:lvl4pPr>
      <a:lvl5pPr algn="l" rtl="0" fontAlgn="base">
        <a:spcBef>
          <a:spcPct val="50000"/>
        </a:spcBef>
        <a:spcAft>
          <a:spcPct val="0"/>
        </a:spcAft>
        <a:defRPr sz="3200" b="1">
          <a:solidFill>
            <a:srgbClr val="BE58A1"/>
          </a:solidFill>
          <a:latin typeface="Arial" charset="0"/>
          <a:ea typeface="ＭＳ Ｐゴシック" charset="0"/>
          <a:cs typeface="Arial" charset="0"/>
        </a:defRPr>
      </a:lvl5pPr>
      <a:lvl6pPr marL="457200" algn="l" rtl="0" fontAlgn="base">
        <a:spcBef>
          <a:spcPct val="50000"/>
        </a:spcBef>
        <a:spcAft>
          <a:spcPct val="0"/>
        </a:spcAft>
        <a:defRPr sz="3200" b="1">
          <a:solidFill>
            <a:srgbClr val="BE58A1"/>
          </a:solidFill>
          <a:latin typeface="Arial" charset="0"/>
          <a:ea typeface="ＭＳ Ｐゴシック" charset="0"/>
          <a:cs typeface="Arial" charset="0"/>
        </a:defRPr>
      </a:lvl6pPr>
      <a:lvl7pPr marL="914400" algn="l" rtl="0" fontAlgn="base">
        <a:spcBef>
          <a:spcPct val="50000"/>
        </a:spcBef>
        <a:spcAft>
          <a:spcPct val="0"/>
        </a:spcAft>
        <a:defRPr sz="3200" b="1">
          <a:solidFill>
            <a:srgbClr val="BE58A1"/>
          </a:solidFill>
          <a:latin typeface="Arial" charset="0"/>
          <a:ea typeface="ＭＳ Ｐゴシック" charset="0"/>
          <a:cs typeface="Arial" charset="0"/>
        </a:defRPr>
      </a:lvl7pPr>
      <a:lvl8pPr marL="1371600" algn="l" rtl="0" fontAlgn="base">
        <a:spcBef>
          <a:spcPct val="50000"/>
        </a:spcBef>
        <a:spcAft>
          <a:spcPct val="0"/>
        </a:spcAft>
        <a:defRPr sz="3200" b="1">
          <a:solidFill>
            <a:srgbClr val="BE58A1"/>
          </a:solidFill>
          <a:latin typeface="Arial" charset="0"/>
          <a:ea typeface="ＭＳ Ｐゴシック" charset="0"/>
          <a:cs typeface="Arial" charset="0"/>
        </a:defRPr>
      </a:lvl8pPr>
      <a:lvl9pPr marL="1828800" algn="l" rtl="0" fontAlgn="base">
        <a:spcBef>
          <a:spcPct val="50000"/>
        </a:spcBef>
        <a:spcAft>
          <a:spcPct val="0"/>
        </a:spcAft>
        <a:defRPr sz="3200" b="1">
          <a:solidFill>
            <a:srgbClr val="BE58A1"/>
          </a:solidFill>
          <a:latin typeface="Arial" charset="0"/>
          <a:ea typeface="ＭＳ Ｐゴシック" charset="0"/>
          <a:cs typeface="Arial" charset="0"/>
        </a:defRPr>
      </a:lvl9pPr>
    </p:titleStyle>
    <p:bodyStyle>
      <a:lvl1pPr marL="342900" indent="-342900" algn="l" rtl="0" fontAlgn="base">
        <a:spcBef>
          <a:spcPct val="20000"/>
        </a:spcBef>
        <a:spcAft>
          <a:spcPct val="0"/>
        </a:spcAft>
        <a:buClr>
          <a:srgbClr val="3D6832"/>
        </a:buClr>
        <a:buChar char="•"/>
        <a:defRPr sz="2800">
          <a:solidFill>
            <a:schemeClr val="tx1"/>
          </a:solidFill>
          <a:latin typeface="+mn-lt"/>
          <a:ea typeface="+mn-ea"/>
          <a:cs typeface="+mn-cs"/>
        </a:defRPr>
      </a:lvl1pPr>
      <a:lvl2pPr marL="742950" indent="-285750" algn="l" rtl="0" fontAlgn="base">
        <a:spcBef>
          <a:spcPct val="20000"/>
        </a:spcBef>
        <a:spcAft>
          <a:spcPct val="0"/>
        </a:spcAft>
        <a:buClr>
          <a:srgbClr val="3D6832"/>
        </a:buClr>
        <a:buChar char="–"/>
        <a:defRPr sz="2800">
          <a:solidFill>
            <a:schemeClr val="tx1"/>
          </a:solidFill>
          <a:latin typeface="+mn-lt"/>
          <a:ea typeface="+mn-ea"/>
        </a:defRPr>
      </a:lvl2pPr>
      <a:lvl3pPr marL="1143000" indent="-228600" algn="l" rtl="0" fontAlgn="base">
        <a:spcBef>
          <a:spcPct val="20000"/>
        </a:spcBef>
        <a:spcAft>
          <a:spcPct val="0"/>
        </a:spcAft>
        <a:buClr>
          <a:srgbClr val="3D6832"/>
        </a:buClr>
        <a:buChar char="•"/>
        <a:defRPr sz="2400">
          <a:solidFill>
            <a:schemeClr val="tx1"/>
          </a:solidFill>
          <a:latin typeface="+mn-lt"/>
          <a:ea typeface="+mn-ea"/>
        </a:defRPr>
      </a:lvl3pPr>
      <a:lvl4pPr marL="1600200" indent="-228600" algn="l" rtl="0" fontAlgn="base">
        <a:spcBef>
          <a:spcPct val="20000"/>
        </a:spcBef>
        <a:spcAft>
          <a:spcPct val="0"/>
        </a:spcAft>
        <a:buClr>
          <a:srgbClr val="3D6832"/>
        </a:buClr>
        <a:buChar char="–"/>
        <a:defRPr sz="2000">
          <a:solidFill>
            <a:schemeClr val="tx1"/>
          </a:solidFill>
          <a:latin typeface="+mn-lt"/>
          <a:ea typeface="+mn-ea"/>
        </a:defRPr>
      </a:lvl4pPr>
      <a:lvl5pPr marL="2057400" indent="-228600" algn="l" rtl="0" fontAlgn="base">
        <a:spcBef>
          <a:spcPct val="20000"/>
        </a:spcBef>
        <a:spcAft>
          <a:spcPct val="0"/>
        </a:spcAft>
        <a:buClr>
          <a:srgbClr val="3D6832"/>
        </a:buClr>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8.jpg"/><Relationship Id="rId5" Type="http://schemas.openxmlformats.org/officeDocument/2006/relationships/oleObject" Target="../embeddings/oleObject1.bin"/><Relationship Id="rId6" Type="http://schemas.openxmlformats.org/officeDocument/2006/relationships/image" Target="../media/image7.wmf"/><Relationship Id="rId7" Type="http://schemas.openxmlformats.org/officeDocument/2006/relationships/image" Target="../media/image4.jp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jpg"/><Relationship Id="rId6"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14.jpg"/><Relationship Id="rId6" Type="http://schemas.openxmlformats.org/officeDocument/2006/relationships/image" Target="../media/image20.jp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5" Type="http://schemas.openxmlformats.org/officeDocument/2006/relationships/image" Target="../media/image31.jpg"/><Relationship Id="rId6"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3.jpg"/></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em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7"/>
          <p:cNvSpPr>
            <a:spLocks noGrp="1" noChangeArrowheads="1"/>
          </p:cNvSpPr>
          <p:nvPr>
            <p:ph type="ftr" sz="quarter" idx="4294967295"/>
          </p:nvPr>
        </p:nvSpPr>
        <p:spPr>
          <a:xfrm>
            <a:off x="87313" y="6613525"/>
            <a:ext cx="5399087" cy="179388"/>
          </a:xfrm>
          <a:prstGeom prst="rect">
            <a:avLst/>
          </a:prstGeom>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eaLnBrk="1" hangingPunct="1">
              <a:defRPr/>
            </a:pPr>
            <a:r>
              <a:rPr lang="en-GB" sz="900" dirty="0" smtClean="0"/>
              <a:t>© 2014 Pearson Education, Inc.</a:t>
            </a:r>
          </a:p>
        </p:txBody>
      </p:sp>
      <p:sp>
        <p:nvSpPr>
          <p:cNvPr id="2061" name="Rectangle 13"/>
          <p:cNvSpPr>
            <a:spLocks noChangeArrowheads="1"/>
          </p:cNvSpPr>
          <p:nvPr/>
        </p:nvSpPr>
        <p:spPr bwMode="auto">
          <a:xfrm>
            <a:off x="5394325" y="8731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endParaRPr lang="en-US" dirty="0">
              <a:ea typeface="ＭＳ Ｐゴシック" charset="0"/>
            </a:endParaRPr>
          </a:p>
        </p:txBody>
      </p:sp>
      <p:sp>
        <p:nvSpPr>
          <p:cNvPr id="2091" name="Rectangle 43"/>
          <p:cNvSpPr>
            <a:spLocks noGrp="1" noChangeArrowheads="1"/>
          </p:cNvSpPr>
          <p:nvPr>
            <p:ph type="ctrTitle"/>
          </p:nvPr>
        </p:nvSpPr>
        <p:spPr>
          <a:xfrm>
            <a:off x="365125" y="3124200"/>
            <a:ext cx="3068254" cy="1077913"/>
          </a:xfrm>
        </p:spPr>
        <p:txBody>
          <a:bodyPr/>
          <a:lstStyle/>
          <a:p>
            <a:pPr eaLnBrk="1" hangingPunct="1">
              <a:defRPr/>
            </a:pPr>
            <a:r>
              <a:rPr lang="en-US" dirty="0" smtClean="0"/>
              <a:t>Motion in </a:t>
            </a:r>
            <a:r>
              <a:rPr lang="en-US" dirty="0" smtClean="0"/>
              <a:t>Two Dimensions</a:t>
            </a:r>
            <a:endParaRPr lang="en-US" dirty="0"/>
          </a:p>
        </p:txBody>
      </p:sp>
      <p:sp>
        <p:nvSpPr>
          <p:cNvPr id="6" name="Rectangle 3"/>
          <p:cNvSpPr>
            <a:spLocks noGrp="1" noChangeArrowheads="1"/>
          </p:cNvSpPr>
          <p:nvPr>
            <p:ph type="subTitle" idx="1"/>
          </p:nvPr>
        </p:nvSpPr>
        <p:spPr>
          <a:xfrm>
            <a:off x="365125" y="5051424"/>
            <a:ext cx="2218668" cy="738023"/>
          </a:xfrm>
        </p:spPr>
        <p:txBody>
          <a:bodyPr/>
          <a:lstStyle>
            <a:lvl1pPr marL="0" indent="0">
              <a:buFontTx/>
              <a:buNone/>
              <a:defRPr sz="2000"/>
            </a:lvl1pPr>
          </a:lstStyle>
          <a:p>
            <a:pPr eaLnBrk="1" hangingPunct="1">
              <a:defRPr/>
            </a:pPr>
            <a:r>
              <a:rPr lang="en-US" dirty="0" smtClean="0"/>
              <a:t>Prepared </a:t>
            </a:r>
            <a:r>
              <a:rPr lang="en-US" dirty="0" smtClean="0"/>
              <a:t>by Chris </a:t>
            </a:r>
            <a:r>
              <a:rPr lang="en-US" dirty="0" smtClean="0"/>
              <a:t>Chiaverina</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04_07_Figure.jpg"/>
          <p:cNvPicPr>
            <a:picLocks noChangeAspect="1"/>
          </p:cNvPicPr>
          <p:nvPr/>
        </p:nvPicPr>
        <p:blipFill rotWithShape="1">
          <a:blip r:embed="rId4">
            <a:extLst>
              <a:ext uri="{28A0092B-C50C-407E-A947-70E740481C1C}">
                <a14:useLocalDpi xmlns:a14="http://schemas.microsoft.com/office/drawing/2010/main" val="0"/>
              </a:ext>
            </a:extLst>
          </a:blip>
          <a:srcRect b="3061"/>
          <a:stretch/>
        </p:blipFill>
        <p:spPr>
          <a:xfrm>
            <a:off x="2633477" y="3352127"/>
            <a:ext cx="3600000" cy="3420702"/>
          </a:xfrm>
          <a:prstGeom prst="rect">
            <a:avLst/>
          </a:prstGeom>
        </p:spPr>
      </p:pic>
      <p:sp>
        <p:nvSpPr>
          <p:cNvPr id="1029" name="Rectangle 5"/>
          <p:cNvSpPr>
            <a:spLocks noGrp="1" noChangeArrowheads="1"/>
          </p:cNvSpPr>
          <p:nvPr>
            <p:ph type="title"/>
          </p:nvPr>
        </p:nvSpPr>
        <p:spPr/>
        <p:txBody>
          <a:bodyPr/>
          <a:lstStyle/>
          <a:p>
            <a:r>
              <a:rPr lang="en-US" smtClean="0"/>
              <a:t>Vectors in Physics</a:t>
            </a:r>
            <a:br>
              <a:rPr lang="en-US" smtClean="0"/>
            </a:br>
            <a:endParaRPr lang="en-US" dirty="0"/>
          </a:p>
        </p:txBody>
      </p:sp>
      <p:sp>
        <p:nvSpPr>
          <p:cNvPr id="10" name="Content Placeholder 9"/>
          <p:cNvSpPr>
            <a:spLocks noGrp="1"/>
          </p:cNvSpPr>
          <p:nvPr>
            <p:ph idx="1"/>
          </p:nvPr>
        </p:nvSpPr>
        <p:spPr/>
        <p:txBody>
          <a:bodyPr/>
          <a:lstStyle/>
          <a:p>
            <a:r>
              <a:rPr lang="en-US" sz="2400" dirty="0" smtClean="0"/>
              <a:t>The components of a vector may be converted into the magnitude and direction of the vector. </a:t>
            </a:r>
          </a:p>
          <a:p>
            <a:r>
              <a:rPr lang="en-US" sz="2400" dirty="0" smtClean="0"/>
              <a:t>The magnitude of a vector    in the figure below may be found using the Pythagorean theorem:</a:t>
            </a:r>
            <a:endParaRPr lang="en-US" sz="2400"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graphicFrame>
        <p:nvGraphicFramePr>
          <p:cNvPr id="12293" name="Object 1"/>
          <p:cNvGraphicFramePr>
            <a:graphicFrameLocks noChangeAspect="1"/>
          </p:cNvGraphicFramePr>
          <p:nvPr>
            <p:extLst>
              <p:ext uri="{D42A27DB-BD31-4B8C-83A1-F6EECF244321}">
                <p14:modId xmlns:p14="http://schemas.microsoft.com/office/powerpoint/2010/main" val="2340114159"/>
              </p:ext>
            </p:extLst>
          </p:nvPr>
        </p:nvGraphicFramePr>
        <p:xfrm>
          <a:off x="3525971" y="2785083"/>
          <a:ext cx="1771177" cy="686167"/>
        </p:xfrm>
        <a:graphic>
          <a:graphicData uri="http://schemas.openxmlformats.org/presentationml/2006/ole">
            <mc:AlternateContent xmlns:mc="http://schemas.openxmlformats.org/markup-compatibility/2006">
              <mc:Choice xmlns:v="urn:schemas-microsoft-com:vml" Requires="v">
                <p:oleObj spid="_x0000_s1073" name="Equation" r:id="rId5" imgW="787058" imgH="304668" progId="Equation.DSMT4">
                  <p:embed/>
                </p:oleObj>
              </mc:Choice>
              <mc:Fallback>
                <p:oleObj name="Equation" r:id="rId5" imgW="787058" imgH="304668"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5971" y="2785083"/>
                        <a:ext cx="1771177" cy="68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4" name="Picture 13" descr="Untitled-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28829" y="2003534"/>
            <a:ext cx="173008" cy="28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Vectors in Physics</a:t>
            </a:r>
            <a:br>
              <a:rPr lang="en-US" smtClean="0"/>
            </a:b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Untitled-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1161" y="590318"/>
            <a:ext cx="6090728" cy="600334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Vectors in Physics</a:t>
            </a:r>
            <a:endParaRPr lang="en-US" dirty="0"/>
          </a:p>
        </p:txBody>
      </p:sp>
      <p:sp>
        <p:nvSpPr>
          <p:cNvPr id="14" name="Footer Placeholder 13"/>
          <p:cNvSpPr>
            <a:spLocks noGrp="1"/>
          </p:cNvSpPr>
          <p:nvPr>
            <p:ph type="ftr" sz="quarter" idx="10"/>
          </p:nvPr>
        </p:nvSpPr>
        <p:spPr/>
        <p:txBody>
          <a:bodyPr/>
          <a:lstStyle/>
          <a:p>
            <a:r>
              <a:rPr lang="en-GB" smtClean="0"/>
              <a:t>© 2014 Pearson Education, Inc.</a:t>
            </a:r>
            <a:endParaRPr lang="en-GB"/>
          </a:p>
        </p:txBody>
      </p:sp>
      <p:sp>
        <p:nvSpPr>
          <p:cNvPr id="3" name="Content Placeholder 2"/>
          <p:cNvSpPr>
            <a:spLocks noGrp="1"/>
          </p:cNvSpPr>
          <p:nvPr>
            <p:ph idx="1"/>
          </p:nvPr>
        </p:nvSpPr>
        <p:spPr/>
        <p:txBody>
          <a:bodyPr/>
          <a:lstStyle/>
          <a:p>
            <a:r>
              <a:rPr lang="en-US" sz="2400" dirty="0" smtClean="0"/>
              <a:t>The direction of vector   may be found by applying the tangent of an angle. The tangent is the length of the opposite side divided by the length of the adjacent side:</a:t>
            </a:r>
          </a:p>
        </p:txBody>
      </p:sp>
      <p:pic>
        <p:nvPicPr>
          <p:cNvPr id="15" name="Picture 14" descr="Untitled-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3689" y="1209736"/>
            <a:ext cx="173008" cy="288000"/>
          </a:xfrm>
          <a:prstGeom prst="rect">
            <a:avLst/>
          </a:prstGeom>
        </p:spPr>
      </p:pic>
      <p:pic>
        <p:nvPicPr>
          <p:cNvPr id="16" name="Picture 15" descr="Page 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70" y="2540813"/>
            <a:ext cx="8280000" cy="3893205"/>
          </a:xfrm>
          <a:prstGeom prst="rect">
            <a:avLst/>
          </a:prstGeom>
        </p:spPr>
      </p:pic>
    </p:spTree>
    <p:extLst>
      <p:ext uri="{BB962C8B-B14F-4D97-AF65-F5344CB8AC3E}">
        <p14:creationId xmlns:p14="http://schemas.microsoft.com/office/powerpoint/2010/main" val="2377648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Adding and Subtracting Vectors</a:t>
            </a:r>
            <a:br>
              <a:rPr lang="en-US" smtClean="0"/>
            </a:br>
            <a:endParaRPr lang="en-US" dirty="0"/>
          </a:p>
        </p:txBody>
      </p:sp>
      <p:sp>
        <p:nvSpPr>
          <p:cNvPr id="1030" name="Rectangle 6"/>
          <p:cNvSpPr>
            <a:spLocks noGrp="1" noChangeArrowheads="1"/>
          </p:cNvSpPr>
          <p:nvPr>
            <p:ph type="body" idx="1"/>
          </p:nvPr>
        </p:nvSpPr>
        <p:spPr/>
        <p:txBody>
          <a:bodyPr/>
          <a:lstStyle/>
          <a:p>
            <a:r>
              <a:rPr lang="en-US" dirty="0" smtClean="0"/>
              <a:t>Vectors may be added by placing them head to tail.</a:t>
            </a:r>
          </a:p>
          <a:p>
            <a:r>
              <a:rPr lang="en-US" dirty="0" smtClean="0"/>
              <a:t>A resultant vector, or vector sum, is the result of adding two or more vectors.</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Page 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526" y="3762796"/>
            <a:ext cx="7920000" cy="95064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784" y="1543942"/>
            <a:ext cx="239250" cy="316655"/>
          </a:xfrm>
          <a:prstGeom prst="rect">
            <a:avLst/>
          </a:prstGeom>
        </p:spPr>
      </p:pic>
      <p:pic>
        <p:nvPicPr>
          <p:cNvPr id="12" name="Picture 11" descr="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9832" y="1535226"/>
            <a:ext cx="230400" cy="324000"/>
          </a:xfrm>
          <a:prstGeom prst="rect">
            <a:avLst/>
          </a:prstGeom>
        </p:spPr>
      </p:pic>
      <p:pic>
        <p:nvPicPr>
          <p:cNvPr id="13" name="Picture 12" descr="c.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6404" y="1909080"/>
            <a:ext cx="239478" cy="324000"/>
          </a:xfrm>
          <a:prstGeom prst="rect">
            <a:avLst/>
          </a:prstGeom>
        </p:spPr>
      </p:pic>
      <p:sp>
        <p:nvSpPr>
          <p:cNvPr id="10" name="Content Placeholder 9"/>
          <p:cNvSpPr>
            <a:spLocks noGrp="1"/>
          </p:cNvSpPr>
          <p:nvPr>
            <p:ph idx="1"/>
          </p:nvPr>
        </p:nvSpPr>
        <p:spPr/>
        <p:txBody>
          <a:bodyPr/>
          <a:lstStyle/>
          <a:p>
            <a:r>
              <a:rPr lang="en-US" sz="2400" dirty="0"/>
              <a:t>In the figure below, two displacement </a:t>
            </a:r>
            <a:r>
              <a:rPr lang="en-US" sz="2400" dirty="0" smtClean="0"/>
              <a:t>are represented </a:t>
            </a:r>
            <a:r>
              <a:rPr lang="en-US" sz="2400" dirty="0"/>
              <a:t>by vectors </a:t>
            </a:r>
            <a:r>
              <a:rPr lang="en-US" sz="2400" dirty="0" smtClean="0"/>
              <a:t>   and   . </a:t>
            </a:r>
            <a:r>
              <a:rPr lang="en-US" sz="2400" dirty="0"/>
              <a:t>The resultant, </a:t>
            </a:r>
            <a:r>
              <a:rPr lang="en-US" sz="2400" dirty="0" smtClean="0"/>
              <a:t>or vector </a:t>
            </a:r>
            <a:r>
              <a:rPr lang="en-US" sz="2400" dirty="0"/>
              <a:t>sum, is represented by </a:t>
            </a:r>
            <a:r>
              <a:rPr lang="en-US" sz="2400" dirty="0" smtClean="0"/>
              <a:t>vector    .</a:t>
            </a:r>
            <a:endParaRPr lang="en-US" sz="2400" dirty="0"/>
          </a:p>
        </p:txBody>
      </p:sp>
      <p:sp>
        <p:nvSpPr>
          <p:cNvPr id="1029" name="Rectangle 5"/>
          <p:cNvSpPr>
            <a:spLocks noGrp="1" noChangeArrowheads="1"/>
          </p:cNvSpPr>
          <p:nvPr>
            <p:ph type="title"/>
          </p:nvPr>
        </p:nvSpPr>
        <p:spPr/>
        <p:txBody>
          <a:bodyPr/>
          <a:lstStyle/>
          <a:p>
            <a:r>
              <a:rPr lang="en-US" dirty="0" smtClean="0"/>
              <a:t>Adding and Subtracting Vectors</a:t>
            </a:r>
            <a:br>
              <a:rPr lang="en-US" dirty="0" smtClean="0"/>
            </a:b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5" name="Picture 14" descr="04_08_Figure.jpg"/>
          <p:cNvPicPr>
            <a:picLocks noChangeAspect="1"/>
          </p:cNvPicPr>
          <p:nvPr/>
        </p:nvPicPr>
        <p:blipFill rotWithShape="1">
          <a:blip r:embed="rId6">
            <a:extLst>
              <a:ext uri="{28A0092B-C50C-407E-A947-70E740481C1C}">
                <a14:useLocalDpi xmlns:a14="http://schemas.microsoft.com/office/drawing/2010/main" val="0"/>
              </a:ext>
            </a:extLst>
          </a:blip>
          <a:srcRect b="2979"/>
          <a:stretch/>
        </p:blipFill>
        <p:spPr>
          <a:xfrm>
            <a:off x="4255746" y="1976230"/>
            <a:ext cx="4813282" cy="483430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04_09_Figure.jpg"/>
          <p:cNvPicPr>
            <a:picLocks noChangeAspect="1"/>
          </p:cNvPicPr>
          <p:nvPr/>
        </p:nvPicPr>
        <p:blipFill rotWithShape="1">
          <a:blip r:embed="rId3">
            <a:extLst>
              <a:ext uri="{28A0092B-C50C-407E-A947-70E740481C1C}">
                <a14:useLocalDpi xmlns:a14="http://schemas.microsoft.com/office/drawing/2010/main" val="0"/>
              </a:ext>
            </a:extLst>
          </a:blip>
          <a:srcRect b="2979"/>
          <a:stretch/>
        </p:blipFill>
        <p:spPr>
          <a:xfrm>
            <a:off x="4753056" y="2422807"/>
            <a:ext cx="4330878" cy="4349789"/>
          </a:xfrm>
          <a:prstGeom prst="rect">
            <a:avLst/>
          </a:prstGeom>
        </p:spPr>
      </p:pic>
      <p:sp>
        <p:nvSpPr>
          <p:cNvPr id="1029" name="Rectangle 5"/>
          <p:cNvSpPr>
            <a:spLocks noGrp="1" noChangeArrowheads="1"/>
          </p:cNvSpPr>
          <p:nvPr>
            <p:ph type="title"/>
          </p:nvPr>
        </p:nvSpPr>
        <p:spPr/>
        <p:txBody>
          <a:bodyPr/>
          <a:lstStyle/>
          <a:p>
            <a:r>
              <a:rPr lang="en-US" smtClean="0"/>
              <a:t>Adding and Subtracting Vectors</a:t>
            </a:r>
            <a:br>
              <a:rPr lang="en-US" smtClean="0"/>
            </a:br>
            <a:endParaRPr lang="en-US" dirty="0"/>
          </a:p>
        </p:txBody>
      </p:sp>
      <p:sp>
        <p:nvSpPr>
          <p:cNvPr id="1030" name="Rectangle 6"/>
          <p:cNvSpPr>
            <a:spLocks noGrp="1" noChangeArrowheads="1"/>
          </p:cNvSpPr>
          <p:nvPr>
            <p:ph type="body" idx="1"/>
          </p:nvPr>
        </p:nvSpPr>
        <p:spPr>
          <a:xfrm>
            <a:off x="365124" y="1141413"/>
            <a:ext cx="8190013" cy="5106987"/>
          </a:xfrm>
        </p:spPr>
        <p:txBody>
          <a:bodyPr/>
          <a:lstStyle/>
          <a:p>
            <a:r>
              <a:rPr lang="en-US" sz="2400" dirty="0" smtClean="0"/>
              <a:t>To add more than two vectors, first place all the vectors head to tail, head to tail, and so on. Then draw the resultant vector from the tail of the first vector to the head of the last vector. This</a:t>
            </a:r>
            <a:br>
              <a:rPr lang="en-US" sz="2400" dirty="0" smtClean="0"/>
            </a:br>
            <a:r>
              <a:rPr lang="en-US" sz="2400" dirty="0" smtClean="0"/>
              <a:t>process is shown in the figure</a:t>
            </a:r>
            <a:br>
              <a:rPr lang="en-US" sz="2400" dirty="0" smtClean="0"/>
            </a:br>
            <a:r>
              <a:rPr lang="en-US" sz="2400" dirty="0" smtClean="0"/>
              <a:t>below.</a:t>
            </a:r>
            <a:endParaRPr lang="en-US" sz="2400"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04_10_Figure.jpg"/>
          <p:cNvPicPr>
            <a:picLocks noChangeAspect="1"/>
          </p:cNvPicPr>
          <p:nvPr/>
        </p:nvPicPr>
        <p:blipFill rotWithShape="1">
          <a:blip r:embed="rId3">
            <a:extLst>
              <a:ext uri="{28A0092B-C50C-407E-A947-70E740481C1C}">
                <a14:useLocalDpi xmlns:a14="http://schemas.microsoft.com/office/drawing/2010/main" val="0"/>
              </a:ext>
            </a:extLst>
          </a:blip>
          <a:srcRect b="2979"/>
          <a:stretch/>
        </p:blipFill>
        <p:spPr>
          <a:xfrm>
            <a:off x="4612765" y="2387232"/>
            <a:ext cx="3980755" cy="4427863"/>
          </a:xfrm>
          <a:prstGeom prst="rect">
            <a:avLst/>
          </a:prstGeom>
        </p:spPr>
      </p:pic>
      <p:sp>
        <p:nvSpPr>
          <p:cNvPr id="1029" name="Rectangle 5"/>
          <p:cNvSpPr>
            <a:spLocks noGrp="1" noChangeArrowheads="1"/>
          </p:cNvSpPr>
          <p:nvPr>
            <p:ph type="title"/>
          </p:nvPr>
        </p:nvSpPr>
        <p:spPr/>
        <p:txBody>
          <a:bodyPr/>
          <a:lstStyle/>
          <a:p>
            <a:r>
              <a:rPr lang="en-US" smtClean="0"/>
              <a:t>Adding and Subtracting Vectors</a:t>
            </a:r>
            <a:br>
              <a:rPr lang="en-US" smtClean="0"/>
            </a:br>
            <a:endParaRPr lang="en-US" dirty="0"/>
          </a:p>
        </p:txBody>
      </p:sp>
      <p:sp>
        <p:nvSpPr>
          <p:cNvPr id="1030" name="Rectangle 6"/>
          <p:cNvSpPr>
            <a:spLocks noGrp="1" noChangeArrowheads="1"/>
          </p:cNvSpPr>
          <p:nvPr>
            <p:ph type="body" idx="1"/>
          </p:nvPr>
        </p:nvSpPr>
        <p:spPr/>
        <p:txBody>
          <a:bodyPr/>
          <a:lstStyle/>
          <a:p>
            <a:r>
              <a:rPr lang="en-US" sz="2400" dirty="0" smtClean="0"/>
              <a:t>Vectors are unchanged if moved to another location as long as their length and direction remain unchanged. </a:t>
            </a:r>
          </a:p>
          <a:p>
            <a:r>
              <a:rPr lang="en-US" sz="2400" dirty="0" smtClean="0"/>
              <a:t>All vectors in the figure below are identical even though they are in different locations.</a:t>
            </a:r>
            <a:endParaRPr lang="en-US" sz="2400"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Adding and Subtracting Vectors</a:t>
            </a:r>
            <a:br>
              <a:rPr lang="en-US" smtClean="0"/>
            </a:br>
            <a:endParaRPr lang="en-US" dirty="0"/>
          </a:p>
        </p:txBody>
      </p:sp>
      <p:sp>
        <p:nvSpPr>
          <p:cNvPr id="10" name="Content Placeholder 9"/>
          <p:cNvSpPr>
            <a:spLocks noGrp="1"/>
          </p:cNvSpPr>
          <p:nvPr>
            <p:ph sz="half" idx="1"/>
          </p:nvPr>
        </p:nvSpPr>
        <p:spPr>
          <a:xfrm>
            <a:off x="365124" y="1141413"/>
            <a:ext cx="4623757" cy="5106987"/>
          </a:xfrm>
        </p:spPr>
        <p:txBody>
          <a:bodyPr/>
          <a:lstStyle/>
          <a:p>
            <a:r>
              <a:rPr lang="en-US" sz="2400" dirty="0"/>
              <a:t>In order to place a given pair of vectors head to tail</a:t>
            </a:r>
            <a:r>
              <a:rPr lang="en-US" sz="2400" dirty="0" smtClean="0"/>
              <a:t>, it </a:t>
            </a:r>
            <a:r>
              <a:rPr lang="en-US" sz="2400" dirty="0"/>
              <a:t>may be necessary to move the arrows that represent them</a:t>
            </a:r>
            <a:r>
              <a:rPr lang="en-US" sz="2400" dirty="0" smtClean="0"/>
              <a:t>.</a:t>
            </a:r>
          </a:p>
          <a:p>
            <a:r>
              <a:rPr lang="en-US" sz="2400" dirty="0"/>
              <a:t>The figure below indicates that moving the </a:t>
            </a:r>
            <a:r>
              <a:rPr lang="en-US" sz="2400" dirty="0" smtClean="0"/>
              <a:t>arrows has </a:t>
            </a:r>
            <a:r>
              <a:rPr lang="en-US" sz="2400" dirty="0"/>
              <a:t>no effect on the vector sum. That is, </a:t>
            </a:r>
            <a:r>
              <a:rPr lang="en-US" sz="2400" dirty="0" smtClean="0"/>
              <a:t>vector sums            and</a:t>
            </a:r>
            <a:br>
              <a:rPr lang="en-US" sz="2400" dirty="0" smtClean="0"/>
            </a:br>
            <a:r>
              <a:rPr lang="en-US" sz="2400" dirty="0" smtClean="0"/>
              <a:t>           produce the </a:t>
            </a:r>
            <a:r>
              <a:rPr lang="en-US" sz="2400" dirty="0"/>
              <a:t>same </a:t>
            </a:r>
            <a:r>
              <a:rPr lang="en-US" sz="2400" dirty="0" smtClean="0"/>
              <a:t>resultant   .</a:t>
            </a:r>
            <a:endParaRPr lang="en-US" sz="2400"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1" name="Picture 10" descr="A+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9248" y="3837040"/>
            <a:ext cx="851200" cy="288000"/>
          </a:xfrm>
          <a:prstGeom prst="rect">
            <a:avLst/>
          </a:prstGeom>
        </p:spPr>
      </p:pic>
      <p:pic>
        <p:nvPicPr>
          <p:cNvPr id="12" name="Picture 11" descr="B+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763" y="4211702"/>
            <a:ext cx="844800" cy="288000"/>
          </a:xfrm>
          <a:prstGeom prst="rect">
            <a:avLst/>
          </a:prstGeom>
        </p:spPr>
      </p:pic>
      <p:pic>
        <p:nvPicPr>
          <p:cNvPr id="15" name="Picture 14" descr="c.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2267" y="4568134"/>
            <a:ext cx="212870" cy="288000"/>
          </a:xfrm>
          <a:prstGeom prst="rect">
            <a:avLst/>
          </a:prstGeom>
        </p:spPr>
      </p:pic>
      <p:pic>
        <p:nvPicPr>
          <p:cNvPr id="13" name="Picture 12" descr="04_12_Figure.jpg"/>
          <p:cNvPicPr>
            <a:picLocks noChangeAspect="1"/>
          </p:cNvPicPr>
          <p:nvPr/>
        </p:nvPicPr>
        <p:blipFill rotWithShape="1">
          <a:blip r:embed="rId6">
            <a:extLst>
              <a:ext uri="{28A0092B-C50C-407E-A947-70E740481C1C}">
                <a14:useLocalDpi xmlns:a14="http://schemas.microsoft.com/office/drawing/2010/main" val="0"/>
              </a:ext>
            </a:extLst>
          </a:blip>
          <a:srcRect b="2489"/>
          <a:stretch/>
        </p:blipFill>
        <p:spPr>
          <a:xfrm>
            <a:off x="5639816" y="746800"/>
            <a:ext cx="2486605" cy="5760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04_13_Figure.jpg"/>
          <p:cNvPicPr>
            <a:picLocks noChangeAspect="1"/>
          </p:cNvPicPr>
          <p:nvPr/>
        </p:nvPicPr>
        <p:blipFill rotWithShape="1">
          <a:blip r:embed="rId3">
            <a:extLst>
              <a:ext uri="{28A0092B-C50C-407E-A947-70E740481C1C}">
                <a14:useLocalDpi xmlns:a14="http://schemas.microsoft.com/office/drawing/2010/main" val="0"/>
              </a:ext>
            </a:extLst>
          </a:blip>
          <a:srcRect b="2979"/>
          <a:stretch/>
        </p:blipFill>
        <p:spPr>
          <a:xfrm>
            <a:off x="4967839" y="1704529"/>
            <a:ext cx="4007299" cy="3528000"/>
          </a:xfrm>
          <a:prstGeom prst="rect">
            <a:avLst/>
          </a:prstGeom>
        </p:spPr>
      </p:pic>
      <p:sp>
        <p:nvSpPr>
          <p:cNvPr id="1029" name="Rectangle 5"/>
          <p:cNvSpPr>
            <a:spLocks noGrp="1" noChangeArrowheads="1"/>
          </p:cNvSpPr>
          <p:nvPr>
            <p:ph type="title"/>
          </p:nvPr>
        </p:nvSpPr>
        <p:spPr/>
        <p:txBody>
          <a:bodyPr/>
          <a:lstStyle/>
          <a:p>
            <a:r>
              <a:rPr lang="en-US" smtClean="0"/>
              <a:t>Adding and Subtracting Vectors</a:t>
            </a:r>
            <a:br>
              <a:rPr lang="en-US" smtClean="0"/>
            </a:br>
            <a:endParaRPr lang="en-US" dirty="0"/>
          </a:p>
        </p:txBody>
      </p:sp>
      <p:sp>
        <p:nvSpPr>
          <p:cNvPr id="1030" name="Rectangle 6"/>
          <p:cNvSpPr>
            <a:spLocks noGrp="1" noChangeArrowheads="1"/>
          </p:cNvSpPr>
          <p:nvPr>
            <p:ph sz="half" idx="1"/>
          </p:nvPr>
        </p:nvSpPr>
        <p:spPr>
          <a:xfrm>
            <a:off x="365125" y="1141413"/>
            <a:ext cx="4857034" cy="5106987"/>
          </a:xfrm>
        </p:spPr>
        <p:txBody>
          <a:bodyPr/>
          <a:lstStyle/>
          <a:p>
            <a:r>
              <a:rPr lang="en-US" sz="2400" dirty="0" smtClean="0"/>
              <a:t>Vectors can be added graphically.</a:t>
            </a:r>
          </a:p>
          <a:p>
            <a:r>
              <a:rPr lang="en-US" sz="2400" dirty="0" smtClean="0"/>
              <a:t>Graphical addition of vectors</a:t>
            </a:r>
            <a:br>
              <a:rPr lang="en-US" sz="2400" dirty="0" smtClean="0"/>
            </a:br>
            <a:r>
              <a:rPr lang="en-US" sz="2400" dirty="0" smtClean="0"/>
              <a:t>is limited by how accurately vectors are drawn and measured.</a:t>
            </a:r>
          </a:p>
          <a:p>
            <a:r>
              <a:rPr lang="en-US" sz="2400" dirty="0" smtClean="0"/>
              <a:t>Graphical addition of vectors involves using a ruler and protractor to draw each vector, placed head to tail, to scale. </a:t>
            </a:r>
          </a:p>
          <a:p>
            <a:r>
              <a:rPr lang="en-US" sz="2400" dirty="0" smtClean="0"/>
              <a:t>The magnitude and direction</a:t>
            </a:r>
            <a:br>
              <a:rPr lang="en-US" sz="2400" dirty="0" smtClean="0"/>
            </a:br>
            <a:r>
              <a:rPr lang="en-US" sz="2400" dirty="0" smtClean="0"/>
              <a:t>of the resultant are then determined with ruler and protractor.</a:t>
            </a:r>
            <a:endParaRPr lang="en-US" sz="2400"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Adding and Subtracting Vectors</a:t>
            </a:r>
            <a:endParaRPr lang="en-US" dirty="0"/>
          </a:p>
        </p:txBody>
      </p:sp>
      <p:sp>
        <p:nvSpPr>
          <p:cNvPr id="1030" name="Rectangle 6"/>
          <p:cNvSpPr>
            <a:spLocks noGrp="1" noChangeArrowheads="1"/>
          </p:cNvSpPr>
          <p:nvPr>
            <p:ph type="body" idx="1"/>
          </p:nvPr>
        </p:nvSpPr>
        <p:spPr>
          <a:xfrm>
            <a:off x="365125" y="1141413"/>
            <a:ext cx="8229600" cy="5434580"/>
          </a:xfrm>
        </p:spPr>
        <p:txBody>
          <a:bodyPr/>
          <a:lstStyle/>
          <a:p>
            <a:r>
              <a:rPr lang="en-US" dirty="0" smtClean="0"/>
              <a:t>The most precise method way to add vectors is by using components. </a:t>
            </a:r>
          </a:p>
          <a:p>
            <a:r>
              <a:rPr lang="en-US" dirty="0" smtClean="0"/>
              <a:t>Using this method:</a:t>
            </a:r>
          </a:p>
          <a:p>
            <a:pPr lvl="1"/>
            <a:r>
              <a:rPr lang="en-US" dirty="0" smtClean="0"/>
              <a:t>You first find the components of the vectors to be added.</a:t>
            </a:r>
          </a:p>
          <a:p>
            <a:pPr lvl="1"/>
            <a:r>
              <a:rPr lang="en-US" dirty="0" smtClean="0"/>
              <a:t>You then add the </a:t>
            </a:r>
            <a:r>
              <a:rPr lang="en-US" i="1" dirty="0" smtClean="0"/>
              <a:t>x</a:t>
            </a:r>
            <a:r>
              <a:rPr lang="en-US" dirty="0" smtClean="0"/>
              <a:t> components of the original</a:t>
            </a:r>
            <a:br>
              <a:rPr lang="en-US" dirty="0" smtClean="0"/>
            </a:br>
            <a:r>
              <a:rPr lang="en-US" dirty="0" smtClean="0"/>
              <a:t>vectors to find the </a:t>
            </a:r>
            <a:r>
              <a:rPr lang="en-US" i="1" dirty="0" smtClean="0"/>
              <a:t>x</a:t>
            </a:r>
            <a:r>
              <a:rPr lang="en-US" dirty="0" smtClean="0"/>
              <a:t> component of the sum.</a:t>
            </a:r>
          </a:p>
          <a:p>
            <a:pPr lvl="1"/>
            <a:r>
              <a:rPr lang="en-US" dirty="0" smtClean="0"/>
              <a:t>You repeat the process for the </a:t>
            </a:r>
            <a:r>
              <a:rPr lang="en-US" i="1" dirty="0" smtClean="0"/>
              <a:t>y</a:t>
            </a:r>
            <a:r>
              <a:rPr lang="en-US" dirty="0" smtClean="0"/>
              <a:t> components.</a:t>
            </a: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dirty="0" smtClean="0"/>
              <a:t>Chapter Contents</a:t>
            </a:r>
            <a:endParaRPr lang="en-US" dirty="0"/>
          </a:p>
        </p:txBody>
      </p:sp>
      <p:sp>
        <p:nvSpPr>
          <p:cNvPr id="1030" name="Rectangle 6"/>
          <p:cNvSpPr>
            <a:spLocks noGrp="1" noChangeArrowheads="1"/>
          </p:cNvSpPr>
          <p:nvPr>
            <p:ph type="body" idx="1"/>
          </p:nvPr>
        </p:nvSpPr>
        <p:spPr/>
        <p:txBody>
          <a:bodyPr/>
          <a:lstStyle/>
          <a:p>
            <a:r>
              <a:rPr lang="en-US" dirty="0" smtClean="0"/>
              <a:t>Vectors in Physics</a:t>
            </a:r>
          </a:p>
          <a:p>
            <a:r>
              <a:rPr lang="en-US" dirty="0" smtClean="0"/>
              <a:t>Adding and Subtracting Vectors</a:t>
            </a:r>
          </a:p>
          <a:p>
            <a:r>
              <a:rPr lang="en-US" dirty="0" smtClean="0"/>
              <a:t>Relative Motion</a:t>
            </a:r>
          </a:p>
          <a:p>
            <a:r>
              <a:rPr lang="en-US" dirty="0" smtClean="0"/>
              <a:t>Projectile Motion</a:t>
            </a: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Adding and Subtracting Vectors</a:t>
            </a:r>
            <a:endParaRPr lang="en-US" dirty="0"/>
          </a:p>
        </p:txBody>
      </p:sp>
      <p:sp>
        <p:nvSpPr>
          <p:cNvPr id="1030" name="Rectangle 6"/>
          <p:cNvSpPr>
            <a:spLocks noGrp="1" noChangeArrowheads="1"/>
          </p:cNvSpPr>
          <p:nvPr>
            <p:ph sz="half" idx="1"/>
          </p:nvPr>
        </p:nvSpPr>
        <p:spPr>
          <a:xfrm>
            <a:off x="365124" y="1141413"/>
            <a:ext cx="5099343" cy="5106987"/>
          </a:xfrm>
        </p:spPr>
        <p:txBody>
          <a:bodyPr/>
          <a:lstStyle/>
          <a:p>
            <a:r>
              <a:rPr lang="en-US" sz="2400" dirty="0" smtClean="0"/>
              <a:t>In general, the sum of the </a:t>
            </a:r>
            <a:r>
              <a:rPr lang="en-US" sz="2400" i="1" dirty="0" smtClean="0"/>
              <a:t>x</a:t>
            </a:r>
            <a:r>
              <a:rPr lang="en-US" sz="2400" dirty="0" smtClean="0"/>
              <a:t> components gives the </a:t>
            </a:r>
            <a:r>
              <a:rPr lang="en-US" sz="2400" i="1" dirty="0" smtClean="0"/>
              <a:t>x</a:t>
            </a:r>
            <a:r>
              <a:rPr lang="en-US" sz="2400" dirty="0" smtClean="0"/>
              <a:t> component of the resultant,</a:t>
            </a:r>
            <a:br>
              <a:rPr lang="en-US" sz="2400" dirty="0" smtClean="0"/>
            </a:br>
            <a:r>
              <a:rPr lang="en-US" sz="2400" dirty="0" smtClean="0"/>
              <a:t>and the sum of the </a:t>
            </a:r>
            <a:r>
              <a:rPr lang="en-US" sz="2400" i="1" dirty="0" smtClean="0"/>
              <a:t>y</a:t>
            </a:r>
            <a:r>
              <a:rPr lang="en-US" sz="2400" dirty="0" smtClean="0"/>
              <a:t> components gives the </a:t>
            </a:r>
            <a:r>
              <a:rPr lang="en-US" sz="2400" i="1" dirty="0" smtClean="0"/>
              <a:t>y</a:t>
            </a:r>
            <a:r>
              <a:rPr lang="en-US" sz="2400" dirty="0" smtClean="0"/>
              <a:t> component of the resultant. This is shown in the figure below.</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04_14_Figure.jpg"/>
          <p:cNvPicPr>
            <a:picLocks noChangeAspect="1"/>
          </p:cNvPicPr>
          <p:nvPr/>
        </p:nvPicPr>
        <p:blipFill rotWithShape="1">
          <a:blip r:embed="rId3">
            <a:extLst>
              <a:ext uri="{28A0092B-C50C-407E-A947-70E740481C1C}">
                <a14:useLocalDpi xmlns:a14="http://schemas.microsoft.com/office/drawing/2010/main" val="0"/>
              </a:ext>
            </a:extLst>
          </a:blip>
          <a:srcRect b="2992"/>
          <a:stretch/>
        </p:blipFill>
        <p:spPr>
          <a:xfrm>
            <a:off x="5769054" y="726899"/>
            <a:ext cx="2653244" cy="592041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dirty="0" smtClean="0"/>
              <a:t>Adding and Subtracting Vectors</a:t>
            </a:r>
            <a:br>
              <a:rPr lang="en-US" dirty="0" smtClean="0"/>
            </a:b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
        <p:nvSpPr>
          <p:cNvPr id="12" name="Content Placeholder 11"/>
          <p:cNvSpPr>
            <a:spLocks noGrp="1"/>
          </p:cNvSpPr>
          <p:nvPr>
            <p:ph idx="1"/>
          </p:nvPr>
        </p:nvSpPr>
        <p:spPr/>
        <p:txBody>
          <a:bodyPr/>
          <a:lstStyle/>
          <a:p>
            <a:r>
              <a:rPr lang="en-US" sz="2400" dirty="0"/>
              <a:t>In the figure, </a:t>
            </a:r>
            <a:r>
              <a:rPr lang="en-US" sz="2400" dirty="0" smtClean="0"/>
              <a:t>vector    has </a:t>
            </a:r>
            <a:r>
              <a:rPr lang="en-US" sz="2400" dirty="0"/>
              <a:t>a magnitude of 5.00 </a:t>
            </a:r>
            <a:r>
              <a:rPr lang="en-US" sz="2400" dirty="0" smtClean="0"/>
              <a:t>m and </a:t>
            </a:r>
            <a:r>
              <a:rPr lang="en-US" sz="2400" dirty="0"/>
              <a:t>a direction angle of 60.0°; the vector </a:t>
            </a:r>
            <a:r>
              <a:rPr lang="en-US" sz="2400" dirty="0" smtClean="0"/>
              <a:t>   has a magnitude </a:t>
            </a:r>
            <a:r>
              <a:rPr lang="en-US" sz="2400" dirty="0"/>
              <a:t>of 4.00 m and a direction of 20.0°</a:t>
            </a:r>
            <a:r>
              <a:rPr lang="en-US" sz="2400" dirty="0" smtClean="0"/>
              <a:t>.</a:t>
            </a:r>
          </a:p>
          <a:p>
            <a:r>
              <a:rPr lang="en-US" sz="2400" dirty="0"/>
              <a:t>The following illustrates how the resultant of </a:t>
            </a:r>
            <a:r>
              <a:rPr lang="en-US" sz="2400" dirty="0" smtClean="0"/>
              <a:t>vectors   and    may </a:t>
            </a:r>
            <a:r>
              <a:rPr lang="en-US" sz="2400" dirty="0"/>
              <a:t>be found using the </a:t>
            </a:r>
            <a:r>
              <a:rPr lang="en-US" sz="2400" dirty="0" smtClean="0"/>
              <a:t>component method</a:t>
            </a:r>
            <a:r>
              <a:rPr lang="en-US" sz="2400" dirty="0"/>
              <a:t>.</a:t>
            </a:r>
          </a:p>
        </p:txBody>
      </p:sp>
      <p:pic>
        <p:nvPicPr>
          <p:cNvPr id="15" name="Picture 14" descr="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0491" y="1209364"/>
            <a:ext cx="217600" cy="288000"/>
          </a:xfrm>
          <a:prstGeom prst="rect">
            <a:avLst/>
          </a:prstGeom>
        </p:spPr>
      </p:pic>
      <p:pic>
        <p:nvPicPr>
          <p:cNvPr id="16" name="Picture 15" descr="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344" y="1571688"/>
            <a:ext cx="204800" cy="288000"/>
          </a:xfrm>
          <a:prstGeom prst="rect">
            <a:avLst/>
          </a:prstGeom>
        </p:spPr>
      </p:pic>
      <p:pic>
        <p:nvPicPr>
          <p:cNvPr id="18" name="Picture 17" descr="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6224" y="2377763"/>
            <a:ext cx="217600" cy="288000"/>
          </a:xfrm>
          <a:prstGeom prst="rect">
            <a:avLst/>
          </a:prstGeom>
        </p:spPr>
      </p:pic>
      <p:pic>
        <p:nvPicPr>
          <p:cNvPr id="19" name="Picture 18" descr="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9786" y="2732680"/>
            <a:ext cx="204800" cy="288000"/>
          </a:xfrm>
          <a:prstGeom prst="rect">
            <a:avLst/>
          </a:prstGeom>
        </p:spPr>
      </p:pic>
      <p:pic>
        <p:nvPicPr>
          <p:cNvPr id="13" name="Picture 12" descr="page 2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7545" y="3207200"/>
            <a:ext cx="4074074" cy="3600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dirty="0" smtClean="0"/>
              <a:t>Adding and Subtracting Vectors</a:t>
            </a:r>
            <a:br>
              <a:rPr lang="en-US" dirty="0" smtClean="0"/>
            </a:br>
            <a:endParaRPr lang="en-US" dirty="0"/>
          </a:p>
        </p:txBody>
      </p:sp>
      <p:sp>
        <p:nvSpPr>
          <p:cNvPr id="1030" name="Rectangle 6"/>
          <p:cNvSpPr>
            <a:spLocks noGrp="1" noChangeArrowheads="1"/>
          </p:cNvSpPr>
          <p:nvPr>
            <p:ph type="body" idx="1"/>
          </p:nvPr>
        </p:nvSpPr>
        <p:spPr/>
        <p:txBody>
          <a:bodyPr/>
          <a:lstStyle/>
          <a:p>
            <a:r>
              <a:rPr lang="en-US" dirty="0" smtClean="0"/>
              <a:t>Vectors are subtracted by subtracting components.</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2" name="Picture 1" descr="page 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015" y="2417770"/>
            <a:ext cx="8229600" cy="303071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_15_FigureA.jpg"/>
          <p:cNvPicPr>
            <a:picLocks noChangeAspect="1"/>
          </p:cNvPicPr>
          <p:nvPr/>
        </p:nvPicPr>
        <p:blipFill rotWithShape="1">
          <a:blip r:embed="rId3">
            <a:extLst>
              <a:ext uri="{28A0092B-C50C-407E-A947-70E740481C1C}">
                <a14:useLocalDpi xmlns:a14="http://schemas.microsoft.com/office/drawing/2010/main" val="0"/>
              </a:ext>
            </a:extLst>
          </a:blip>
          <a:srcRect b="2841"/>
          <a:stretch/>
        </p:blipFill>
        <p:spPr>
          <a:xfrm>
            <a:off x="4945170" y="643543"/>
            <a:ext cx="2743200" cy="3114736"/>
          </a:xfrm>
          <a:prstGeom prst="rect">
            <a:avLst/>
          </a:prstGeom>
        </p:spPr>
      </p:pic>
      <p:sp>
        <p:nvSpPr>
          <p:cNvPr id="1029" name="Rectangle 5"/>
          <p:cNvSpPr>
            <a:spLocks noGrp="1" noChangeArrowheads="1"/>
          </p:cNvSpPr>
          <p:nvPr>
            <p:ph type="title"/>
          </p:nvPr>
        </p:nvSpPr>
        <p:spPr/>
        <p:txBody>
          <a:bodyPr/>
          <a:lstStyle/>
          <a:p>
            <a:r>
              <a:rPr lang="en-US" smtClean="0"/>
              <a:t>Adding and Subtracting Vectors</a:t>
            </a:r>
            <a:br>
              <a:rPr lang="en-US" smtClean="0"/>
            </a:br>
            <a:endParaRPr lang="en-US" dirty="0"/>
          </a:p>
        </p:txBody>
      </p:sp>
      <p:sp>
        <p:nvSpPr>
          <p:cNvPr id="1030" name="Rectangle 6"/>
          <p:cNvSpPr>
            <a:spLocks noGrp="1" noChangeArrowheads="1"/>
          </p:cNvSpPr>
          <p:nvPr>
            <p:ph type="body" idx="1"/>
          </p:nvPr>
        </p:nvSpPr>
        <p:spPr>
          <a:xfrm>
            <a:off x="365125" y="1141413"/>
            <a:ext cx="4371521" cy="5106987"/>
          </a:xfrm>
        </p:spPr>
        <p:txBody>
          <a:bodyPr/>
          <a:lstStyle/>
          <a:p>
            <a:r>
              <a:rPr lang="en-US" sz="2400" dirty="0" smtClean="0"/>
              <a:t>Vectors can also be subtracted graphically.</a:t>
            </a:r>
          </a:p>
          <a:p>
            <a:r>
              <a:rPr lang="en-US" sz="2400" dirty="0" smtClean="0"/>
              <a:t>The negative of a vector is represented by a vector of the same length as the original, but pointing in the opposite direction.</a:t>
            </a:r>
            <a:endParaRPr lang="en-US" sz="2400" dirty="0"/>
          </a:p>
          <a:p>
            <a:endParaRPr lang="en-US" sz="2400" dirty="0" smtClean="0"/>
          </a:p>
          <a:p>
            <a:r>
              <a:rPr lang="en-US" sz="2400" dirty="0" smtClean="0"/>
              <a:t>To subtract one vector from another, reverse the direction of one vector and add it to the other vector.</a:t>
            </a:r>
          </a:p>
        </p:txBody>
      </p:sp>
      <p:sp>
        <p:nvSpPr>
          <p:cNvPr id="9" name="Footer Placeholder 8"/>
          <p:cNvSpPr>
            <a:spLocks noGrp="1"/>
          </p:cNvSpPr>
          <p:nvPr>
            <p:ph type="ftr" sz="quarter" idx="10"/>
          </p:nvPr>
        </p:nvSpPr>
        <p:spPr/>
        <p:txBody>
          <a:bodyPr/>
          <a:lstStyle/>
          <a:p>
            <a:r>
              <a:rPr lang="en-GB" dirty="0" smtClean="0"/>
              <a:t>© 2014 Pearson Education, Inc.</a:t>
            </a:r>
            <a:endParaRPr lang="en-GB" dirty="0"/>
          </a:p>
        </p:txBody>
      </p:sp>
      <p:pic>
        <p:nvPicPr>
          <p:cNvPr id="3" name="Picture 2" descr="04_15_FigureB.jpg"/>
          <p:cNvPicPr>
            <a:picLocks noChangeAspect="1"/>
          </p:cNvPicPr>
          <p:nvPr/>
        </p:nvPicPr>
        <p:blipFill rotWithShape="1">
          <a:blip r:embed="rId4">
            <a:extLst>
              <a:ext uri="{28A0092B-C50C-407E-A947-70E740481C1C}">
                <a14:useLocalDpi xmlns:a14="http://schemas.microsoft.com/office/drawing/2010/main" val="0"/>
              </a:ext>
            </a:extLst>
          </a:blip>
          <a:srcRect b="2877"/>
          <a:stretch/>
        </p:blipFill>
        <p:spPr>
          <a:xfrm>
            <a:off x="4727969" y="3895567"/>
            <a:ext cx="2743200" cy="292503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Relative Motion</a:t>
            </a:r>
            <a:br>
              <a:rPr lang="en-US" smtClean="0"/>
            </a:br>
            <a:endParaRPr lang="en-US" dirty="0"/>
          </a:p>
        </p:txBody>
      </p:sp>
      <p:sp>
        <p:nvSpPr>
          <p:cNvPr id="1030" name="Rectangle 6"/>
          <p:cNvSpPr>
            <a:spLocks noGrp="1" noChangeArrowheads="1"/>
          </p:cNvSpPr>
          <p:nvPr>
            <p:ph type="body" idx="1"/>
          </p:nvPr>
        </p:nvSpPr>
        <p:spPr/>
        <p:txBody>
          <a:bodyPr/>
          <a:lstStyle/>
          <a:p>
            <a:r>
              <a:rPr lang="en-US" sz="2400" dirty="0" smtClean="0"/>
              <a:t>Relative motion means the motion of one object relative to another object.</a:t>
            </a:r>
          </a:p>
          <a:p>
            <a:r>
              <a:rPr lang="en-US" sz="2400" dirty="0" smtClean="0"/>
              <a:t>If, as is shown in the figure, you observe a railroad worker walking in the forward direction at 1.2 m/s relative to a train moving 15.0 m/s relative to you, then the railroad worker will appear to be moving at 16.2 m/s. The two velocities simply add together:</a:t>
            </a:r>
          </a:p>
          <a:p>
            <a:pPr marL="0" indent="0">
              <a:buNone/>
            </a:pPr>
            <a:r>
              <a:rPr lang="en-US" sz="2400" dirty="0" smtClean="0"/>
              <a:t>                   	1.2 m/s + 15.0 m/s = 16.2 m/s</a:t>
            </a:r>
          </a:p>
        </p:txBody>
      </p:sp>
      <p:sp>
        <p:nvSpPr>
          <p:cNvPr id="10" name="Footer Placeholder 9"/>
          <p:cNvSpPr>
            <a:spLocks noGrp="1"/>
          </p:cNvSpPr>
          <p:nvPr>
            <p:ph type="ftr" sz="quarter" idx="10"/>
          </p:nvPr>
        </p:nvSpPr>
        <p:spPr/>
        <p:txBody>
          <a:bodyPr/>
          <a:lstStyle/>
          <a:p>
            <a:r>
              <a:rPr lang="en-GB" smtClean="0"/>
              <a:t>© 2014 Pearson Education, Inc.</a:t>
            </a:r>
            <a:endParaRPr lang="en-GB"/>
          </a:p>
        </p:txBody>
      </p:sp>
      <p:pic>
        <p:nvPicPr>
          <p:cNvPr id="2" name="Picture 1" descr="04_17_FigureA.jpg"/>
          <p:cNvPicPr>
            <a:picLocks noChangeAspect="1"/>
          </p:cNvPicPr>
          <p:nvPr/>
        </p:nvPicPr>
        <p:blipFill rotWithShape="1">
          <a:blip r:embed="rId3">
            <a:extLst>
              <a:ext uri="{28A0092B-C50C-407E-A947-70E740481C1C}">
                <a14:useLocalDpi xmlns:a14="http://schemas.microsoft.com/office/drawing/2010/main" val="0"/>
              </a:ext>
            </a:extLst>
          </a:blip>
          <a:srcRect b="3137"/>
          <a:stretch/>
        </p:blipFill>
        <p:spPr>
          <a:xfrm>
            <a:off x="3057262" y="4299106"/>
            <a:ext cx="2875110" cy="251450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Relative Motion</a:t>
            </a:r>
            <a:br>
              <a:rPr lang="en-US" smtClean="0"/>
            </a:br>
            <a:endParaRPr lang="en-US" dirty="0"/>
          </a:p>
        </p:txBody>
      </p:sp>
      <p:sp>
        <p:nvSpPr>
          <p:cNvPr id="1030" name="Rectangle 6"/>
          <p:cNvSpPr>
            <a:spLocks noGrp="1" noChangeArrowheads="1"/>
          </p:cNvSpPr>
          <p:nvPr>
            <p:ph type="body" idx="1"/>
          </p:nvPr>
        </p:nvSpPr>
        <p:spPr/>
        <p:txBody>
          <a:bodyPr/>
          <a:lstStyle/>
          <a:p>
            <a:r>
              <a:rPr lang="en-US" sz="2400" dirty="0" smtClean="0"/>
              <a:t>If the worker is walking with the same speed but toward the back of the train, then the velocity of the worker relative to the ground, and you the observer, is equal to the difference of the original velocities:</a:t>
            </a:r>
          </a:p>
          <a:p>
            <a:pPr marL="0" indent="0">
              <a:buNone/>
            </a:pPr>
            <a:r>
              <a:rPr lang="en-US" sz="2400" dirty="0" smtClean="0"/>
              <a:t>                  	 –1.2 m/s + 15.0 m/s = 13.8 m/s</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2" name="Picture 1" descr="04_17_FigureB.jpg"/>
          <p:cNvPicPr>
            <a:picLocks noChangeAspect="1"/>
          </p:cNvPicPr>
          <p:nvPr/>
        </p:nvPicPr>
        <p:blipFill rotWithShape="1">
          <a:blip r:embed="rId3">
            <a:extLst>
              <a:ext uri="{28A0092B-C50C-407E-A947-70E740481C1C}">
                <a14:useLocalDpi xmlns:a14="http://schemas.microsoft.com/office/drawing/2010/main" val="0"/>
              </a:ext>
            </a:extLst>
          </a:blip>
          <a:srcRect b="2749"/>
          <a:stretch/>
        </p:blipFill>
        <p:spPr>
          <a:xfrm>
            <a:off x="2844061" y="3460417"/>
            <a:ext cx="3657600" cy="320369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dirty="0" smtClean="0"/>
              <a:t>Relative Motion</a:t>
            </a:r>
            <a:br>
              <a:rPr lang="en-US" dirty="0" smtClean="0"/>
            </a:b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
        <p:nvSpPr>
          <p:cNvPr id="2" name="Content Placeholder 1"/>
          <p:cNvSpPr>
            <a:spLocks noGrp="1"/>
          </p:cNvSpPr>
          <p:nvPr>
            <p:ph idx="1"/>
          </p:nvPr>
        </p:nvSpPr>
        <p:spPr/>
        <p:txBody>
          <a:bodyPr/>
          <a:lstStyle/>
          <a:p>
            <a:r>
              <a:rPr lang="en-US" dirty="0"/>
              <a:t>In the previous example, vector addition may </a:t>
            </a:r>
            <a:r>
              <a:rPr lang="en-US" dirty="0" smtClean="0"/>
              <a:t>be used </a:t>
            </a:r>
            <a:r>
              <a:rPr lang="en-US" dirty="0"/>
              <a:t>to find the velocity of the worker </a:t>
            </a:r>
            <a:r>
              <a:rPr lang="en-US" dirty="0" smtClean="0"/>
              <a:t>with respect to the </a:t>
            </a:r>
            <a:r>
              <a:rPr lang="en-US" dirty="0"/>
              <a:t>ground</a:t>
            </a:r>
            <a:r>
              <a:rPr lang="en-US" dirty="0" smtClean="0"/>
              <a:t>.</a:t>
            </a:r>
          </a:p>
          <a:p>
            <a:r>
              <a:rPr lang="en-US" dirty="0"/>
              <a:t>If the velocity of the train with respect to the </a:t>
            </a:r>
            <a:r>
              <a:rPr lang="en-US" dirty="0" smtClean="0"/>
              <a:t>ground is </a:t>
            </a:r>
            <a:r>
              <a:rPr lang="en-US" dirty="0"/>
              <a:t>represented by </a:t>
            </a:r>
            <a:r>
              <a:rPr lang="en-US" dirty="0" smtClean="0"/>
              <a:t>     , </a:t>
            </a:r>
            <a:r>
              <a:rPr lang="en-US" dirty="0"/>
              <a:t>the velocity of </a:t>
            </a:r>
            <a:r>
              <a:rPr lang="en-US" dirty="0" smtClean="0"/>
              <a:t>the worker relative </a:t>
            </a:r>
            <a:r>
              <a:rPr lang="en-US" dirty="0"/>
              <a:t>to the train </a:t>
            </a:r>
            <a:r>
              <a:rPr lang="en-US" dirty="0" smtClean="0"/>
              <a:t>by       , </a:t>
            </a:r>
            <a:r>
              <a:rPr lang="en-US" dirty="0"/>
              <a:t>and the </a:t>
            </a:r>
            <a:r>
              <a:rPr lang="en-US" dirty="0" smtClean="0"/>
              <a:t>velocity of the worker </a:t>
            </a:r>
            <a:r>
              <a:rPr lang="en-US" dirty="0"/>
              <a:t>with respect to the ground </a:t>
            </a:r>
            <a:r>
              <a:rPr lang="en-US" dirty="0" smtClean="0"/>
              <a:t>by       , then the velocity </a:t>
            </a:r>
            <a:r>
              <a:rPr lang="en-US" dirty="0"/>
              <a:t>of the worker relative to the grounds is</a:t>
            </a:r>
          </a:p>
        </p:txBody>
      </p:sp>
      <p:pic>
        <p:nvPicPr>
          <p:cNvPr id="3" name="Picture 2" descr="Page 2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124" y="5171818"/>
            <a:ext cx="2743200" cy="452927"/>
          </a:xfrm>
          <a:prstGeom prst="rect">
            <a:avLst/>
          </a:prstGeom>
        </p:spPr>
      </p:pic>
      <p:pic>
        <p:nvPicPr>
          <p:cNvPr id="4" name="Picture 3" descr="Page 26(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2105" y="2999393"/>
            <a:ext cx="457200" cy="484632"/>
          </a:xfrm>
          <a:prstGeom prst="rect">
            <a:avLst/>
          </a:prstGeom>
        </p:spPr>
      </p:pic>
      <p:pic>
        <p:nvPicPr>
          <p:cNvPr id="5" name="Picture 4" descr="Page 26(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2788" y="3418733"/>
            <a:ext cx="548640" cy="442762"/>
          </a:xfrm>
          <a:prstGeom prst="rect">
            <a:avLst/>
          </a:prstGeom>
        </p:spPr>
      </p:pic>
      <p:pic>
        <p:nvPicPr>
          <p:cNvPr id="6" name="Picture 5" descr="Page 26(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0119" y="4269094"/>
            <a:ext cx="576072" cy="49244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Relative Motion</a:t>
            </a:r>
            <a:br>
              <a:rPr lang="en-US" smtClean="0"/>
            </a:br>
            <a:endParaRPr lang="en-US" dirty="0"/>
          </a:p>
        </p:txBody>
      </p:sp>
      <p:sp>
        <p:nvSpPr>
          <p:cNvPr id="1030" name="Rectangle 6"/>
          <p:cNvSpPr>
            <a:spLocks noGrp="1" noChangeArrowheads="1"/>
          </p:cNvSpPr>
          <p:nvPr>
            <p:ph type="body" idx="1"/>
          </p:nvPr>
        </p:nvSpPr>
        <p:spPr>
          <a:xfrm>
            <a:off x="365125" y="1141413"/>
            <a:ext cx="8229600" cy="5379801"/>
          </a:xfrm>
        </p:spPr>
        <p:txBody>
          <a:bodyPr/>
          <a:lstStyle/>
          <a:p>
            <a:r>
              <a:rPr lang="en-US" dirty="0" smtClean="0"/>
              <a:t>This vector equation is represented graphically in the figure below.</a:t>
            </a:r>
          </a:p>
          <a:p>
            <a:endParaRPr lang="en-US" dirty="0"/>
          </a:p>
          <a:p>
            <a:endParaRPr lang="en-US" dirty="0" smtClean="0"/>
          </a:p>
          <a:p>
            <a:endParaRPr lang="en-US" dirty="0"/>
          </a:p>
          <a:p>
            <a:endParaRPr lang="en-US" dirty="0" smtClean="0"/>
          </a:p>
          <a:p>
            <a:endParaRPr lang="en-US" dirty="0"/>
          </a:p>
          <a:p>
            <a:endParaRPr lang="en-US" dirty="0" smtClean="0"/>
          </a:p>
          <a:p>
            <a:r>
              <a:rPr lang="en-US" dirty="0" smtClean="0"/>
              <a:t>Using subscripts, as was done with the case of the worker on the train, helps clarify relative motion.</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2" name="Picture 1" descr="04_18_Figure.jpg"/>
          <p:cNvPicPr>
            <a:picLocks noChangeAspect="1"/>
          </p:cNvPicPr>
          <p:nvPr/>
        </p:nvPicPr>
        <p:blipFill rotWithShape="1">
          <a:blip r:embed="rId3">
            <a:extLst>
              <a:ext uri="{28A0092B-C50C-407E-A947-70E740481C1C}">
                <a14:useLocalDpi xmlns:a14="http://schemas.microsoft.com/office/drawing/2010/main" val="0"/>
              </a:ext>
            </a:extLst>
          </a:blip>
          <a:srcRect b="5648"/>
          <a:stretch/>
        </p:blipFill>
        <p:spPr>
          <a:xfrm>
            <a:off x="669309" y="2108517"/>
            <a:ext cx="7772400" cy="275457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4_18_Figure.jpg"/>
          <p:cNvPicPr>
            <a:picLocks noChangeAspect="1"/>
          </p:cNvPicPr>
          <p:nvPr/>
        </p:nvPicPr>
        <p:blipFill rotWithShape="1">
          <a:blip r:embed="rId3">
            <a:extLst>
              <a:ext uri="{28A0092B-C50C-407E-A947-70E740481C1C}">
                <a14:useLocalDpi xmlns:a14="http://schemas.microsoft.com/office/drawing/2010/main" val="0"/>
              </a:ext>
            </a:extLst>
          </a:blip>
          <a:srcRect b="5648"/>
          <a:stretch/>
        </p:blipFill>
        <p:spPr>
          <a:xfrm>
            <a:off x="1029706" y="1928320"/>
            <a:ext cx="6400800" cy="2268470"/>
          </a:xfrm>
          <a:prstGeom prst="rect">
            <a:avLst/>
          </a:prstGeom>
        </p:spPr>
      </p:pic>
      <p:sp>
        <p:nvSpPr>
          <p:cNvPr id="1030" name="Rectangle 6"/>
          <p:cNvSpPr>
            <a:spLocks noGrp="1" noChangeArrowheads="1"/>
          </p:cNvSpPr>
          <p:nvPr>
            <p:ph type="body" idx="1"/>
          </p:nvPr>
        </p:nvSpPr>
        <p:spPr>
          <a:xfrm>
            <a:off x="365125" y="1141413"/>
            <a:ext cx="8229600" cy="5362640"/>
          </a:xfrm>
        </p:spPr>
        <p:txBody>
          <a:bodyPr/>
          <a:lstStyle/>
          <a:p>
            <a:r>
              <a:rPr lang="en-US" dirty="0" smtClean="0"/>
              <a:t>This vector equation is represented graphically in the figure below.</a:t>
            </a:r>
          </a:p>
          <a:p>
            <a:endParaRPr lang="en-US" dirty="0"/>
          </a:p>
          <a:p>
            <a:endParaRPr lang="en-US" dirty="0" smtClean="0"/>
          </a:p>
          <a:p>
            <a:endParaRPr lang="en-US" dirty="0"/>
          </a:p>
          <a:p>
            <a:pPr marL="0" indent="0">
              <a:buNone/>
            </a:pPr>
            <a:endParaRPr lang="en-US" dirty="0" smtClean="0"/>
          </a:p>
          <a:p>
            <a:r>
              <a:rPr lang="en-US" dirty="0" smtClean="0"/>
              <a:t>If two motions do not occur along a straight line, then the approach applied to the worker on the train still applies: The velocity of one object relative to another is found by adding the velocity vectors.</a:t>
            </a:r>
            <a:endParaRPr lang="en-US" dirty="0"/>
          </a:p>
        </p:txBody>
      </p:sp>
      <p:sp>
        <p:nvSpPr>
          <p:cNvPr id="1029" name="Rectangle 5"/>
          <p:cNvSpPr>
            <a:spLocks noGrp="1" noChangeArrowheads="1"/>
          </p:cNvSpPr>
          <p:nvPr>
            <p:ph type="title"/>
          </p:nvPr>
        </p:nvSpPr>
        <p:spPr/>
        <p:txBody>
          <a:bodyPr/>
          <a:lstStyle/>
          <a:p>
            <a:r>
              <a:rPr lang="en-US" smtClean="0"/>
              <a:t>Relative Motion</a:t>
            </a:r>
            <a:br>
              <a:rPr lang="en-US" smtClean="0"/>
            </a:b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_19_Figure.jpg"/>
          <p:cNvPicPr>
            <a:picLocks noChangeAspect="1"/>
          </p:cNvPicPr>
          <p:nvPr/>
        </p:nvPicPr>
        <p:blipFill rotWithShape="1">
          <a:blip r:embed="rId3">
            <a:extLst>
              <a:ext uri="{28A0092B-C50C-407E-A947-70E740481C1C}">
                <a14:useLocalDpi xmlns:a14="http://schemas.microsoft.com/office/drawing/2010/main" val="0"/>
              </a:ext>
            </a:extLst>
          </a:blip>
          <a:srcRect b="4914"/>
          <a:stretch/>
        </p:blipFill>
        <p:spPr>
          <a:xfrm>
            <a:off x="4506911" y="1215511"/>
            <a:ext cx="4572000" cy="1971864"/>
          </a:xfrm>
          <a:prstGeom prst="rect">
            <a:avLst/>
          </a:prstGeom>
        </p:spPr>
      </p:pic>
      <p:sp>
        <p:nvSpPr>
          <p:cNvPr id="1030" name="Rectangle 6"/>
          <p:cNvSpPr>
            <a:spLocks noGrp="1" noChangeArrowheads="1"/>
          </p:cNvSpPr>
          <p:nvPr>
            <p:ph type="body" idx="1"/>
          </p:nvPr>
        </p:nvSpPr>
        <p:spPr>
          <a:xfrm>
            <a:off x="365126" y="1141413"/>
            <a:ext cx="4251388" cy="5414123"/>
          </a:xfrm>
        </p:spPr>
        <p:txBody>
          <a:bodyPr/>
          <a:lstStyle/>
          <a:p>
            <a:r>
              <a:rPr lang="en-US" sz="2400" dirty="0" smtClean="0"/>
              <a:t>In the figure below, the worker climbs up a ladder on a moving train. His velocity with respect to the ground is found by adding vectors head to tail.</a:t>
            </a:r>
          </a:p>
          <a:p>
            <a:r>
              <a:rPr lang="en-US" sz="2400" dirty="0" smtClean="0"/>
              <a:t>A general case of determining relative velocities is shown in the</a:t>
            </a:r>
            <a:br>
              <a:rPr lang="en-US" sz="2400" dirty="0" smtClean="0"/>
            </a:br>
            <a:r>
              <a:rPr lang="en-US" sz="2400" dirty="0" smtClean="0"/>
              <a:t>following figure.</a:t>
            </a:r>
            <a:endParaRPr lang="en-US" sz="2400" dirty="0"/>
          </a:p>
        </p:txBody>
      </p:sp>
      <p:sp>
        <p:nvSpPr>
          <p:cNvPr id="1029" name="Rectangle 5"/>
          <p:cNvSpPr>
            <a:spLocks noGrp="1" noChangeArrowheads="1"/>
          </p:cNvSpPr>
          <p:nvPr>
            <p:ph type="title"/>
          </p:nvPr>
        </p:nvSpPr>
        <p:spPr/>
        <p:txBody>
          <a:bodyPr/>
          <a:lstStyle/>
          <a:p>
            <a:r>
              <a:rPr lang="en-US" smtClean="0"/>
              <a:t>Relative Motion</a:t>
            </a:r>
            <a:br>
              <a:rPr lang="en-US" smtClean="0"/>
            </a:b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3" name="Picture 2" descr="04_20_Figure.jpg"/>
          <p:cNvPicPr>
            <a:picLocks noChangeAspect="1"/>
          </p:cNvPicPr>
          <p:nvPr/>
        </p:nvPicPr>
        <p:blipFill rotWithShape="1">
          <a:blip r:embed="rId4">
            <a:extLst>
              <a:ext uri="{28A0092B-C50C-407E-A947-70E740481C1C}">
                <a14:useLocalDpi xmlns:a14="http://schemas.microsoft.com/office/drawing/2010/main" val="0"/>
              </a:ext>
            </a:extLst>
          </a:blip>
          <a:srcRect b="3008"/>
          <a:stretch/>
        </p:blipFill>
        <p:spPr>
          <a:xfrm>
            <a:off x="4495694" y="3789287"/>
            <a:ext cx="3200400" cy="286941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dirty="0" smtClean="0"/>
              <a:t>Vectors in Physics</a:t>
            </a:r>
            <a:br>
              <a:rPr lang="en-US" dirty="0" smtClean="0"/>
            </a:br>
            <a:endParaRPr lang="en-US" dirty="0"/>
          </a:p>
        </p:txBody>
      </p:sp>
      <p:sp>
        <p:nvSpPr>
          <p:cNvPr id="1030" name="Rectangle 6"/>
          <p:cNvSpPr>
            <a:spLocks noGrp="1" noChangeArrowheads="1"/>
          </p:cNvSpPr>
          <p:nvPr>
            <p:ph type="body" idx="1"/>
          </p:nvPr>
        </p:nvSpPr>
        <p:spPr/>
        <p:txBody>
          <a:bodyPr/>
          <a:lstStyle/>
          <a:p>
            <a:r>
              <a:rPr lang="en-US" dirty="0" smtClean="0"/>
              <a:t>A quantity that can be expressed by a number alone (plus appropriate units) is called a scalar.</a:t>
            </a:r>
          </a:p>
          <a:p>
            <a:r>
              <a:rPr lang="en-US" dirty="0" smtClean="0"/>
              <a:t>Volume, temperature, and time are examples of scalars. </a:t>
            </a:r>
          </a:p>
          <a:p>
            <a:r>
              <a:rPr lang="en-US" dirty="0" smtClean="0"/>
              <a:t>Sometimes a scalar is </a:t>
            </a:r>
            <a:r>
              <a:rPr lang="en-US" dirty="0" err="1" smtClean="0"/>
              <a:t>isn</a:t>
            </a:r>
            <a:r>
              <a:rPr lang="fr-FR" altLang="ja-JP" dirty="0" smtClean="0"/>
              <a:t>'</a:t>
            </a:r>
            <a:r>
              <a:rPr lang="en-US" dirty="0" smtClean="0"/>
              <a:t>t enough to adequately describe a physical quantity. There are many cases where a direction is also needed.</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Relative Motion</a:t>
            </a:r>
            <a:br>
              <a:rPr lang="en-US" smtClean="0"/>
            </a:br>
            <a:endParaRPr lang="en-US" dirty="0"/>
          </a:p>
        </p:txBody>
      </p:sp>
      <p:sp>
        <p:nvSpPr>
          <p:cNvPr id="2" name="Content Placeholder 1"/>
          <p:cNvSpPr>
            <a:spLocks noGrp="1"/>
          </p:cNvSpPr>
          <p:nvPr>
            <p:ph idx="1"/>
          </p:nvPr>
        </p:nvSpPr>
        <p:spPr>
          <a:xfrm>
            <a:off x="365125" y="1141413"/>
            <a:ext cx="8229600" cy="2522479"/>
          </a:xfrm>
        </p:spPr>
        <p:txBody>
          <a:bodyPr/>
          <a:lstStyle/>
          <a:p>
            <a:r>
              <a:rPr lang="en-US" sz="2400" dirty="0" smtClean="0"/>
              <a:t>In general you can relate the velocities of two objects to each other if you the velocity of each object relative to a third object.</a:t>
            </a:r>
          </a:p>
          <a:p>
            <a:r>
              <a:rPr lang="en-US" sz="2400" dirty="0"/>
              <a:t>If the objects are labeled 1, 2, and 3, the velocity of object 1 relative to object 3 is written as follows</a:t>
            </a:r>
            <a:r>
              <a:rPr lang="en-US" sz="2400" dirty="0" smtClean="0"/>
              <a:t>:</a:t>
            </a:r>
          </a:p>
        </p:txBody>
      </p:sp>
      <p:sp>
        <p:nvSpPr>
          <p:cNvPr id="10" name="Footer Placeholder 9"/>
          <p:cNvSpPr>
            <a:spLocks noGrp="1"/>
          </p:cNvSpPr>
          <p:nvPr>
            <p:ph type="ftr" sz="quarter" idx="10"/>
          </p:nvPr>
        </p:nvSpPr>
        <p:spPr/>
        <p:txBody>
          <a:bodyPr/>
          <a:lstStyle/>
          <a:p>
            <a:r>
              <a:rPr lang="en-GB" smtClean="0"/>
              <a:t>© 2014 Pearson Education, Inc.</a:t>
            </a:r>
            <a:endParaRPr lang="en-GB"/>
          </a:p>
        </p:txBody>
      </p:sp>
      <p:pic>
        <p:nvPicPr>
          <p:cNvPr id="6" name="Picture 5" descr="04_20_Figure.jpg"/>
          <p:cNvPicPr>
            <a:picLocks noChangeAspect="1"/>
          </p:cNvPicPr>
          <p:nvPr/>
        </p:nvPicPr>
        <p:blipFill rotWithShape="1">
          <a:blip r:embed="rId3">
            <a:extLst>
              <a:ext uri="{28A0092B-C50C-407E-A947-70E740481C1C}">
                <a14:useLocalDpi xmlns:a14="http://schemas.microsoft.com/office/drawing/2010/main" val="0"/>
              </a:ext>
            </a:extLst>
          </a:blip>
          <a:srcRect b="3008"/>
          <a:stretch/>
        </p:blipFill>
        <p:spPr>
          <a:xfrm>
            <a:off x="4547177" y="3231547"/>
            <a:ext cx="3930731" cy="3524214"/>
          </a:xfrm>
          <a:prstGeom prst="rect">
            <a:avLst/>
          </a:prstGeom>
        </p:spPr>
      </p:pic>
      <p:pic>
        <p:nvPicPr>
          <p:cNvPr id="3" name="Picture 2" descr="Untitled-4.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3894" y="3180010"/>
            <a:ext cx="2362200" cy="3683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Relative Motion</a:t>
            </a:r>
            <a:br>
              <a:rPr lang="en-US" smtClean="0"/>
            </a:b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5" name="Picture 4" descr="04_pg129_UnFigure1.jpg"/>
          <p:cNvPicPr>
            <a:picLocks noChangeAspect="1"/>
          </p:cNvPicPr>
          <p:nvPr/>
        </p:nvPicPr>
        <p:blipFill rotWithShape="1">
          <a:blip r:embed="rId3">
            <a:extLst>
              <a:ext uri="{28A0092B-C50C-407E-A947-70E740481C1C}">
                <a14:useLocalDpi xmlns:a14="http://schemas.microsoft.com/office/drawing/2010/main" val="0"/>
              </a:ext>
            </a:extLst>
          </a:blip>
          <a:srcRect b="3601"/>
          <a:stretch/>
        </p:blipFill>
        <p:spPr>
          <a:xfrm>
            <a:off x="271272" y="1046629"/>
            <a:ext cx="8601456" cy="500672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a:xfrm>
            <a:off x="0" y="0"/>
            <a:ext cx="9144000" cy="584776"/>
          </a:xfrm>
        </p:spPr>
        <p:txBody>
          <a:bodyPr/>
          <a:lstStyle/>
          <a:p>
            <a:r>
              <a:rPr lang="en-US" dirty="0" smtClean="0"/>
              <a:t>Relative Motion </a:t>
            </a:r>
            <a:r>
              <a:rPr lang="en-US" i="1" dirty="0" smtClean="0"/>
              <a:t>(</a:t>
            </a:r>
            <a:r>
              <a:rPr lang="en-US" i="1" dirty="0" err="1" smtClean="0"/>
              <a:t>Cont</a:t>
            </a:r>
            <a:r>
              <a:rPr lang="fr-FR" i="1" dirty="0" smtClean="0"/>
              <a:t>'</a:t>
            </a:r>
            <a:r>
              <a:rPr lang="en-US" i="1" dirty="0" smtClean="0"/>
              <a:t>d)</a:t>
            </a:r>
            <a:endParaRPr lang="en-US" i="1"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6" name="Picture 5" descr="04_pg129_UnFigure2.jpg"/>
          <p:cNvPicPr>
            <a:picLocks noChangeAspect="1"/>
          </p:cNvPicPr>
          <p:nvPr/>
        </p:nvPicPr>
        <p:blipFill rotWithShape="1">
          <a:blip r:embed="rId3">
            <a:extLst>
              <a:ext uri="{28A0092B-C50C-407E-A947-70E740481C1C}">
                <a14:useLocalDpi xmlns:a14="http://schemas.microsoft.com/office/drawing/2010/main" val="0"/>
              </a:ext>
            </a:extLst>
          </a:blip>
          <a:srcRect b="2799"/>
          <a:stretch/>
        </p:blipFill>
        <p:spPr>
          <a:xfrm>
            <a:off x="1039091" y="671822"/>
            <a:ext cx="7065818" cy="5860704"/>
          </a:xfrm>
          <a:prstGeom prst="rect">
            <a:avLst/>
          </a:prstGeom>
        </p:spPr>
      </p:pic>
    </p:spTree>
    <p:extLst>
      <p:ext uri="{BB962C8B-B14F-4D97-AF65-F5344CB8AC3E}">
        <p14:creationId xmlns:p14="http://schemas.microsoft.com/office/powerpoint/2010/main" val="306766421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dirty="0" smtClean="0"/>
              <a:t>Projectile Motion</a:t>
            </a:r>
            <a:endParaRPr lang="en-US" dirty="0"/>
          </a:p>
        </p:txBody>
      </p:sp>
      <p:sp>
        <p:nvSpPr>
          <p:cNvPr id="1030" name="Rectangle 6"/>
          <p:cNvSpPr>
            <a:spLocks noGrp="1" noChangeArrowheads="1"/>
          </p:cNvSpPr>
          <p:nvPr>
            <p:ph type="body" idx="1"/>
          </p:nvPr>
        </p:nvSpPr>
        <p:spPr/>
        <p:txBody>
          <a:bodyPr/>
          <a:lstStyle/>
          <a:p>
            <a:r>
              <a:rPr lang="en-US" sz="2400" dirty="0" smtClean="0"/>
              <a:t>When you drop a ball while walking, the ball continues to move horizontally with constant velocity even though it is accelerating downward. This illustrates the independence of horizontal and vertical motions.</a:t>
            </a:r>
            <a:endParaRPr lang="en-US" sz="2400"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2" name="Picture 1" descr="04_23_Figure.jpg"/>
          <p:cNvPicPr>
            <a:picLocks noChangeAspect="1"/>
          </p:cNvPicPr>
          <p:nvPr/>
        </p:nvPicPr>
        <p:blipFill rotWithShape="1">
          <a:blip r:embed="rId3">
            <a:extLst>
              <a:ext uri="{28A0092B-C50C-407E-A947-70E740481C1C}">
                <a14:useLocalDpi xmlns:a14="http://schemas.microsoft.com/office/drawing/2010/main" val="0"/>
              </a:ext>
            </a:extLst>
          </a:blip>
          <a:srcRect b="4339"/>
          <a:stretch/>
        </p:blipFill>
        <p:spPr>
          <a:xfrm>
            <a:off x="562596" y="2823442"/>
            <a:ext cx="7819505" cy="375868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dirty="0" smtClean="0"/>
              <a:t>Projectile Motion</a:t>
            </a:r>
            <a:endParaRPr lang="en-US" dirty="0"/>
          </a:p>
        </p:txBody>
      </p:sp>
      <p:sp>
        <p:nvSpPr>
          <p:cNvPr id="1030" name="Rectangle 6"/>
          <p:cNvSpPr>
            <a:spLocks noGrp="1" noChangeArrowheads="1"/>
          </p:cNvSpPr>
          <p:nvPr>
            <p:ph type="body" idx="1"/>
          </p:nvPr>
        </p:nvSpPr>
        <p:spPr>
          <a:xfrm>
            <a:off x="365125" y="1141413"/>
            <a:ext cx="8229600" cy="5345478"/>
          </a:xfrm>
        </p:spPr>
        <p:txBody>
          <a:bodyPr/>
          <a:lstStyle/>
          <a:p>
            <a:r>
              <a:rPr lang="en-US" dirty="0" smtClean="0"/>
              <a:t>A projectile is an object that is launched and then allowed to follow a path determined solely by the influence of gravity.</a:t>
            </a:r>
          </a:p>
          <a:p>
            <a:r>
              <a:rPr lang="en-US" dirty="0" smtClean="0"/>
              <a:t>Regardless of how a projectile is launched, its path is a parabola if</a:t>
            </a:r>
          </a:p>
          <a:p>
            <a:pPr lvl="1"/>
            <a:r>
              <a:rPr lang="en-US" dirty="0" smtClean="0"/>
              <a:t>air resistance can be ignored, and</a:t>
            </a:r>
          </a:p>
          <a:p>
            <a:pPr lvl="1"/>
            <a:r>
              <a:rPr lang="en-US" dirty="0" smtClean="0"/>
              <a:t>the acceleration due to gravity is constant and directed downward.</a:t>
            </a:r>
          </a:p>
          <a:p>
            <a:r>
              <a:rPr lang="en-US" dirty="0" smtClean="0"/>
              <a:t>The parabolic path is produced by the combined effects of the horizontal and vertical motions acting independently.</a:t>
            </a: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Projectile Motion</a:t>
            </a:r>
            <a:endParaRPr lang="en-US" dirty="0"/>
          </a:p>
        </p:txBody>
      </p:sp>
      <p:sp>
        <p:nvSpPr>
          <p:cNvPr id="1030" name="Rectangle 6"/>
          <p:cNvSpPr>
            <a:spLocks noGrp="1" noChangeArrowheads="1"/>
          </p:cNvSpPr>
          <p:nvPr>
            <p:ph sz="half" idx="1"/>
          </p:nvPr>
        </p:nvSpPr>
        <p:spPr>
          <a:xfrm>
            <a:off x="365125" y="1141413"/>
            <a:ext cx="4465910" cy="5388381"/>
          </a:xfrm>
        </p:spPr>
        <p:txBody>
          <a:bodyPr/>
          <a:lstStyle/>
          <a:p>
            <a:r>
              <a:rPr lang="en-US" sz="2400" dirty="0" smtClean="0"/>
              <a:t>Independence of motion means that the position-time equation introduced in Chapter 3 applies to both the </a:t>
            </a:r>
            <a:r>
              <a:rPr lang="en-US" sz="2400" i="1" dirty="0" smtClean="0"/>
              <a:t>x</a:t>
            </a:r>
            <a:r>
              <a:rPr lang="en-US" sz="2400" dirty="0" smtClean="0"/>
              <a:t> and </a:t>
            </a:r>
            <a:r>
              <a:rPr lang="en-US" sz="2400" i="1" dirty="0" smtClean="0"/>
              <a:t>y</a:t>
            </a:r>
            <a:r>
              <a:rPr lang="en-US" sz="2400" dirty="0" smtClean="0"/>
              <a:t> motions of a projectile.</a:t>
            </a:r>
          </a:p>
          <a:p>
            <a:r>
              <a:rPr lang="en-US" sz="2400" dirty="0" smtClean="0"/>
              <a:t>When describing projectile motion, a coordinate system is used in which the positive </a:t>
            </a:r>
            <a:r>
              <a:rPr lang="en-US" sz="2400" i="1" dirty="0" smtClean="0"/>
              <a:t>y</a:t>
            </a:r>
            <a:r>
              <a:rPr lang="en-US" sz="2400" dirty="0" smtClean="0"/>
              <a:t> direction is pointing upward and the positive </a:t>
            </a:r>
            <a:r>
              <a:rPr lang="en-US" sz="2400" i="1" dirty="0" smtClean="0"/>
              <a:t>x</a:t>
            </a:r>
            <a:r>
              <a:rPr lang="en-US" sz="2400" dirty="0" smtClean="0"/>
              <a:t> direction is pointing to the right. The acceleration of gravity is in the negative </a:t>
            </a:r>
            <a:r>
              <a:rPr lang="en-US" sz="2400" i="1" dirty="0" smtClean="0"/>
              <a:t>y</a:t>
            </a:r>
            <a:r>
              <a:rPr lang="en-US" sz="2400" dirty="0" smtClean="0"/>
              <a:t> direction.</a:t>
            </a:r>
            <a:endParaRPr lang="en-US" sz="2400"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3" name="Picture 2" descr="04_24_Figure.jpg"/>
          <p:cNvPicPr>
            <a:picLocks noChangeAspect="1"/>
          </p:cNvPicPr>
          <p:nvPr/>
        </p:nvPicPr>
        <p:blipFill rotWithShape="1">
          <a:blip r:embed="rId3">
            <a:extLst>
              <a:ext uri="{28A0092B-C50C-407E-A947-70E740481C1C}">
                <a14:useLocalDpi xmlns:a14="http://schemas.microsoft.com/office/drawing/2010/main" val="0"/>
              </a:ext>
            </a:extLst>
          </a:blip>
          <a:srcRect b="2333"/>
          <a:stretch/>
        </p:blipFill>
        <p:spPr>
          <a:xfrm>
            <a:off x="5029826" y="1879574"/>
            <a:ext cx="3809604" cy="3657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Projectile Motion</a:t>
            </a:r>
            <a:endParaRPr lang="en-US" dirty="0"/>
          </a:p>
        </p:txBody>
      </p:sp>
      <p:sp>
        <p:nvSpPr>
          <p:cNvPr id="1030" name="Rectangle 6"/>
          <p:cNvSpPr>
            <a:spLocks noGrp="1" noChangeArrowheads="1"/>
          </p:cNvSpPr>
          <p:nvPr>
            <p:ph type="body" idx="1"/>
          </p:nvPr>
        </p:nvSpPr>
        <p:spPr>
          <a:xfrm>
            <a:off x="365125" y="1141413"/>
            <a:ext cx="8229600" cy="5431284"/>
          </a:xfrm>
        </p:spPr>
        <p:txBody>
          <a:bodyPr/>
          <a:lstStyle/>
          <a:p>
            <a:r>
              <a:rPr lang="en-US" sz="2400" dirty="0" smtClean="0"/>
              <a:t>The </a:t>
            </a:r>
            <a:r>
              <a:rPr lang="en-US" sz="2400" i="1" dirty="0" smtClean="0"/>
              <a:t>x</a:t>
            </a:r>
            <a:r>
              <a:rPr lang="en-US" sz="2400" dirty="0" smtClean="0"/>
              <a:t> and </a:t>
            </a:r>
            <a:r>
              <a:rPr lang="en-US" sz="2400" i="1" dirty="0" smtClean="0"/>
              <a:t>y</a:t>
            </a:r>
            <a:r>
              <a:rPr lang="en-US" sz="2400" dirty="0" smtClean="0"/>
              <a:t> equations governing the motion of a projectile may be stated as follows:</a:t>
            </a:r>
          </a:p>
          <a:p>
            <a:endParaRPr lang="en-US" sz="2400" dirty="0"/>
          </a:p>
          <a:p>
            <a:endParaRPr lang="en-US" sz="2400" dirty="0" smtClean="0"/>
          </a:p>
          <a:p>
            <a:endParaRPr lang="en-US" sz="2400" dirty="0" smtClean="0"/>
          </a:p>
          <a:p>
            <a:endParaRPr lang="en-US" sz="2400" dirty="0" smtClean="0"/>
          </a:p>
          <a:p>
            <a:r>
              <a:rPr lang="en-US" sz="2400" dirty="0" smtClean="0"/>
              <a:t>These equations are applied to a specific projectile by identifying the initial position (</a:t>
            </a:r>
            <a:r>
              <a:rPr lang="en-US" sz="2400" i="1" dirty="0" smtClean="0"/>
              <a:t>x</a:t>
            </a:r>
            <a:r>
              <a:rPr lang="en-US" sz="2400" baseline="-25000" dirty="0" smtClean="0"/>
              <a:t>i</a:t>
            </a:r>
            <a:r>
              <a:rPr lang="en-US" sz="2400" dirty="0" smtClean="0"/>
              <a:t>, </a:t>
            </a:r>
            <a:r>
              <a:rPr lang="en-US" sz="2400" i="1" dirty="0" smtClean="0"/>
              <a:t>y</a:t>
            </a:r>
            <a:r>
              <a:rPr lang="en-US" sz="2400" baseline="-25000" dirty="0" smtClean="0"/>
              <a:t>i</a:t>
            </a:r>
            <a:r>
              <a:rPr lang="en-US" sz="2400" dirty="0" smtClean="0"/>
              <a:t>) and initial velocity (</a:t>
            </a:r>
            <a:r>
              <a:rPr lang="en-US" sz="2400" i="1" dirty="0" smtClean="0"/>
              <a:t>v</a:t>
            </a:r>
            <a:r>
              <a:rPr lang="en-US" sz="2400" i="1" baseline="-25000" dirty="0" smtClean="0"/>
              <a:t>x</a:t>
            </a:r>
            <a:r>
              <a:rPr lang="en-US" sz="2400" baseline="-25000" dirty="0" smtClean="0"/>
              <a:t>,i</a:t>
            </a:r>
            <a:r>
              <a:rPr lang="en-US" sz="2400" dirty="0" smtClean="0"/>
              <a:t>,</a:t>
            </a:r>
            <a:r>
              <a:rPr lang="en-US" sz="2400" i="1" dirty="0" smtClean="0"/>
              <a:t>v</a:t>
            </a:r>
            <a:r>
              <a:rPr lang="en-US" sz="2400" i="1" baseline="-25000" dirty="0" smtClean="0"/>
              <a:t>y</a:t>
            </a:r>
            <a:r>
              <a:rPr lang="en-US" sz="2400" baseline="-25000" dirty="0" smtClean="0"/>
              <a:t>,i</a:t>
            </a:r>
            <a:r>
              <a:rPr lang="en-US" sz="2400" dirty="0" smtClean="0"/>
              <a:t>). Since there is no acceleration in the </a:t>
            </a:r>
            <a:r>
              <a:rPr lang="en-US" sz="2400" i="1" dirty="0" smtClean="0"/>
              <a:t>x</a:t>
            </a:r>
            <a:r>
              <a:rPr lang="en-US" sz="2400" dirty="0" smtClean="0"/>
              <a:t> direction, </a:t>
            </a:r>
            <a:r>
              <a:rPr lang="en-US" sz="2400" i="1" dirty="0" smtClean="0"/>
              <a:t>a</a:t>
            </a:r>
            <a:r>
              <a:rPr lang="en-US" sz="2400" i="1" baseline="-25000" dirty="0" smtClean="0"/>
              <a:t>x</a:t>
            </a:r>
            <a:r>
              <a:rPr lang="en-US" sz="2400" dirty="0" smtClean="0"/>
              <a:t> = 0. The acceleration in the </a:t>
            </a:r>
            <a:r>
              <a:rPr lang="en-US" sz="2400" i="1" dirty="0" smtClean="0"/>
              <a:t>y</a:t>
            </a:r>
            <a:r>
              <a:rPr lang="en-US" sz="2400" dirty="0" smtClean="0"/>
              <a:t> direction is equal to –</a:t>
            </a:r>
            <a:r>
              <a:rPr lang="en-US" sz="2400" i="1" dirty="0" smtClean="0"/>
              <a:t>g</a:t>
            </a:r>
            <a:r>
              <a:rPr lang="en-US" sz="2400" dirty="0" smtClean="0"/>
              <a:t>.</a:t>
            </a:r>
          </a:p>
          <a:p>
            <a:r>
              <a:rPr lang="en-US" sz="2400" dirty="0" smtClean="0"/>
              <a:t>The following example will show how the position-time equations may be applied to projective motion.</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2" name="Picture 1" descr="Page 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7729" y="2164738"/>
            <a:ext cx="4572000" cy="134470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Projectile Motion</a:t>
            </a: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5" name="Picture 4" descr="04_pg133_UnFigure.jpg"/>
          <p:cNvPicPr>
            <a:picLocks noChangeAspect="1"/>
          </p:cNvPicPr>
          <p:nvPr/>
        </p:nvPicPr>
        <p:blipFill rotWithShape="1">
          <a:blip r:embed="rId3">
            <a:extLst>
              <a:ext uri="{28A0092B-C50C-407E-A947-70E740481C1C}">
                <a14:useLocalDpi xmlns:a14="http://schemas.microsoft.com/office/drawing/2010/main" val="0"/>
              </a:ext>
            </a:extLst>
          </a:blip>
          <a:srcRect b="2948"/>
          <a:stretch/>
        </p:blipFill>
        <p:spPr>
          <a:xfrm>
            <a:off x="1373309" y="651618"/>
            <a:ext cx="6384175" cy="585174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Projectile Motion</a:t>
            </a:r>
            <a:endParaRPr lang="en-US" dirty="0"/>
          </a:p>
        </p:txBody>
      </p:sp>
      <p:sp>
        <p:nvSpPr>
          <p:cNvPr id="1030" name="Rectangle 6"/>
          <p:cNvSpPr>
            <a:spLocks noGrp="1" noChangeArrowheads="1"/>
          </p:cNvSpPr>
          <p:nvPr>
            <p:ph sz="half" idx="1"/>
          </p:nvPr>
        </p:nvSpPr>
        <p:spPr>
          <a:xfrm>
            <a:off x="365124" y="1141413"/>
            <a:ext cx="4852051" cy="5106987"/>
          </a:xfrm>
        </p:spPr>
        <p:txBody>
          <a:bodyPr/>
          <a:lstStyle/>
          <a:p>
            <a:r>
              <a:rPr lang="en-US" sz="2400" dirty="0" smtClean="0"/>
              <a:t>A projectile can be launched at any angle.</a:t>
            </a:r>
          </a:p>
          <a:p>
            <a:r>
              <a:rPr lang="en-US" sz="2400" dirty="0" smtClean="0"/>
              <a:t>As the figure below indicates, a projectile launched with an initial speed </a:t>
            </a:r>
            <a:r>
              <a:rPr lang="en-US" sz="2400" i="1" dirty="0" smtClean="0"/>
              <a:t>v</a:t>
            </a:r>
            <a:r>
              <a:rPr lang="en-US" sz="2400" baseline="-25000" dirty="0" smtClean="0"/>
              <a:t>i</a:t>
            </a:r>
            <a:r>
              <a:rPr lang="en-US" sz="2400" dirty="0" smtClean="0"/>
              <a:t> at an angle </a:t>
            </a:r>
            <a:r>
              <a:rPr lang="el-GR" sz="2400" i="1" dirty="0" smtClean="0"/>
              <a:t>θ</a:t>
            </a:r>
            <a:r>
              <a:rPr lang="en-US" sz="2400" dirty="0" smtClean="0"/>
              <a:t> will have initial velocity components</a:t>
            </a:r>
          </a:p>
          <a:p>
            <a:endParaRPr lang="en-US" sz="2400" dirty="0" smtClean="0"/>
          </a:p>
          <a:p>
            <a:pPr marL="0" indent="0">
              <a:buNone/>
            </a:pPr>
            <a:r>
              <a:rPr lang="en-US" sz="2400" dirty="0" smtClean="0"/>
              <a:t>    </a:t>
            </a:r>
            <a:r>
              <a:rPr lang="en-US" sz="2400" i="1" dirty="0" smtClean="0"/>
              <a:t>v</a:t>
            </a:r>
            <a:r>
              <a:rPr lang="en-US" sz="2400" i="1" baseline="-25000" dirty="0" smtClean="0"/>
              <a:t>x</a:t>
            </a:r>
            <a:r>
              <a:rPr lang="en-US" sz="2400" baseline="-25000" dirty="0" smtClean="0"/>
              <a:t>,i</a:t>
            </a:r>
            <a:r>
              <a:rPr lang="en-US" sz="2400" dirty="0" smtClean="0"/>
              <a:t> = </a:t>
            </a:r>
            <a:r>
              <a:rPr lang="en-US" sz="2400" i="1" dirty="0" smtClean="0"/>
              <a:t>v</a:t>
            </a:r>
            <a:r>
              <a:rPr lang="en-US" sz="2400" baseline="-25000" dirty="0" smtClean="0"/>
              <a:t>i</a:t>
            </a:r>
            <a:r>
              <a:rPr lang="en-US" sz="2400" dirty="0" smtClean="0"/>
              <a:t> cos</a:t>
            </a:r>
            <a:r>
              <a:rPr lang="el-GR" sz="2400" i="1" dirty="0" smtClean="0"/>
              <a:t>θ</a:t>
            </a:r>
            <a:r>
              <a:rPr lang="en-US" sz="2400" dirty="0" smtClean="0"/>
              <a:t> and </a:t>
            </a:r>
            <a:r>
              <a:rPr lang="en-US" sz="2400" i="1" dirty="0" smtClean="0"/>
              <a:t>v</a:t>
            </a:r>
            <a:r>
              <a:rPr lang="en-US" sz="2400" i="1" baseline="-25000" dirty="0" smtClean="0"/>
              <a:t>y</a:t>
            </a:r>
            <a:r>
              <a:rPr lang="en-US" sz="2400" baseline="-25000" dirty="0" smtClean="0"/>
              <a:t>,i</a:t>
            </a:r>
            <a:r>
              <a:rPr lang="en-US" sz="2400" dirty="0" smtClean="0"/>
              <a:t> = </a:t>
            </a:r>
            <a:r>
              <a:rPr lang="en-US" sz="2400" i="1" dirty="0" smtClean="0"/>
              <a:t>v</a:t>
            </a:r>
            <a:r>
              <a:rPr lang="en-US" sz="2400" baseline="-25000" dirty="0" smtClean="0"/>
              <a:t>i</a:t>
            </a:r>
            <a:r>
              <a:rPr lang="en-US" sz="2400" dirty="0" smtClean="0"/>
              <a:t> sin</a:t>
            </a:r>
            <a:r>
              <a:rPr lang="el-GR" sz="2400" i="1" dirty="0" smtClean="0"/>
              <a:t>θ</a:t>
            </a:r>
            <a:endParaRPr lang="en-US" sz="2400" i="1" dirty="0" smtClean="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2" name="Picture 1" descr="04_27_Figure.jpg"/>
          <p:cNvPicPr>
            <a:picLocks noChangeAspect="1"/>
          </p:cNvPicPr>
          <p:nvPr/>
        </p:nvPicPr>
        <p:blipFill rotWithShape="1">
          <a:blip r:embed="rId3">
            <a:extLst>
              <a:ext uri="{28A0092B-C50C-407E-A947-70E740481C1C}">
                <a14:useLocalDpi xmlns:a14="http://schemas.microsoft.com/office/drawing/2010/main" val="0"/>
              </a:ext>
            </a:extLst>
          </a:blip>
          <a:srcRect b="2879"/>
          <a:stretch/>
        </p:blipFill>
        <p:spPr>
          <a:xfrm>
            <a:off x="5371041" y="654577"/>
            <a:ext cx="3657600" cy="610571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Projectile Motion</a:t>
            </a: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2" name="Picture 1" descr="Page 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98" y="855662"/>
            <a:ext cx="8046720" cy="556535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Vectors in Physics</a:t>
            </a:r>
            <a:br>
              <a:rPr lang="en-US" smtClean="0"/>
            </a:br>
            <a:endParaRPr lang="en-US" dirty="0"/>
          </a:p>
        </p:txBody>
      </p:sp>
      <p:sp>
        <p:nvSpPr>
          <p:cNvPr id="1030" name="Rectangle 6"/>
          <p:cNvSpPr>
            <a:spLocks noGrp="1" noChangeArrowheads="1"/>
          </p:cNvSpPr>
          <p:nvPr>
            <p:ph type="body" idx="1"/>
          </p:nvPr>
        </p:nvSpPr>
        <p:spPr>
          <a:xfrm>
            <a:off x="365125" y="1141413"/>
            <a:ext cx="8229600" cy="5451291"/>
          </a:xfrm>
        </p:spPr>
        <p:txBody>
          <a:bodyPr/>
          <a:lstStyle/>
          <a:p>
            <a:r>
              <a:rPr lang="en-US" sz="2400" dirty="0" smtClean="0"/>
              <a:t>As an example of a situation when a number, units, and direction are needed, suppose that you ask directions to a library and are told that it is 1 kilometer away. As the figure indicates, the library could be anywhere on a circle of radius 1 kilometer.</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04_01_Figure.jpg"/>
          <p:cNvPicPr>
            <a:picLocks noChangeAspect="1"/>
          </p:cNvPicPr>
          <p:nvPr/>
        </p:nvPicPr>
        <p:blipFill rotWithShape="1">
          <a:blip r:embed="rId3">
            <a:extLst>
              <a:ext uri="{28A0092B-C50C-407E-A947-70E740481C1C}">
                <a14:useLocalDpi xmlns:a14="http://schemas.microsoft.com/office/drawing/2010/main" val="0"/>
              </a:ext>
            </a:extLst>
          </a:blip>
          <a:srcRect b="2877"/>
          <a:stretch/>
        </p:blipFill>
        <p:spPr>
          <a:xfrm>
            <a:off x="4139100" y="2757613"/>
            <a:ext cx="3840477" cy="404609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dirty="0" smtClean="0"/>
              <a:t>Projectile Motion</a:t>
            </a:r>
            <a:endParaRPr lang="en-US" dirty="0"/>
          </a:p>
        </p:txBody>
      </p:sp>
      <p:sp>
        <p:nvSpPr>
          <p:cNvPr id="1030" name="Rectangle 6"/>
          <p:cNvSpPr>
            <a:spLocks noGrp="1" noChangeArrowheads="1"/>
          </p:cNvSpPr>
          <p:nvPr>
            <p:ph type="body" idx="1"/>
          </p:nvPr>
        </p:nvSpPr>
        <p:spPr/>
        <p:txBody>
          <a:bodyPr/>
          <a:lstStyle/>
          <a:p>
            <a:r>
              <a:rPr lang="en-US" dirty="0" smtClean="0"/>
              <a:t>The range of a projectile is defined as the horizontal distance it travels before landing.</a:t>
            </a:r>
          </a:p>
          <a:p>
            <a:r>
              <a:rPr lang="en-US" dirty="0" smtClean="0"/>
              <a:t>The range of a projectile can be shown to equal</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2" name="Picture 1" descr="Page 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022" y="3066809"/>
            <a:ext cx="7315200" cy="220466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Projectile Motion</a:t>
            </a:r>
            <a:endParaRPr lang="en-US" dirty="0"/>
          </a:p>
        </p:txBody>
      </p:sp>
      <p:sp>
        <p:nvSpPr>
          <p:cNvPr id="1030" name="Rectangle 6"/>
          <p:cNvSpPr>
            <a:spLocks noGrp="1" noChangeArrowheads="1"/>
          </p:cNvSpPr>
          <p:nvPr>
            <p:ph type="body" idx="1"/>
          </p:nvPr>
        </p:nvSpPr>
        <p:spPr/>
        <p:txBody>
          <a:bodyPr/>
          <a:lstStyle/>
          <a:p>
            <a:r>
              <a:rPr lang="en-US" sz="2400" dirty="0" smtClean="0"/>
              <a:t>Many everyday objects serve as good approximations to ideal projectiles because the air resistance acting on them is negligible.</a:t>
            </a:r>
          </a:p>
          <a:p>
            <a:r>
              <a:rPr lang="en-US" sz="2400" dirty="0" smtClean="0"/>
              <a:t>When air resistance is ignored, the range equation indicates that a projectile</a:t>
            </a:r>
            <a:r>
              <a:rPr lang="fr-FR" sz="2400" dirty="0" smtClean="0"/>
              <a:t>'</a:t>
            </a:r>
            <a:r>
              <a:rPr lang="en-US" sz="2400" dirty="0" smtClean="0"/>
              <a:t>s maximum range will be obtained for a launch angle of 45</a:t>
            </a:r>
            <a:r>
              <a:rPr lang="en-US" sz="2400" dirty="0" smtClean="0">
                <a:sym typeface="Symbol"/>
              </a:rPr>
              <a:t></a:t>
            </a:r>
            <a:r>
              <a:rPr lang="en-US" sz="2400" dirty="0" smtClean="0"/>
              <a:t>. </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2" name="Picture 1" descr="04_28_Figure.jpg"/>
          <p:cNvPicPr>
            <a:picLocks noChangeAspect="1"/>
          </p:cNvPicPr>
          <p:nvPr/>
        </p:nvPicPr>
        <p:blipFill rotWithShape="1">
          <a:blip r:embed="rId3">
            <a:extLst>
              <a:ext uri="{28A0092B-C50C-407E-A947-70E740481C1C}">
                <a14:useLocalDpi xmlns:a14="http://schemas.microsoft.com/office/drawing/2010/main" val="0"/>
              </a:ext>
            </a:extLst>
          </a:blip>
          <a:srcRect b="3249"/>
          <a:stretch/>
        </p:blipFill>
        <p:spPr>
          <a:xfrm>
            <a:off x="2224397" y="3675747"/>
            <a:ext cx="4572000" cy="302212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Projectile Motion</a:t>
            </a:r>
            <a:endParaRPr lang="en-US" dirty="0"/>
          </a:p>
        </p:txBody>
      </p:sp>
      <p:sp>
        <p:nvSpPr>
          <p:cNvPr id="1030" name="Rectangle 6"/>
          <p:cNvSpPr>
            <a:spLocks noGrp="1" noChangeArrowheads="1"/>
          </p:cNvSpPr>
          <p:nvPr>
            <p:ph type="body" idx="1"/>
          </p:nvPr>
        </p:nvSpPr>
        <p:spPr>
          <a:xfrm>
            <a:off x="365125" y="1141413"/>
            <a:ext cx="8229600" cy="977981"/>
          </a:xfrm>
        </p:spPr>
        <p:txBody>
          <a:bodyPr/>
          <a:lstStyle/>
          <a:p>
            <a:r>
              <a:rPr lang="en-US" dirty="0" smtClean="0"/>
              <a:t>Significant air resistance reduces the range and alters the shape of a projectile</a:t>
            </a:r>
            <a:r>
              <a:rPr lang="fr-FR" dirty="0" smtClean="0"/>
              <a:t>'</a:t>
            </a:r>
            <a:r>
              <a:rPr lang="en-US" dirty="0" smtClean="0"/>
              <a:t>s trajectory.</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2" name="Picture 1" descr="04_29_Figure.jpg"/>
          <p:cNvPicPr>
            <a:picLocks noChangeAspect="1"/>
          </p:cNvPicPr>
          <p:nvPr/>
        </p:nvPicPr>
        <p:blipFill rotWithShape="1">
          <a:blip r:embed="rId3">
            <a:extLst>
              <a:ext uri="{28A0092B-C50C-407E-A947-70E740481C1C}">
                <a14:useLocalDpi xmlns:a14="http://schemas.microsoft.com/office/drawing/2010/main" val="0"/>
              </a:ext>
            </a:extLst>
          </a:blip>
          <a:srcRect b="3249"/>
          <a:stretch/>
        </p:blipFill>
        <p:spPr>
          <a:xfrm>
            <a:off x="1620079" y="2294285"/>
            <a:ext cx="6400800" cy="423097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Vectors in Physics</a:t>
            </a:r>
            <a:br>
              <a:rPr lang="en-US" smtClean="0"/>
            </a:br>
            <a:endParaRPr lang="en-US" dirty="0"/>
          </a:p>
        </p:txBody>
      </p:sp>
      <p:sp>
        <p:nvSpPr>
          <p:cNvPr id="1030" name="Rectangle 6"/>
          <p:cNvSpPr>
            <a:spLocks noGrp="1" noChangeArrowheads="1"/>
          </p:cNvSpPr>
          <p:nvPr>
            <p:ph type="body" idx="1"/>
          </p:nvPr>
        </p:nvSpPr>
        <p:spPr>
          <a:xfrm>
            <a:off x="365125" y="1141413"/>
            <a:ext cx="8229600" cy="5392801"/>
          </a:xfrm>
        </p:spPr>
        <p:txBody>
          <a:bodyPr/>
          <a:lstStyle/>
          <a:p>
            <a:r>
              <a:rPr lang="en-US" dirty="0" smtClean="0"/>
              <a:t>If a direction of northwest is given in addition to the distance, then the location of the library is completely specified.</a:t>
            </a:r>
          </a:p>
          <a:p>
            <a:r>
              <a:rPr lang="en-US" dirty="0" smtClean="0"/>
              <a:t>A quantity that is specified by both length and direction is called a vector.</a:t>
            </a:r>
          </a:p>
          <a:p>
            <a:r>
              <a:rPr lang="en-US" dirty="0" smtClean="0"/>
              <a:t>The length of a vector is called its magnitude. </a:t>
            </a:r>
          </a:p>
          <a:p>
            <a:r>
              <a:rPr lang="en-US" dirty="0" smtClean="0"/>
              <a:t>Vector quantities are represented on paper by arrows of various lengths. The length is proportional to the magnitude of the vector, and the direction of the arrow represents the direction of the vector</a:t>
            </a:r>
            <a:r>
              <a:rPr lang="fr-FR" altLang="ja-JP" dirty="0" smtClean="0"/>
              <a:t>'</a:t>
            </a:r>
            <a:r>
              <a:rPr lang="en-US" dirty="0" smtClean="0"/>
              <a:t>s effect. </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Vectors in Physics</a:t>
            </a:r>
            <a:br>
              <a:rPr lang="en-US" smtClean="0"/>
            </a:br>
            <a:endParaRPr lang="en-US" dirty="0"/>
          </a:p>
        </p:txBody>
      </p:sp>
      <p:sp>
        <p:nvSpPr>
          <p:cNvPr id="1030" name="Rectangle 6"/>
          <p:cNvSpPr>
            <a:spLocks noGrp="1" noChangeArrowheads="1"/>
          </p:cNvSpPr>
          <p:nvPr>
            <p:ph type="body" idx="1"/>
          </p:nvPr>
        </p:nvSpPr>
        <p:spPr/>
        <p:txBody>
          <a:bodyPr/>
          <a:lstStyle/>
          <a:p>
            <a:r>
              <a:rPr lang="en-US" sz="2400" dirty="0" smtClean="0"/>
              <a:t>In the previous example, walking northwest 1 kilometer would, in theory, get you to the library. However, this would probably be impossible due to various obstructions. It is more likely that you will walk along city streets, as is shown in the figure below.</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04_03_Figure.jpg"/>
          <p:cNvPicPr>
            <a:picLocks noChangeAspect="1"/>
          </p:cNvPicPr>
          <p:nvPr/>
        </p:nvPicPr>
        <p:blipFill rotWithShape="1">
          <a:blip r:embed="rId3">
            <a:extLst>
              <a:ext uri="{28A0092B-C50C-407E-A947-70E740481C1C}">
                <a14:useLocalDpi xmlns:a14="http://schemas.microsoft.com/office/drawing/2010/main" val="0"/>
              </a:ext>
            </a:extLst>
          </a:blip>
          <a:srcRect b="2960"/>
          <a:stretch/>
        </p:blipFill>
        <p:spPr>
          <a:xfrm>
            <a:off x="2435941" y="3072597"/>
            <a:ext cx="4450468" cy="37144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Vectors in Physics</a:t>
            </a:r>
            <a:br>
              <a:rPr lang="en-US" smtClean="0"/>
            </a:b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
        <p:nvSpPr>
          <p:cNvPr id="18" name="Content Placeholder 17"/>
          <p:cNvSpPr>
            <a:spLocks noGrp="1"/>
          </p:cNvSpPr>
          <p:nvPr>
            <p:ph idx="1"/>
          </p:nvPr>
        </p:nvSpPr>
        <p:spPr>
          <a:xfrm>
            <a:off x="365125" y="1141414"/>
            <a:ext cx="8229600" cy="1956162"/>
          </a:xfrm>
        </p:spPr>
        <p:txBody>
          <a:bodyPr/>
          <a:lstStyle/>
          <a:p>
            <a:r>
              <a:rPr lang="en-US" sz="2400" dirty="0"/>
              <a:t>If city streets are laid out </a:t>
            </a:r>
            <a:r>
              <a:rPr lang="en-US" sz="2400" dirty="0" smtClean="0"/>
              <a:t>along north–south </a:t>
            </a:r>
            <a:r>
              <a:rPr lang="en-US" sz="2400" dirty="0"/>
              <a:t>and east–west directions, then you might walk west for a certain distance and then proceed north an equal distance. By walking this way, you </a:t>
            </a:r>
            <a:r>
              <a:rPr lang="en-US" sz="2400" i="1" dirty="0"/>
              <a:t>resolve</a:t>
            </a:r>
            <a:r>
              <a:rPr lang="en-US" sz="2400" dirty="0"/>
              <a:t> the displacement vector    into its </a:t>
            </a:r>
            <a:r>
              <a:rPr lang="en-US" sz="2400" dirty="0" smtClean="0"/>
              <a:t>east–west </a:t>
            </a:r>
            <a:r>
              <a:rPr lang="en-US" sz="2400" dirty="0"/>
              <a:t>and north–South </a:t>
            </a:r>
            <a:r>
              <a:rPr lang="en-US" sz="2400" i="1" dirty="0"/>
              <a:t>components</a:t>
            </a:r>
            <a:r>
              <a:rPr lang="en-US" sz="2400" dirty="0" smtClean="0"/>
              <a:t>.</a:t>
            </a:r>
            <a:endParaRPr lang="en-US" sz="2400" dirty="0"/>
          </a:p>
        </p:txBody>
      </p:sp>
      <p:pic>
        <p:nvPicPr>
          <p:cNvPr id="21" name="Picture 20" descr="Untitled-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878" y="2304342"/>
            <a:ext cx="173008" cy="288000"/>
          </a:xfrm>
          <a:prstGeom prst="rect">
            <a:avLst/>
          </a:prstGeom>
        </p:spPr>
      </p:pic>
      <p:pic>
        <p:nvPicPr>
          <p:cNvPr id="22" name="Picture 21" descr="04_03_Figure.jpg"/>
          <p:cNvPicPr>
            <a:picLocks noChangeAspect="1"/>
          </p:cNvPicPr>
          <p:nvPr/>
        </p:nvPicPr>
        <p:blipFill rotWithShape="1">
          <a:blip r:embed="rId4">
            <a:extLst>
              <a:ext uri="{28A0092B-C50C-407E-A947-70E740481C1C}">
                <a14:useLocalDpi xmlns:a14="http://schemas.microsoft.com/office/drawing/2010/main" val="0"/>
              </a:ext>
            </a:extLst>
          </a:blip>
          <a:srcRect b="2960"/>
          <a:stretch/>
        </p:blipFill>
        <p:spPr>
          <a:xfrm>
            <a:off x="2435942" y="3038274"/>
            <a:ext cx="4514474" cy="376790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Vectors in Physics</a:t>
            </a:r>
            <a:br>
              <a:rPr lang="en-US" smtClean="0"/>
            </a:br>
            <a:endParaRPr lang="en-US" dirty="0"/>
          </a:p>
        </p:txBody>
      </p:sp>
      <p:sp>
        <p:nvSpPr>
          <p:cNvPr id="1030" name="Rectangle 6"/>
          <p:cNvSpPr>
            <a:spLocks noGrp="1" noChangeArrowheads="1"/>
          </p:cNvSpPr>
          <p:nvPr>
            <p:ph type="body" idx="1"/>
          </p:nvPr>
        </p:nvSpPr>
        <p:spPr/>
        <p:txBody>
          <a:bodyPr/>
          <a:lstStyle/>
          <a:p>
            <a:r>
              <a:rPr lang="en-US" sz="2400" dirty="0" smtClean="0"/>
              <a:t>To resolve a vector means to find its components; a vector</a:t>
            </a:r>
            <a:r>
              <a:rPr lang="fr-FR" altLang="ja-JP" sz="2400" dirty="0" smtClean="0"/>
              <a:t>'</a:t>
            </a:r>
            <a:r>
              <a:rPr lang="en-US" sz="2400" dirty="0" smtClean="0"/>
              <a:t>s components are the lengths of the vector along specified directions. </a:t>
            </a:r>
          </a:p>
          <a:p>
            <a:r>
              <a:rPr lang="en-US" sz="2400" dirty="0" smtClean="0"/>
              <a:t>A vector may be defined by either its length and its direction angle or by its </a:t>
            </a:r>
            <a:r>
              <a:rPr lang="en-US" sz="2400" i="1" dirty="0" smtClean="0"/>
              <a:t>x</a:t>
            </a:r>
            <a:r>
              <a:rPr lang="en-US" sz="2400" dirty="0" smtClean="0"/>
              <a:t> component and its </a:t>
            </a:r>
            <a:r>
              <a:rPr lang="en-US" sz="2400" i="1" dirty="0" smtClean="0"/>
              <a:t>y</a:t>
            </a:r>
            <a:r>
              <a:rPr lang="en-US" sz="2400" dirty="0" smtClean="0"/>
              <a:t> component.</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04_04_Figure.jpg"/>
          <p:cNvPicPr>
            <a:picLocks noChangeAspect="1"/>
          </p:cNvPicPr>
          <p:nvPr/>
        </p:nvPicPr>
        <p:blipFill rotWithShape="1">
          <a:blip r:embed="rId3">
            <a:extLst>
              <a:ext uri="{28A0092B-C50C-407E-A947-70E740481C1C}">
                <a14:useLocalDpi xmlns:a14="http://schemas.microsoft.com/office/drawing/2010/main" val="0"/>
              </a:ext>
            </a:extLst>
          </a:blip>
          <a:srcRect b="4386"/>
          <a:stretch/>
        </p:blipFill>
        <p:spPr>
          <a:xfrm>
            <a:off x="1261113" y="3501368"/>
            <a:ext cx="6480000" cy="31220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04_05_Figure.jpg"/>
          <p:cNvPicPr>
            <a:picLocks noChangeAspect="1"/>
          </p:cNvPicPr>
          <p:nvPr/>
        </p:nvPicPr>
        <p:blipFill rotWithShape="1">
          <a:blip r:embed="rId3">
            <a:extLst>
              <a:ext uri="{28A0092B-C50C-407E-A947-70E740481C1C}">
                <a14:useLocalDpi xmlns:a14="http://schemas.microsoft.com/office/drawing/2010/main" val="0"/>
              </a:ext>
            </a:extLst>
          </a:blip>
          <a:srcRect b="3516"/>
          <a:stretch/>
        </p:blipFill>
        <p:spPr>
          <a:xfrm>
            <a:off x="3442952" y="3302767"/>
            <a:ext cx="5478912" cy="3469250"/>
          </a:xfrm>
          <a:prstGeom prst="rect">
            <a:avLst/>
          </a:prstGeom>
        </p:spPr>
      </p:pic>
      <p:sp>
        <p:nvSpPr>
          <p:cNvPr id="1029" name="Rectangle 5"/>
          <p:cNvSpPr>
            <a:spLocks noGrp="1" noChangeArrowheads="1"/>
          </p:cNvSpPr>
          <p:nvPr>
            <p:ph type="title"/>
          </p:nvPr>
        </p:nvSpPr>
        <p:spPr/>
        <p:txBody>
          <a:bodyPr/>
          <a:lstStyle/>
          <a:p>
            <a:r>
              <a:rPr lang="en-US" smtClean="0"/>
              <a:t>Vectors in Physics</a:t>
            </a:r>
            <a:br>
              <a:rPr lang="en-US" smtClean="0"/>
            </a:br>
            <a:endParaRPr lang="en-US" dirty="0"/>
          </a:p>
        </p:txBody>
      </p:sp>
      <p:sp>
        <p:nvSpPr>
          <p:cNvPr id="1030" name="Rectangle 6"/>
          <p:cNvSpPr>
            <a:spLocks noGrp="1" noChangeArrowheads="1"/>
          </p:cNvSpPr>
          <p:nvPr>
            <p:ph type="body" idx="1"/>
          </p:nvPr>
        </p:nvSpPr>
        <p:spPr/>
        <p:txBody>
          <a:bodyPr/>
          <a:lstStyle/>
          <a:p>
            <a:r>
              <a:rPr lang="en-US" sz="2400" dirty="0" smtClean="0"/>
              <a:t>In a right triangle, the cosine of an angle is defined as the length of the adjacent side over the length of the hypotenuse.</a:t>
            </a:r>
          </a:p>
          <a:p>
            <a:r>
              <a:rPr lang="en-US" sz="2400" dirty="0" smtClean="0"/>
              <a:t>The sine of an angle is defined as length of the opposite side over the length of the hypotenuse.</a:t>
            </a:r>
          </a:p>
          <a:p>
            <a:r>
              <a:rPr lang="en-US" sz="2400" dirty="0" smtClean="0"/>
              <a:t>Therefore, in the figure below, </a:t>
            </a:r>
            <a:r>
              <a:rPr lang="en-US" sz="2400" i="1" dirty="0" smtClean="0"/>
              <a:t>r</a:t>
            </a:r>
            <a:r>
              <a:rPr lang="en-US" sz="2400" i="1" baseline="-25000" dirty="0" smtClean="0"/>
              <a:t>x</a:t>
            </a:r>
            <a:r>
              <a:rPr lang="en-US" sz="2400" dirty="0" smtClean="0"/>
              <a:t> = </a:t>
            </a:r>
            <a:r>
              <a:rPr lang="en-US" sz="2400" i="1" dirty="0" smtClean="0"/>
              <a:t>r</a:t>
            </a:r>
            <a:r>
              <a:rPr lang="en-US" sz="2400" dirty="0" smtClean="0"/>
              <a:t> cos</a:t>
            </a:r>
            <a:r>
              <a:rPr lang="el-GR" sz="2400" i="1" dirty="0" smtClean="0"/>
              <a:t>θ</a:t>
            </a:r>
            <a:r>
              <a:rPr lang="en-US" sz="2400" dirty="0" smtClean="0"/>
              <a:t> and</a:t>
            </a:r>
            <a:br>
              <a:rPr lang="en-US" sz="2400" dirty="0" smtClean="0"/>
            </a:br>
            <a:r>
              <a:rPr lang="en-US" sz="2400" i="1" dirty="0" smtClean="0"/>
              <a:t>r</a:t>
            </a:r>
            <a:r>
              <a:rPr lang="en-US" sz="2400" i="1" baseline="-25000" dirty="0" smtClean="0"/>
              <a:t>y</a:t>
            </a:r>
            <a:r>
              <a:rPr lang="en-US" sz="2400" dirty="0" smtClean="0"/>
              <a:t> = </a:t>
            </a:r>
            <a:r>
              <a:rPr lang="en-US" sz="2400" i="1" dirty="0" smtClean="0"/>
              <a:t>r</a:t>
            </a:r>
            <a:r>
              <a:rPr lang="en-US" sz="2400" dirty="0" smtClean="0"/>
              <a:t> sin</a:t>
            </a:r>
            <a:r>
              <a:rPr lang="el-GR" sz="2400" i="1" dirty="0" smtClean="0"/>
              <a:t>θ</a:t>
            </a:r>
            <a:r>
              <a:rPr lang="en-US" sz="2400" dirty="0" smtClean="0"/>
              <a:t>.</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gtk_01:Applications (Mac OS 9):Microsoft Office 2001:Templates:My Templates:HA5Lect_template.pot</Template>
  <TotalTime>1017</TotalTime>
  <Words>2064</Words>
  <Application>Microsoft Macintosh PowerPoint</Application>
  <PresentationFormat>On-screen Show (4:3)</PresentationFormat>
  <Paragraphs>222</Paragraphs>
  <Slides>42</Slides>
  <Notes>41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4" baseType="lpstr">
      <vt:lpstr>HA5Lect_template</vt:lpstr>
      <vt:lpstr>Equation</vt:lpstr>
      <vt:lpstr>Motion in Two Dimensions</vt:lpstr>
      <vt:lpstr>Chapter Contents</vt:lpstr>
      <vt:lpstr>Vectors in Physics </vt:lpstr>
      <vt:lpstr>Vectors in Physics </vt:lpstr>
      <vt:lpstr>Vectors in Physics </vt:lpstr>
      <vt:lpstr>Vectors in Physics </vt:lpstr>
      <vt:lpstr>Vectors in Physics </vt:lpstr>
      <vt:lpstr>Vectors in Physics </vt:lpstr>
      <vt:lpstr>Vectors in Physics </vt:lpstr>
      <vt:lpstr>Vectors in Physics </vt:lpstr>
      <vt:lpstr>Vectors in Physics </vt:lpstr>
      <vt:lpstr>Vectors in Physics</vt:lpstr>
      <vt:lpstr>Adding and Subtracting Vectors </vt:lpstr>
      <vt:lpstr>Adding and Subtracting Vectors </vt:lpstr>
      <vt:lpstr>Adding and Subtracting Vectors </vt:lpstr>
      <vt:lpstr>Adding and Subtracting Vectors </vt:lpstr>
      <vt:lpstr>Adding and Subtracting Vectors </vt:lpstr>
      <vt:lpstr>Adding and Subtracting Vectors </vt:lpstr>
      <vt:lpstr>Adding and Subtracting Vectors</vt:lpstr>
      <vt:lpstr>Adding and Subtracting Vectors</vt:lpstr>
      <vt:lpstr>Adding and Subtracting Vectors </vt:lpstr>
      <vt:lpstr>Adding and Subtracting Vectors </vt:lpstr>
      <vt:lpstr>Adding and Subtracting Vectors </vt:lpstr>
      <vt:lpstr>Relative Motion </vt:lpstr>
      <vt:lpstr>Relative Motion </vt:lpstr>
      <vt:lpstr>Relative Motion </vt:lpstr>
      <vt:lpstr>Relative Motion </vt:lpstr>
      <vt:lpstr>Relative Motion </vt:lpstr>
      <vt:lpstr>Relative Motion </vt:lpstr>
      <vt:lpstr>Relative Motion </vt:lpstr>
      <vt:lpstr>Relative Motion </vt:lpstr>
      <vt:lpstr>Relative Motion (Cont'd)</vt:lpstr>
      <vt:lpstr>Projectile Motion</vt:lpstr>
      <vt:lpstr>Projectile Motion</vt:lpstr>
      <vt:lpstr>Projectile Motion</vt:lpstr>
      <vt:lpstr>Projectile Motion</vt:lpstr>
      <vt:lpstr>Projectile Motion</vt:lpstr>
      <vt:lpstr>Projectile Motion</vt:lpstr>
      <vt:lpstr>Projectile Motion</vt:lpstr>
      <vt:lpstr>Projectile Motion</vt:lpstr>
      <vt:lpstr>Projectile Motion</vt:lpstr>
      <vt:lpstr>Projectile Motion</vt:lpstr>
    </vt:vector>
  </TitlesOfParts>
  <Company>뿿ˤʤ㏘뿿</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 U</dc:creator>
  <cp:lastModifiedBy>Sekar G</cp:lastModifiedBy>
  <cp:revision>124</cp:revision>
  <dcterms:created xsi:type="dcterms:W3CDTF">2007-09-26T05:29:17Z</dcterms:created>
  <dcterms:modified xsi:type="dcterms:W3CDTF">2013-08-29T12:02:25Z</dcterms:modified>
</cp:coreProperties>
</file>