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3"/>
  </p:notesMasterIdLst>
  <p:handoutMasterIdLst>
    <p:handoutMasterId r:id="rId34"/>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J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6832"/>
    <a:srgbClr val="46B701"/>
    <a:srgbClr val="79B701"/>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8" d="100"/>
          <a:sy n="138" d="100"/>
        </p:scale>
        <p:origin x="-209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2CD5E9-B33E-9E4F-983C-DDE9C5A0C144}" type="datetimeFigureOut">
              <a:rPr lang="en-US" smtClean="0"/>
              <a:t>8/29/13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7CF060-87AA-DF4F-ADCB-E6E8DA47361D}" type="slidenum">
              <a:rPr lang="en-US" smtClean="0"/>
              <a:t>‹#›</a:t>
            </a:fld>
            <a:endParaRPr lang="en-US" dirty="0"/>
          </a:p>
        </p:txBody>
      </p:sp>
    </p:spTree>
    <p:extLst>
      <p:ext uri="{BB962C8B-B14F-4D97-AF65-F5344CB8AC3E}">
        <p14:creationId xmlns:p14="http://schemas.microsoft.com/office/powerpoint/2010/main" val="3428752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1F71A9-600C-CB40-88BB-09EC530B4D5C}" type="slidenum">
              <a:rPr lang="en-US" sz="1200"/>
              <a:pPr/>
              <a:t>1</a:t>
            </a:fld>
            <a:endParaRPr lang="en-US" sz="1200" dirty="0"/>
          </a:p>
        </p:txBody>
      </p:sp>
      <p:sp>
        <p:nvSpPr>
          <p:cNvPr id="142338" name="Rectangle 2"/>
          <p:cNvSpPr>
            <a:spLocks noGrp="1" noRot="1" noChangeAspect="1" noChangeArrowheads="1" noTextEdit="1"/>
          </p:cNvSpPr>
          <p:nvPr>
            <p:ph type="sldImg"/>
          </p:nvPr>
        </p:nvSpPr>
        <p:spPr>
          <a:ln/>
          <a:extLst/>
        </p:spPr>
      </p:sp>
      <p:sp>
        <p:nvSpPr>
          <p:cNvPr id="142339"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120E92-05EB-1B4B-B0A9-CFC227447288}" type="slidenum">
              <a:rPr lang="en-US" sz="1200"/>
              <a:pPr/>
              <a:t>10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81BBEB-1211-A744-9FBE-CD192DC730BC}" type="slidenum">
              <a:rPr lang="en-US" sz="1200"/>
              <a:pPr/>
              <a:t>11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6E825A-7F31-DF46-A53D-FB57AB047644}" type="slidenum">
              <a:rPr lang="en-US" sz="1200"/>
              <a:pPr/>
              <a:t>12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3DE638-699B-864B-92AB-6740B284ACE2}" type="slidenum">
              <a:rPr lang="en-US" sz="1200"/>
              <a:pPr/>
              <a:t>13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6EBB2D3-1C01-7244-ADFD-41E5E6909531}" type="slidenum">
              <a:rPr lang="en-US" sz="1200"/>
              <a:pPr/>
              <a:t>14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4403EB3-8747-A64C-A32A-F4CB2191EBF7}" type="slidenum">
              <a:rPr lang="en-US" sz="1200"/>
              <a:pPr/>
              <a:t>15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0FAE03-446C-CB4D-BE21-0DCE675216D3}" type="slidenum">
              <a:rPr lang="en-US" sz="1200"/>
              <a:pPr/>
              <a:t>16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2A8450-DC2F-5A41-8130-78D5A2B80A67}" type="slidenum">
              <a:rPr lang="en-US" sz="1200"/>
              <a:pPr/>
              <a:t>17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35A42B-64DC-B044-B9EF-5F3A6F6BF711}" type="slidenum">
              <a:rPr lang="en-US" sz="1200"/>
              <a:pPr/>
              <a:t>18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4FCB0E-757D-E444-BC9A-4062D22A3E0A}" type="slidenum">
              <a:rPr lang="en-US" sz="1200"/>
              <a:pPr/>
              <a:t>19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8308C0-D4B1-7C4C-B449-57332042572F}" type="slidenum">
              <a:rPr lang="en-US" sz="1200"/>
              <a:pPr/>
              <a:t>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5AF18C-B428-7F46-B780-2152503B0DED}" type="slidenum">
              <a:rPr lang="en-US" sz="1200"/>
              <a:pPr/>
              <a:t>20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F01A80-DB3D-F447-A68F-6E696AE8FC7D}" type="slidenum">
              <a:rPr lang="en-US" sz="1200"/>
              <a:pPr/>
              <a:t>21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BB0C88-6387-F94B-B86C-43C0E601516D}" type="slidenum">
              <a:rPr lang="en-US" sz="1200"/>
              <a:pPr/>
              <a:t>22</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1A62480-138A-6F43-A936-2E573CD4F54C}" type="slidenum">
              <a:rPr lang="en-US" sz="1200"/>
              <a:pPr/>
              <a:t>23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C26F76A-7601-B74D-B429-BCF08A53D107}" type="slidenum">
              <a:rPr lang="en-US" sz="1200"/>
              <a:pPr/>
              <a:t>24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BFACF3-1698-D442-8FC5-2055779934D4}" type="slidenum">
              <a:rPr lang="en-US" sz="1200"/>
              <a:pPr/>
              <a:t>25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6C33D09-8621-EA49-ABD6-E48C41F26994}" type="slidenum">
              <a:rPr lang="en-US" sz="1200"/>
              <a:pPr/>
              <a:t>26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036ACC-6A8C-504A-A6FF-2755DC902684}" type="slidenum">
              <a:rPr lang="en-US" sz="1200"/>
              <a:pPr/>
              <a:t>27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CFA5092-7768-8A41-B25C-BC8D350D77F3}" type="slidenum">
              <a:rPr lang="en-US" sz="1200"/>
              <a:pPr/>
              <a:t>28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B0E1B7-07AD-354B-9A6A-A5D98F941F72}" type="slidenum">
              <a:rPr lang="en-US" sz="1200"/>
              <a:pPr/>
              <a:t>29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D2ED23-AF5A-9048-B9A6-285292D49263}" type="slidenum">
              <a:rPr lang="en-US" sz="1200"/>
              <a:pPr/>
              <a:t>3</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A7AC7CF-6981-4240-A6D6-AE960BDF969E}" type="slidenum">
              <a:rPr lang="en-US" sz="1200"/>
              <a:pPr/>
              <a:t>30</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F45E2A-C9D9-DB49-901C-52887118C001}" type="slidenum">
              <a:rPr lang="en-US" sz="1200"/>
              <a:pPr/>
              <a:t>31</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FE41E6-1BAF-AF44-829E-71F64E23D224}" type="slidenum">
              <a:rPr lang="en-US" sz="1200"/>
              <a:pPr/>
              <a:t>4</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379A7A-1EBE-B84F-A9FC-F59C0652A12F}" type="slidenum">
              <a:rPr lang="en-US" sz="1200"/>
              <a:pPr/>
              <a:t>5</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E1F8F8-2949-5447-B740-836A23FFE230}" type="slidenum">
              <a:rPr lang="en-US" sz="1200"/>
              <a:pPr/>
              <a:t>6</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76B15-6062-BC47-80CA-41A37ABB29A4}" type="slidenum">
              <a:rPr lang="en-US" sz="1200"/>
              <a:pPr/>
              <a:t>7</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A9B67B-6533-A54D-805F-CA430E8FE133}" type="slidenum">
              <a:rPr lang="en-US" sz="1200"/>
              <a:pPr/>
              <a:t>8</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C5363E-A8CA-4E4F-A015-FB5FFC718257}" type="slidenum">
              <a:rPr lang="en-US" sz="1200"/>
              <a:pPr/>
              <a:t>9</a:t>
            </a:fld>
            <a:endParaRPr lang="en-US" sz="1200" dirty="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smtClean="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D6832"/>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3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dirty="0"/>
              <a:t>© 2014 Pearson Education, Inc.</a:t>
            </a:r>
          </a:p>
        </p:txBody>
      </p:sp>
      <p:sp>
        <p:nvSpPr>
          <p:cNvPr id="4121" name="Text Box 25"/>
          <p:cNvSpPr txBox="1">
            <a:spLocks noChangeArrowheads="1"/>
          </p:cNvSpPr>
          <p:nvPr userDrawn="1"/>
        </p:nvSpPr>
        <p:spPr bwMode="auto">
          <a:xfrm>
            <a:off x="88900" y="635000"/>
            <a:ext cx="8905875"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lnSpc>
                <a:spcPct val="100000"/>
              </a:lnSpc>
            </a:pPr>
            <a:r>
              <a:rPr lang="en-US" sz="3200" b="1" dirty="0" smtClean="0"/>
              <a:t>Pearson</a:t>
            </a:r>
            <a:r>
              <a:rPr lang="en-US" sz="3200" b="1" baseline="0" dirty="0" smtClean="0"/>
              <a:t> </a:t>
            </a:r>
            <a:r>
              <a:rPr lang="en-US" sz="3200" b="1" dirty="0" smtClean="0"/>
              <a:t>Physics </a:t>
            </a:r>
          </a:p>
        </p:txBody>
      </p:sp>
      <p:pic>
        <p:nvPicPr>
          <p:cNvPr id="11" name="Picture 10" descr="WALK1156_01_cvrmech.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5100" y="1574800"/>
            <a:ext cx="3765462" cy="5056632"/>
          </a:xfrm>
          <a:prstGeom prst="rect">
            <a:avLst/>
          </a:prstGeom>
          <a:noFill/>
          <a:ln>
            <a:solidFill>
              <a:srgbClr val="3D6832"/>
            </a:solidFill>
          </a:ln>
          <a:effectLst>
            <a:outerShdw blurRad="63500" dist="35921" dir="2700000" algn="ctr" rotWithShape="0">
              <a:srgbClr val="000000">
                <a:alpha val="74998"/>
              </a:srgbClr>
            </a:outerShdw>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683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D6832"/>
              </a:buClr>
              <a:defRPr/>
            </a:lvl1pPr>
            <a:lvl2pPr>
              <a:buClr>
                <a:srgbClr val="3D6832"/>
              </a:buClr>
              <a:defRPr/>
            </a:lvl2pPr>
            <a:lvl3pPr>
              <a:buClr>
                <a:srgbClr val="3D6832"/>
              </a:buClr>
              <a:defRPr/>
            </a:lvl3pPr>
            <a:lvl4pPr>
              <a:buClr>
                <a:srgbClr val="3D6832"/>
              </a:buClr>
              <a:defRPr/>
            </a:lvl4pPr>
            <a:lvl5pPr>
              <a:buClr>
                <a:srgbClr val="3D68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3D6832"/>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D6832"/>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3D6832"/>
        </a:buClr>
        <a:buChar char="–"/>
        <a:defRPr sz="2800">
          <a:solidFill>
            <a:schemeClr val="tx1"/>
          </a:solidFill>
          <a:latin typeface="+mn-lt"/>
          <a:ea typeface="+mn-ea"/>
        </a:defRPr>
      </a:lvl2pPr>
      <a:lvl3pPr marL="1143000" indent="-228600" algn="l" rtl="0" fontAlgn="base">
        <a:spcBef>
          <a:spcPct val="20000"/>
        </a:spcBef>
        <a:spcAft>
          <a:spcPct val="0"/>
        </a:spcAft>
        <a:buClr>
          <a:srgbClr val="3D6832"/>
        </a:buClr>
        <a:buChar char="•"/>
        <a:defRPr sz="2400">
          <a:solidFill>
            <a:schemeClr val="tx1"/>
          </a:solidFill>
          <a:latin typeface="+mn-lt"/>
          <a:ea typeface="+mn-ea"/>
        </a:defRPr>
      </a:lvl3pPr>
      <a:lvl4pPr marL="1600200" indent="-228600" algn="l" rtl="0" fontAlgn="base">
        <a:spcBef>
          <a:spcPct val="20000"/>
        </a:spcBef>
        <a:spcAft>
          <a:spcPct val="0"/>
        </a:spcAft>
        <a:buClr>
          <a:srgbClr val="3D6832"/>
        </a:buClr>
        <a:buChar char="–"/>
        <a:defRPr sz="2000">
          <a:solidFill>
            <a:schemeClr val="tx1"/>
          </a:solidFill>
          <a:latin typeface="+mn-lt"/>
          <a:ea typeface="+mn-ea"/>
        </a:defRPr>
      </a:lvl4pPr>
      <a:lvl5pPr marL="2057400" indent="-228600" algn="l" rtl="0" fontAlgn="base">
        <a:spcBef>
          <a:spcPct val="20000"/>
        </a:spcBef>
        <a:spcAft>
          <a:spcPct val="0"/>
        </a:spcAft>
        <a:buClr>
          <a:srgbClr val="3D6832"/>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939582" cy="1077218"/>
          </a:xfrm>
        </p:spPr>
        <p:txBody>
          <a:bodyPr/>
          <a:lstStyle/>
          <a:p>
            <a:pPr eaLnBrk="1" hangingPunct="1">
              <a:defRPr/>
            </a:pPr>
            <a:r>
              <a:rPr lang="en-US" dirty="0" smtClean="0"/>
              <a:t>Acceleration </a:t>
            </a:r>
            <a:r>
              <a:rPr lang="en-US" dirty="0" smtClean="0"/>
              <a:t>and Accelerated </a:t>
            </a:r>
            <a:r>
              <a:rPr lang="en-US" dirty="0" smtClean="0"/>
              <a:t>Motion</a:t>
            </a:r>
            <a:endParaRPr lang="en-US" dirty="0"/>
          </a:p>
        </p:txBody>
      </p:sp>
      <p:sp>
        <p:nvSpPr>
          <p:cNvPr id="6" name="Rectangle 3"/>
          <p:cNvSpPr>
            <a:spLocks noGrp="1" noChangeArrowheads="1"/>
          </p:cNvSpPr>
          <p:nvPr>
            <p:ph type="subTitle" idx="1"/>
          </p:nvPr>
        </p:nvSpPr>
        <p:spPr>
          <a:xfrm>
            <a:off x="365126" y="4860925"/>
            <a:ext cx="2137999" cy="707886"/>
          </a:xfrm>
        </p:spPr>
        <p:txBody>
          <a:bodyPr/>
          <a:lstStyle>
            <a:lvl1pPr marL="0" indent="0">
              <a:buFontTx/>
              <a:buNone/>
              <a:defRPr sz="2000"/>
            </a:lvl1pPr>
          </a:lstStyle>
          <a:p>
            <a:pPr eaLnBrk="1" hangingPunct="1">
              <a:defRPr/>
            </a:pPr>
            <a:r>
              <a:rPr lang="en-US" dirty="0" smtClean="0">
                <a:cs typeface="+mn-cs"/>
              </a:rPr>
              <a:t>Prepared </a:t>
            </a:r>
            <a:r>
              <a:rPr lang="en-US" dirty="0" smtClean="0">
                <a:cs typeface="+mn-cs"/>
              </a:rPr>
              <a:t>by Chris </a:t>
            </a:r>
            <a:r>
              <a:rPr lang="en-US" dirty="0" smtClean="0">
                <a:cs typeface="+mn-cs"/>
              </a:rPr>
              <a:t>Chiaverina</a:t>
            </a:r>
          </a:p>
        </p:txBody>
      </p:sp>
      <p:sp>
        <p:nvSpPr>
          <p:cNvPr id="5" name="Rectangle 17"/>
          <p:cNvSpPr>
            <a:spLocks noGrp="1" noChangeArrowheads="1"/>
          </p:cNvSpPr>
          <p:nvPr>
            <p:ph type="ftr" sz="quarter" idx="3"/>
          </p:nvPr>
        </p:nvSpPr>
        <p:spPr>
          <a:prstGeom prst="rect">
            <a:avLst/>
          </a:prstGeom>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900" dirty="0"/>
              <a:t>© 2014 Pearson Education, Inc.</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eaLnBrk="0" hangingPunct="0">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a:xfrm>
            <a:off x="365125" y="1141413"/>
            <a:ext cx="8165747" cy="5068887"/>
          </a:xfrm>
        </p:spPr>
        <p:txBody>
          <a:bodyPr/>
          <a:lstStyle/>
          <a:p>
            <a:r>
              <a:rPr lang="en-US" dirty="0" smtClean="0"/>
              <a:t>An object</a:t>
            </a:r>
            <a:r>
              <a:rPr lang="fr-FR" altLang="ja-JP" dirty="0" smtClean="0"/>
              <a:t>'</a:t>
            </a:r>
            <a:r>
              <a:rPr lang="en-US" dirty="0" smtClean="0"/>
              <a:t>s change in velocity equals the acceleration times the time.</a:t>
            </a:r>
          </a:p>
          <a:p>
            <a:r>
              <a:rPr lang="en-US" dirty="0" smtClean="0"/>
              <a:t>Example: A car having an initial velocity of 10 m/s accelerates at 5 m/s</a:t>
            </a:r>
            <a:r>
              <a:rPr lang="en-US" baseline="30000" dirty="0" smtClean="0"/>
              <a:t>2</a:t>
            </a:r>
            <a:r>
              <a:rPr lang="en-US" dirty="0" smtClean="0"/>
              <a:t>. After 1 second its speed is 15 m/s, after 2 seconds its speed will be 20 m/s, and so on. </a:t>
            </a:r>
          </a:p>
          <a:p>
            <a:r>
              <a:rPr lang="en-US" dirty="0" smtClean="0"/>
              <a:t>Based on this example, it follows that the equation that expresses the relationship between initial velocity, acceleration, and time is</a:t>
            </a:r>
          </a:p>
          <a:p>
            <a:pPr marL="0" indent="0" algn="ctr">
              <a:buNone/>
            </a:pPr>
            <a:r>
              <a:rPr lang="en-US" i="1" dirty="0" smtClean="0"/>
              <a:t>v</a:t>
            </a:r>
            <a:r>
              <a:rPr lang="en-US" baseline="-25000" dirty="0" smtClean="0"/>
              <a:t>f</a:t>
            </a:r>
            <a:r>
              <a:rPr lang="en-US" dirty="0" smtClean="0"/>
              <a:t> = </a:t>
            </a:r>
            <a:r>
              <a:rPr lang="en-US" i="1" dirty="0" smtClean="0"/>
              <a:t>v</a:t>
            </a:r>
            <a:r>
              <a:rPr lang="en-US" baseline="-25000" dirty="0" smtClean="0"/>
              <a:t>i</a:t>
            </a:r>
            <a:r>
              <a:rPr lang="en-US" dirty="0" smtClean="0"/>
              <a:t> + </a:t>
            </a:r>
            <a:r>
              <a:rPr lang="en-US" i="1" dirty="0" smtClean="0"/>
              <a:t>at</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The graph of the velocity equation </a:t>
            </a:r>
            <a:r>
              <a:rPr lang="en-US" i="1" dirty="0"/>
              <a:t>v</a:t>
            </a:r>
            <a:r>
              <a:rPr lang="en-US" baseline="-25000" dirty="0"/>
              <a:t>f</a:t>
            </a:r>
            <a:r>
              <a:rPr lang="en-US" dirty="0"/>
              <a:t> = </a:t>
            </a:r>
            <a:r>
              <a:rPr lang="en-US" i="1" dirty="0"/>
              <a:t>v</a:t>
            </a:r>
            <a:r>
              <a:rPr lang="en-US" baseline="-25000" dirty="0"/>
              <a:t>i</a:t>
            </a:r>
            <a:r>
              <a:rPr lang="en-US" dirty="0"/>
              <a:t> + </a:t>
            </a:r>
            <a:r>
              <a:rPr lang="en-US" i="1" dirty="0" smtClean="0"/>
              <a:t>at </a:t>
            </a:r>
            <a:r>
              <a:rPr lang="en-US" dirty="0" smtClean="0"/>
              <a:t>is a straight line. The line crosses the velocity axis at a value equal to the initial velocity and has a slope equal to the acceleration.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10_Figure.jpg"/>
          <p:cNvPicPr>
            <a:picLocks noChangeAspect="1"/>
          </p:cNvPicPr>
          <p:nvPr/>
        </p:nvPicPr>
        <p:blipFill rotWithShape="1">
          <a:blip r:embed="rId3">
            <a:extLst>
              <a:ext uri="{28A0092B-C50C-407E-A947-70E740481C1C}">
                <a14:useLocalDpi xmlns:a14="http://schemas.microsoft.com/office/drawing/2010/main" val="0"/>
              </a:ext>
            </a:extLst>
          </a:blip>
          <a:srcRect b="2881"/>
          <a:stretch/>
        </p:blipFill>
        <p:spPr>
          <a:xfrm>
            <a:off x="2171700" y="2941399"/>
            <a:ext cx="5029200" cy="37532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sz="half" idx="1"/>
          </p:nvPr>
        </p:nvSpPr>
        <p:spPr>
          <a:xfrm>
            <a:off x="365125" y="1141413"/>
            <a:ext cx="3787775" cy="5106987"/>
          </a:xfrm>
        </p:spPr>
        <p:txBody>
          <a:bodyPr/>
          <a:lstStyle/>
          <a:p>
            <a:r>
              <a:rPr lang="en-US" sz="2400" dirty="0" smtClean="0"/>
              <a:t>When the acceleration is constant, the average velocity is equal to the sum of the initial and final velocities divided by 2. </a:t>
            </a:r>
          </a:p>
          <a:p>
            <a:r>
              <a:rPr lang="en-US" sz="2400" dirty="0" smtClean="0"/>
              <a:t>In Figure 3.11, where the velocity is shown to change constantly from 0 m/s to 1 m/s the average velocity is 0.5 m/s.</a:t>
            </a:r>
            <a:endParaRPr lang="en-US" sz="2400"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11_Figure.jpg"/>
          <p:cNvPicPr>
            <a:picLocks noChangeAspect="1"/>
          </p:cNvPicPr>
          <p:nvPr/>
        </p:nvPicPr>
        <p:blipFill rotWithShape="1">
          <a:blip r:embed="rId3">
            <a:extLst>
              <a:ext uri="{28A0092B-C50C-407E-A947-70E740481C1C}">
                <a14:useLocalDpi xmlns:a14="http://schemas.microsoft.com/office/drawing/2010/main" val="0"/>
              </a:ext>
            </a:extLst>
          </a:blip>
          <a:srcRect b="2962"/>
          <a:stretch/>
        </p:blipFill>
        <p:spPr>
          <a:xfrm>
            <a:off x="4025900" y="1684021"/>
            <a:ext cx="5029200" cy="36489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The position-time equation for constant velocity </a:t>
            </a:r>
            <a:r>
              <a:rPr lang="en-US" i="1" dirty="0" smtClean="0"/>
              <a:t>x</a:t>
            </a:r>
            <a:r>
              <a:rPr lang="en-US" baseline="-25000" dirty="0" smtClean="0"/>
              <a:t>f</a:t>
            </a:r>
            <a:r>
              <a:rPr lang="en-US" dirty="0" smtClean="0"/>
              <a:t> = </a:t>
            </a:r>
            <a:r>
              <a:rPr lang="en-US" i="1" dirty="0" smtClean="0"/>
              <a:t>x</a:t>
            </a:r>
            <a:r>
              <a:rPr lang="en-US" baseline="-25000" dirty="0" smtClean="0"/>
              <a:t>i</a:t>
            </a:r>
            <a:r>
              <a:rPr lang="en-US" dirty="0" smtClean="0"/>
              <a:t> + </a:t>
            </a:r>
            <a:r>
              <a:rPr lang="en-US" i="1" dirty="0" smtClean="0"/>
              <a:t>vt</a:t>
            </a:r>
            <a:r>
              <a:rPr lang="en-US" dirty="0" smtClean="0"/>
              <a:t> can be applied to situations in which velocity is changing by replacing the constant velocity with the average velocity </a:t>
            </a:r>
            <a:r>
              <a:rPr lang="en-US" i="1" dirty="0" smtClean="0"/>
              <a:t>v</a:t>
            </a:r>
            <a:r>
              <a:rPr lang="en-US" baseline="-25000" dirty="0" smtClean="0"/>
              <a:t>av</a:t>
            </a:r>
            <a:r>
              <a:rPr lang="en-US" dirty="0" smtClean="0"/>
              <a:t>:</a:t>
            </a:r>
          </a:p>
          <a:p>
            <a:pPr marL="0" indent="0" algn="ctr">
              <a:buNone/>
            </a:pPr>
            <a:r>
              <a:rPr lang="en-US" i="1" dirty="0" smtClean="0"/>
              <a:t>x</a:t>
            </a:r>
            <a:r>
              <a:rPr lang="en-US" baseline="-25000" dirty="0" smtClean="0"/>
              <a:t>f</a:t>
            </a:r>
            <a:r>
              <a:rPr lang="en-US" dirty="0" smtClean="0"/>
              <a:t> = </a:t>
            </a:r>
            <a:r>
              <a:rPr lang="en-US" i="1" dirty="0" smtClean="0"/>
              <a:t>x</a:t>
            </a:r>
            <a:r>
              <a:rPr lang="en-US" baseline="-25000" dirty="0" smtClean="0"/>
              <a:t>i</a:t>
            </a:r>
            <a:r>
              <a:rPr lang="en-US" dirty="0" smtClean="0"/>
              <a:t> + </a:t>
            </a:r>
            <a:r>
              <a:rPr lang="en-US" i="1" dirty="0" smtClean="0"/>
              <a:t>v</a:t>
            </a:r>
            <a:r>
              <a:rPr lang="en-US" baseline="-25000" dirty="0" smtClean="0"/>
              <a:t>av</a:t>
            </a:r>
            <a:r>
              <a:rPr lang="en-US" i="1" dirty="0" smtClean="0"/>
              <a:t>t</a:t>
            </a:r>
          </a:p>
          <a:p>
            <a:endParaRPr lang="en-US" dirty="0" smtClean="0"/>
          </a:p>
          <a:p>
            <a:r>
              <a:rPr lang="en-US" dirty="0" smtClean="0"/>
              <a:t>Expressing average velocity in terms of the initial and final velocities gives the equation to find the position of an accelerating object:</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573776"/>
            <a:ext cx="3200400" cy="4163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a:xfrm>
            <a:off x="365125" y="1141413"/>
            <a:ext cx="8229600" cy="5248692"/>
          </a:xfrm>
        </p:spPr>
        <p:txBody>
          <a:bodyPr/>
          <a:lstStyle/>
          <a:p>
            <a:r>
              <a:rPr lang="en-US" dirty="0" smtClean="0"/>
              <a:t>Example: The equation for determining the position of an accelerating object may be used to find the position of a boat that, having an initial velocity of 1.5 m/s, accelerates with a constant acceleration of 2.4 m/s</a:t>
            </a:r>
            <a:r>
              <a:rPr lang="en-US" baseline="30000" dirty="0" smtClean="0"/>
              <a:t>2</a:t>
            </a:r>
            <a:r>
              <a:rPr lang="en-US" dirty="0" smtClean="0"/>
              <a:t> for 5.00 s.</a:t>
            </a:r>
          </a:p>
          <a:p>
            <a:r>
              <a:rPr lang="en-US" dirty="0" smtClean="0"/>
              <a:t>Solution: The velocity-time equation for constant acceleration is </a:t>
            </a:r>
            <a:r>
              <a:rPr lang="en-US" i="1" dirty="0" smtClean="0"/>
              <a:t>v</a:t>
            </a:r>
            <a:r>
              <a:rPr lang="en-US" baseline="-25000" dirty="0" smtClean="0"/>
              <a:t>f</a:t>
            </a:r>
            <a:r>
              <a:rPr lang="en-US" dirty="0" smtClean="0"/>
              <a:t> = </a:t>
            </a:r>
            <a:r>
              <a:rPr lang="en-US" i="1" dirty="0" smtClean="0"/>
              <a:t>v</a:t>
            </a:r>
            <a:r>
              <a:rPr lang="en-US" baseline="-25000" dirty="0" smtClean="0"/>
              <a:t>i</a:t>
            </a:r>
            <a:r>
              <a:rPr lang="en-US" dirty="0" smtClean="0"/>
              <a:t> + </a:t>
            </a:r>
            <a:r>
              <a:rPr lang="en-US" i="1" dirty="0" smtClean="0"/>
              <a:t>at</a:t>
            </a:r>
            <a:r>
              <a:rPr lang="en-US" dirty="0" smtClean="0"/>
              <a:t>. The final velocity is therefore:</a:t>
            </a:r>
          </a:p>
          <a:p>
            <a:pPr marL="0" indent="2794000">
              <a:buNone/>
            </a:pPr>
            <a:r>
              <a:rPr lang="en-US" i="1" dirty="0" smtClean="0"/>
              <a:t>v</a:t>
            </a:r>
            <a:r>
              <a:rPr lang="en-US" baseline="-25000" dirty="0" smtClean="0"/>
              <a:t>f</a:t>
            </a:r>
            <a:r>
              <a:rPr lang="en-US" dirty="0" smtClean="0"/>
              <a:t> = </a:t>
            </a:r>
            <a:r>
              <a:rPr lang="en-US" i="1" dirty="0" smtClean="0"/>
              <a:t>v</a:t>
            </a:r>
            <a:r>
              <a:rPr lang="en-US" baseline="-25000" dirty="0" smtClean="0"/>
              <a:t>i</a:t>
            </a:r>
            <a:r>
              <a:rPr lang="en-US" dirty="0" smtClean="0"/>
              <a:t> + </a:t>
            </a:r>
            <a:r>
              <a:rPr lang="en-US" i="1" dirty="0" smtClean="0"/>
              <a:t>at</a:t>
            </a:r>
          </a:p>
          <a:p>
            <a:pPr marL="0" indent="3141663">
              <a:buNone/>
            </a:pPr>
            <a:r>
              <a:rPr lang="en-US" dirty="0" smtClean="0"/>
              <a:t>= 1.5 m/s + (2.4 m/s</a:t>
            </a:r>
            <a:r>
              <a:rPr lang="en-US" baseline="30000" dirty="0" smtClean="0"/>
              <a:t>2</a:t>
            </a:r>
            <a:r>
              <a:rPr lang="en-US" dirty="0" smtClean="0"/>
              <a:t>)(5.00 s)</a:t>
            </a:r>
          </a:p>
          <a:p>
            <a:pPr marL="0" indent="3141663">
              <a:buNone/>
            </a:pPr>
            <a:r>
              <a:rPr lang="en-US" dirty="0" smtClean="0"/>
              <a:t>= 13.5 m/s</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Solution (cont.): The position-time equation can now be used to find the final position of the boat. To find the final position, substitute the given values for the initial velocity (</a:t>
            </a:r>
            <a:r>
              <a:rPr lang="en-US" i="1" dirty="0" smtClean="0"/>
              <a:t>v</a:t>
            </a:r>
            <a:r>
              <a:rPr lang="en-US" baseline="-25000" dirty="0" smtClean="0"/>
              <a:t>i</a:t>
            </a:r>
            <a:r>
              <a:rPr lang="en-US" dirty="0" smtClean="0"/>
              <a:t> = 1.5 m/s), final velocity (</a:t>
            </a:r>
            <a:r>
              <a:rPr lang="en-US" i="1" dirty="0" smtClean="0"/>
              <a:t>v</a:t>
            </a:r>
            <a:r>
              <a:rPr lang="en-US" baseline="-25000" dirty="0" smtClean="0"/>
              <a:t>f</a:t>
            </a:r>
            <a:r>
              <a:rPr lang="en-US" dirty="0" smtClean="0"/>
              <a:t> = 13.5 m/s, and time (</a:t>
            </a:r>
            <a:r>
              <a:rPr lang="en-US" i="1" dirty="0" smtClean="0"/>
              <a:t>t</a:t>
            </a:r>
            <a:r>
              <a:rPr lang="en-US" dirty="0" smtClean="0"/>
              <a:t> = 5.00 s). Assuming for convenience that the boat</a:t>
            </a:r>
            <a:r>
              <a:rPr lang="fr-FR" altLang="ja-JP" dirty="0" smtClean="0"/>
              <a:t>'</a:t>
            </a:r>
            <a:r>
              <a:rPr lang="en-US" dirty="0" smtClean="0"/>
              <a:t>s initial position to be </a:t>
            </a:r>
            <a:r>
              <a:rPr lang="en-US" i="1" dirty="0" smtClean="0"/>
              <a:t>x</a:t>
            </a:r>
            <a:r>
              <a:rPr lang="en-US" baseline="-25000" dirty="0" smtClean="0"/>
              <a:t>i</a:t>
            </a:r>
            <a:r>
              <a:rPr lang="en-US" dirty="0" smtClean="0"/>
              <a:t> = 0, the final position is</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6" name="Picture 15" descr="Slide-13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975" y="4423156"/>
            <a:ext cx="5760720" cy="13367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The area beneath the velocity-time curve for the motion of a boat may be separated into two parts: a rectangle and a triangle.</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12_Figure.jpg"/>
          <p:cNvPicPr>
            <a:picLocks noChangeAspect="1"/>
          </p:cNvPicPr>
          <p:nvPr/>
        </p:nvPicPr>
        <p:blipFill rotWithShape="1">
          <a:blip r:embed="rId3">
            <a:extLst>
              <a:ext uri="{28A0092B-C50C-407E-A947-70E740481C1C}">
                <a14:useLocalDpi xmlns:a14="http://schemas.microsoft.com/office/drawing/2010/main" val="0"/>
              </a:ext>
            </a:extLst>
          </a:blip>
          <a:srcRect b="4176"/>
          <a:stretch/>
        </p:blipFill>
        <p:spPr>
          <a:xfrm>
            <a:off x="685800" y="2627704"/>
            <a:ext cx="7772400" cy="389016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a:xfrm>
            <a:off x="365125" y="1141413"/>
            <a:ext cx="8229600" cy="5556166"/>
          </a:xfrm>
        </p:spPr>
        <p:txBody>
          <a:bodyPr/>
          <a:lstStyle/>
          <a:p>
            <a:r>
              <a:rPr lang="en-US" dirty="0" smtClean="0"/>
              <a:t>The area of the rectangle is the base times the height. The base is 5.00 s and the height is 1.5 m/s; thus the area is 7.5 m.</a:t>
            </a:r>
          </a:p>
          <a:p>
            <a:r>
              <a:rPr lang="en-US" dirty="0" smtClean="0"/>
              <a:t>The area of the rectangle is one-half the base times the height, or 5.00 s times 12.0 m/s; thus the area is 30.0 m. </a:t>
            </a:r>
          </a:p>
          <a:p>
            <a:r>
              <a:rPr lang="en-US" dirty="0" smtClean="0"/>
              <a:t>The total area is therefore 37.5 m. </a:t>
            </a:r>
          </a:p>
          <a:p>
            <a:r>
              <a:rPr lang="en-US" dirty="0" smtClean="0"/>
              <a:t>Since this is in agreement with the result found using the position-time equation of an accelerating object, it can be said that the distance traveled by an object is equal to the area under the velocity-time curve.</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Combing the position-time equation and the velocity-time equation yields an expression that relates position to acceleration and time:</a:t>
            </a:r>
          </a:p>
          <a:p>
            <a:endParaRPr lang="en-US" dirty="0" smtClean="0"/>
          </a:p>
          <a:p>
            <a:endParaRPr lang="en-US" dirty="0" smtClean="0"/>
          </a:p>
          <a:p>
            <a:r>
              <a:rPr lang="en-US" dirty="0" smtClean="0"/>
              <a:t>Acceleration results in a change in velocity with position. The following equation relates initial and final velocities, change in position, and acceleration:</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240" y="2716277"/>
            <a:ext cx="3017520" cy="406052"/>
          </a:xfrm>
          <a:prstGeom prst="rect">
            <a:avLst/>
          </a:prstGeom>
        </p:spPr>
      </p:pic>
      <p:pic>
        <p:nvPicPr>
          <p:cNvPr id="17" name="Picture 16" descr="Slide-18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40" y="5324350"/>
            <a:ext cx="2560320" cy="3701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Motion with Constant Acceleration</a:t>
            </a:r>
            <a:endParaRPr lang="en-US" dirty="0"/>
          </a:p>
        </p:txBody>
      </p:sp>
      <p:sp>
        <p:nvSpPr>
          <p:cNvPr id="1030" name="Rectangle 6"/>
          <p:cNvSpPr>
            <a:spLocks noGrp="1" noChangeArrowheads="1"/>
          </p:cNvSpPr>
          <p:nvPr>
            <p:ph type="body" idx="1"/>
          </p:nvPr>
        </p:nvSpPr>
        <p:spPr/>
        <p:txBody>
          <a:bodyPr/>
          <a:lstStyle/>
          <a:p>
            <a:r>
              <a:rPr lang="en-US" dirty="0" smtClean="0"/>
              <a:t>In all, there are five constant acceleration equations of motion.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03_Table.jpg"/>
          <p:cNvPicPr>
            <a:picLocks noChangeAspect="1"/>
          </p:cNvPicPr>
          <p:nvPr/>
        </p:nvPicPr>
        <p:blipFill rotWithShape="1">
          <a:blip r:embed="rId3">
            <a:extLst>
              <a:ext uri="{28A0092B-C50C-407E-A947-70E740481C1C}">
                <a14:useLocalDpi xmlns:a14="http://schemas.microsoft.com/office/drawing/2010/main" val="0"/>
              </a:ext>
            </a:extLst>
          </a:blip>
          <a:srcRect b="5674"/>
          <a:stretch/>
        </p:blipFill>
        <p:spPr>
          <a:xfrm>
            <a:off x="271272" y="2471928"/>
            <a:ext cx="8601456" cy="3243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Chapter Contents</a:t>
            </a:r>
            <a:endParaRPr lang="en-US" dirty="0"/>
          </a:p>
        </p:txBody>
      </p:sp>
      <p:sp>
        <p:nvSpPr>
          <p:cNvPr id="1030" name="Rectangle 6"/>
          <p:cNvSpPr>
            <a:spLocks noGrp="1" noChangeArrowheads="1"/>
          </p:cNvSpPr>
          <p:nvPr>
            <p:ph type="body" idx="1"/>
          </p:nvPr>
        </p:nvSpPr>
        <p:spPr/>
        <p:txBody>
          <a:bodyPr/>
          <a:lstStyle/>
          <a:p>
            <a:r>
              <a:rPr lang="en-US" dirty="0" smtClean="0"/>
              <a:t>Acceleration</a:t>
            </a:r>
          </a:p>
          <a:p>
            <a:r>
              <a:rPr lang="en-US" dirty="0" smtClean="0"/>
              <a:t>Motion with Constant Acceleration</a:t>
            </a:r>
          </a:p>
          <a:p>
            <a:r>
              <a:rPr lang="en-US" dirty="0" smtClean="0"/>
              <a:t>Position-Time Graphs with Constant Acceleration</a:t>
            </a:r>
          </a:p>
          <a:p>
            <a:r>
              <a:rPr lang="en-US" dirty="0" smtClean="0"/>
              <a:t>Free Fall</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sz="half" idx="1"/>
          </p:nvPr>
        </p:nvSpPr>
        <p:spPr/>
        <p:txBody>
          <a:bodyPr/>
          <a:lstStyle/>
          <a:p>
            <a:r>
              <a:rPr lang="en-US" sz="2400" dirty="0" smtClean="0"/>
              <a:t>The shape of a position-time graph contains information about motion whether the motion has constant velocity or constant acceleration.</a:t>
            </a:r>
          </a:p>
          <a:p>
            <a:r>
              <a:rPr lang="en-US" sz="2400" dirty="0" smtClean="0"/>
              <a:t>While a table is useful in conveying information regarding motion, a graph offers a better way to visualize the motion.</a:t>
            </a:r>
            <a:endParaRPr lang="en-US" sz="2400"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04_Table.jpg"/>
          <p:cNvPicPr>
            <a:picLocks noChangeAspect="1"/>
          </p:cNvPicPr>
          <p:nvPr/>
        </p:nvPicPr>
        <p:blipFill rotWithShape="1">
          <a:blip r:embed="rId3">
            <a:extLst>
              <a:ext uri="{28A0092B-C50C-407E-A947-70E740481C1C}">
                <a14:useLocalDpi xmlns:a14="http://schemas.microsoft.com/office/drawing/2010/main" val="0"/>
              </a:ext>
            </a:extLst>
          </a:blip>
          <a:srcRect b="4064"/>
          <a:stretch/>
        </p:blipFill>
        <p:spPr>
          <a:xfrm>
            <a:off x="4429125" y="1018032"/>
            <a:ext cx="4572000" cy="2589436"/>
          </a:xfrm>
          <a:prstGeom prst="rect">
            <a:avLst/>
          </a:prstGeom>
        </p:spPr>
      </p:pic>
      <p:pic>
        <p:nvPicPr>
          <p:cNvPr id="15" name="Picture 14" descr="03_15_Figure.jpg"/>
          <p:cNvPicPr>
            <a:picLocks noChangeAspect="1"/>
          </p:cNvPicPr>
          <p:nvPr/>
        </p:nvPicPr>
        <p:blipFill rotWithShape="1">
          <a:blip r:embed="rId4">
            <a:extLst>
              <a:ext uri="{28A0092B-C50C-407E-A947-70E740481C1C}">
                <a14:useLocalDpi xmlns:a14="http://schemas.microsoft.com/office/drawing/2010/main" val="0"/>
              </a:ext>
            </a:extLst>
          </a:blip>
          <a:srcRect b="3101"/>
          <a:stretch/>
        </p:blipFill>
        <p:spPr>
          <a:xfrm>
            <a:off x="4478147" y="3985761"/>
            <a:ext cx="4572000" cy="26499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3_16_Figure.jpg"/>
          <p:cNvPicPr>
            <a:picLocks noChangeAspect="1"/>
          </p:cNvPicPr>
          <p:nvPr/>
        </p:nvPicPr>
        <p:blipFill rotWithShape="1">
          <a:blip r:embed="rId3">
            <a:extLst>
              <a:ext uri="{28A0092B-C50C-407E-A947-70E740481C1C}">
                <a14:useLocalDpi xmlns:a14="http://schemas.microsoft.com/office/drawing/2010/main" val="0"/>
              </a:ext>
            </a:extLst>
          </a:blip>
          <a:srcRect b="3476"/>
          <a:stretch/>
        </p:blipFill>
        <p:spPr>
          <a:xfrm>
            <a:off x="2279328" y="3076321"/>
            <a:ext cx="5760720" cy="3542782"/>
          </a:xfrm>
          <a:prstGeom prst="rect">
            <a:avLst/>
          </a:prstGeom>
        </p:spPr>
      </p:pic>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type="body" idx="1"/>
          </p:nvPr>
        </p:nvSpPr>
        <p:spPr/>
        <p:txBody>
          <a:bodyPr/>
          <a:lstStyle/>
          <a:p>
            <a:r>
              <a:rPr lang="en-US" dirty="0" smtClean="0"/>
              <a:t>Constant acceleration produces a parabolic position-time graph.</a:t>
            </a:r>
          </a:p>
          <a:p>
            <a:r>
              <a:rPr lang="en-US" dirty="0" smtClean="0"/>
              <a:t>The sign of the acceleration determines whether the parabola has an upward or downward curvature.</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type="body" idx="1"/>
          </p:nvPr>
        </p:nvSpPr>
        <p:spPr/>
        <p:txBody>
          <a:bodyPr/>
          <a:lstStyle/>
          <a:p>
            <a:r>
              <a:rPr lang="en-US" dirty="0" smtClean="0"/>
              <a:t>The magnitude of the acceleration is related to how sharply a position-time graph curves. In general, the greater the curvature of the parabola, the greater the magnitude of the acceleration.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17_Figure.jpg"/>
          <p:cNvPicPr>
            <a:picLocks noChangeAspect="1"/>
          </p:cNvPicPr>
          <p:nvPr/>
        </p:nvPicPr>
        <p:blipFill rotWithShape="1">
          <a:blip r:embed="rId3">
            <a:extLst>
              <a:ext uri="{28A0092B-C50C-407E-A947-70E740481C1C}">
                <a14:useLocalDpi xmlns:a14="http://schemas.microsoft.com/office/drawing/2010/main" val="0"/>
              </a:ext>
            </a:extLst>
          </a:blip>
          <a:srcRect b="2633"/>
          <a:stretch/>
        </p:blipFill>
        <p:spPr>
          <a:xfrm>
            <a:off x="3094636" y="3045956"/>
            <a:ext cx="4867856" cy="3665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type="body" idx="1"/>
          </p:nvPr>
        </p:nvSpPr>
        <p:spPr/>
        <p:txBody>
          <a:bodyPr/>
          <a:lstStyle/>
          <a:p>
            <a:r>
              <a:rPr lang="en-US" dirty="0" smtClean="0"/>
              <a:t>Each term in the equation                                    has graphical meaning.</a:t>
            </a:r>
          </a:p>
          <a:p>
            <a:pPr lvl="1"/>
            <a:r>
              <a:rPr lang="en-US" dirty="0" smtClean="0"/>
              <a:t>The vertical intercept is equal to the initial position </a:t>
            </a:r>
            <a:r>
              <a:rPr lang="en-US" i="1" dirty="0" smtClean="0"/>
              <a:t>x</a:t>
            </a:r>
            <a:r>
              <a:rPr lang="en-US" baseline="-25000" dirty="0" smtClean="0"/>
              <a:t>i</a:t>
            </a:r>
            <a:r>
              <a:rPr lang="en-US" dirty="0" smtClean="0"/>
              <a:t>.</a:t>
            </a:r>
          </a:p>
          <a:p>
            <a:pPr lvl="1"/>
            <a:r>
              <a:rPr lang="en-US" dirty="0" smtClean="0"/>
              <a:t>The initial slope is equal to the initial velocity.</a:t>
            </a:r>
          </a:p>
          <a:p>
            <a:pPr lvl="1"/>
            <a:r>
              <a:rPr lang="en-US" dirty="0" smtClean="0"/>
              <a:t>The sharpness of the curvature indicates the magnitude of the acceleration.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904" y="1192277"/>
            <a:ext cx="3200400" cy="4306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type="body" idx="1"/>
          </p:nvPr>
        </p:nvSpPr>
        <p:spPr/>
        <p:txBody>
          <a:bodyPr/>
          <a:lstStyle/>
          <a:p>
            <a:r>
              <a:rPr lang="en-US" dirty="0" smtClean="0"/>
              <a:t>Thus, considerable information can be obtained from a position-time graph.</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18_Figure.jpg"/>
          <p:cNvPicPr>
            <a:picLocks noChangeAspect="1"/>
          </p:cNvPicPr>
          <p:nvPr/>
        </p:nvPicPr>
        <p:blipFill rotWithShape="1">
          <a:blip r:embed="rId3">
            <a:extLst>
              <a:ext uri="{28A0092B-C50C-407E-A947-70E740481C1C}">
                <a14:useLocalDpi xmlns:a14="http://schemas.microsoft.com/office/drawing/2010/main" val="0"/>
              </a:ext>
            </a:extLst>
          </a:blip>
          <a:srcRect b="2393"/>
          <a:stretch/>
        </p:blipFill>
        <p:spPr>
          <a:xfrm>
            <a:off x="2234565" y="2178178"/>
            <a:ext cx="5029200" cy="43777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Position-Time Graphs for Constant Acceleration</a:t>
            </a:r>
            <a:endParaRPr lang="en-US" dirty="0"/>
          </a:p>
        </p:txBody>
      </p:sp>
      <p:sp>
        <p:nvSpPr>
          <p:cNvPr id="1030" name="Rectangle 6"/>
          <p:cNvSpPr>
            <a:spLocks noGrp="1" noChangeArrowheads="1"/>
          </p:cNvSpPr>
          <p:nvPr>
            <p:ph sz="half" idx="1"/>
          </p:nvPr>
        </p:nvSpPr>
        <p:spPr/>
        <p:txBody>
          <a:bodyPr/>
          <a:lstStyle/>
          <a:p>
            <a:r>
              <a:rPr lang="en-US" dirty="0" smtClean="0"/>
              <a:t>A single parabola in a position-time graph can show both deceleration and acceleration. A constant curvature indicates a constant acceleration. A ball thrown upward is an example of motion with constant acceleration.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20_Figure.jpg"/>
          <p:cNvPicPr>
            <a:picLocks noChangeAspect="1"/>
          </p:cNvPicPr>
          <p:nvPr/>
        </p:nvPicPr>
        <p:blipFill rotWithShape="1">
          <a:blip r:embed="rId3">
            <a:extLst>
              <a:ext uri="{28A0092B-C50C-407E-A947-70E740481C1C}">
                <a14:useLocalDpi xmlns:a14="http://schemas.microsoft.com/office/drawing/2010/main" val="0"/>
              </a:ext>
            </a:extLst>
          </a:blip>
          <a:srcRect b="2873"/>
          <a:stretch/>
        </p:blipFill>
        <p:spPr>
          <a:xfrm>
            <a:off x="4064000" y="1892427"/>
            <a:ext cx="5029200" cy="37665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type="body" idx="1"/>
          </p:nvPr>
        </p:nvSpPr>
        <p:spPr/>
        <p:txBody>
          <a:bodyPr/>
          <a:lstStyle/>
          <a:p>
            <a:r>
              <a:rPr lang="en-US" dirty="0" smtClean="0"/>
              <a:t>Free fall refers to motion determined solely by gravity, free from all other influences.</a:t>
            </a:r>
          </a:p>
          <a:p>
            <a:r>
              <a:rPr lang="en-US" dirty="0" smtClean="0"/>
              <a:t>Galileo concluded that if the effects of air resistance can be neglected, then all objects have the same constant downward acceleration.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sz="half" idx="1"/>
          </p:nvPr>
        </p:nvSpPr>
        <p:spPr/>
        <p:txBody>
          <a:bodyPr/>
          <a:lstStyle/>
          <a:p>
            <a:r>
              <a:rPr lang="en-US" dirty="0" smtClean="0"/>
              <a:t>The motion of many falling objects approximate free fall. A wadded-up sheet of paper approximates free-fall motion since the effects of air resistance are small enough to ignore.</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23_Figure.jpg"/>
          <p:cNvPicPr>
            <a:picLocks noChangeAspect="1"/>
          </p:cNvPicPr>
          <p:nvPr/>
        </p:nvPicPr>
        <p:blipFill rotWithShape="1">
          <a:blip r:embed="rId3">
            <a:extLst>
              <a:ext uri="{28A0092B-C50C-407E-A947-70E740481C1C}">
                <a14:useLocalDpi xmlns:a14="http://schemas.microsoft.com/office/drawing/2010/main" val="0"/>
              </a:ext>
            </a:extLst>
          </a:blip>
          <a:srcRect b="2873"/>
          <a:stretch/>
        </p:blipFill>
        <p:spPr>
          <a:xfrm>
            <a:off x="5172075" y="114428"/>
            <a:ext cx="2971800" cy="66114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sz="half" idx="1"/>
          </p:nvPr>
        </p:nvSpPr>
        <p:spPr>
          <a:xfrm>
            <a:off x="365124" y="1141413"/>
            <a:ext cx="4365625" cy="5106987"/>
          </a:xfrm>
        </p:spPr>
        <p:txBody>
          <a:bodyPr/>
          <a:lstStyle/>
          <a:p>
            <a:r>
              <a:rPr lang="en-US" dirty="0" smtClean="0"/>
              <a:t>Freely falling objects are always accelerating.</a:t>
            </a:r>
          </a:p>
          <a:p>
            <a:r>
              <a:rPr lang="en-US" dirty="0" smtClean="0"/>
              <a:t>For an object tossed into the air, the acceleration is the same on the way up, at the top of the flight, and on the way down, regardless of whether the object is thrown upward or downward or just dropped.</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2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529" y="1130428"/>
            <a:ext cx="3657600" cy="52918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type="body" idx="1"/>
          </p:nvPr>
        </p:nvSpPr>
        <p:spPr/>
        <p:txBody>
          <a:bodyPr/>
          <a:lstStyle/>
          <a:p>
            <a:r>
              <a:rPr lang="en-US" dirty="0" smtClean="0"/>
              <a:t>The acceleration produced by gravity at the Earth</a:t>
            </a:r>
            <a:r>
              <a:rPr lang="fr-FR" altLang="ja-JP" dirty="0" smtClean="0"/>
              <a:t>'</a:t>
            </a:r>
            <a:r>
              <a:rPr lang="en-US" dirty="0" smtClean="0"/>
              <a:t>s surface is denoted with the symbol </a:t>
            </a:r>
            <a:r>
              <a:rPr lang="en-US" i="1" dirty="0" smtClean="0"/>
              <a:t>g</a:t>
            </a:r>
            <a:r>
              <a:rPr lang="en-US" dirty="0" smtClean="0"/>
              <a:t>. </a:t>
            </a:r>
          </a:p>
          <a:p>
            <a:r>
              <a:rPr lang="en-US" dirty="0" smtClean="0"/>
              <a:t>In our calculations we will use </a:t>
            </a:r>
            <a:r>
              <a:rPr lang="en-US" i="1" dirty="0" smtClean="0"/>
              <a:t>g</a:t>
            </a:r>
            <a:r>
              <a:rPr lang="en-US" dirty="0" smtClean="0"/>
              <a:t> = 9.8 m/s</a:t>
            </a:r>
            <a:r>
              <a:rPr lang="en-US" baseline="30000" dirty="0" smtClean="0"/>
              <a:t>2</a:t>
            </a:r>
            <a:r>
              <a:rPr lang="en-US" dirty="0" smtClean="0"/>
              <a:t>; however, the acceleration of gravity varies slightly from location to location on the Earth.</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05_Table.jpg"/>
          <p:cNvPicPr>
            <a:picLocks noChangeAspect="1"/>
          </p:cNvPicPr>
          <p:nvPr/>
        </p:nvPicPr>
        <p:blipFill rotWithShape="1">
          <a:blip r:embed="rId3">
            <a:extLst>
              <a:ext uri="{28A0092B-C50C-407E-A947-70E740481C1C}">
                <a14:useLocalDpi xmlns:a14="http://schemas.microsoft.com/office/drawing/2010/main" val="0"/>
              </a:ext>
            </a:extLst>
          </a:blip>
          <a:srcRect b="3560"/>
          <a:stretch/>
        </p:blipFill>
        <p:spPr>
          <a:xfrm>
            <a:off x="2128647" y="3462035"/>
            <a:ext cx="5029200" cy="326896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Acceleration is the rate at which velocity changes with time.</a:t>
            </a:r>
          </a:p>
          <a:p>
            <a:r>
              <a:rPr lang="en-US" dirty="0" smtClean="0"/>
              <a:t>The velocity changes</a:t>
            </a:r>
          </a:p>
          <a:p>
            <a:pPr lvl="1"/>
            <a:r>
              <a:rPr lang="en-US" dirty="0" smtClean="0"/>
              <a:t>when the speed of an object changes.</a:t>
            </a:r>
          </a:p>
          <a:p>
            <a:pPr lvl="1"/>
            <a:r>
              <a:rPr lang="en-US" dirty="0" smtClean="0"/>
              <a:t>when the direction of motion changes.</a:t>
            </a:r>
          </a:p>
          <a:p>
            <a:r>
              <a:rPr lang="en-US" dirty="0" smtClean="0"/>
              <a:t>Therefore, acceleration occurs when there is a change in speed, a change in direction, or a change in both speed and direction.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sz="half" idx="1"/>
          </p:nvPr>
        </p:nvSpPr>
        <p:spPr>
          <a:xfrm>
            <a:off x="365124" y="1141413"/>
            <a:ext cx="4460876" cy="5106987"/>
          </a:xfrm>
        </p:spPr>
        <p:txBody>
          <a:bodyPr/>
          <a:lstStyle/>
          <a:p>
            <a:r>
              <a:rPr lang="en-US" dirty="0" smtClean="0"/>
              <a:t>The five constant acceleration equations of motion can be used to determine the position and velocity of a freely falling object by substituting </a:t>
            </a:r>
            <a:r>
              <a:rPr lang="en-US" i="1" dirty="0" smtClean="0"/>
              <a:t>g</a:t>
            </a:r>
            <a:r>
              <a:rPr lang="en-US" dirty="0" smtClean="0"/>
              <a:t> for </a:t>
            </a:r>
            <a:r>
              <a:rPr lang="en-US" i="1" dirty="0" smtClean="0"/>
              <a:t>a</a:t>
            </a:r>
            <a:r>
              <a:rPr lang="en-US" dirty="0" smtClean="0"/>
              <a:t>.</a:t>
            </a:r>
          </a:p>
          <a:p>
            <a:r>
              <a:rPr lang="en-US" dirty="0" smtClean="0"/>
              <a:t>The velocity of an object in free fall increases linearly with time. The distance increases with time squared.</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25_Figure.jpg"/>
          <p:cNvPicPr>
            <a:picLocks noChangeAspect="1"/>
          </p:cNvPicPr>
          <p:nvPr/>
        </p:nvPicPr>
        <p:blipFill rotWithShape="1">
          <a:blip r:embed="rId3">
            <a:extLst>
              <a:ext uri="{28A0092B-C50C-407E-A947-70E740481C1C}">
                <a14:useLocalDpi xmlns:a14="http://schemas.microsoft.com/office/drawing/2010/main" val="0"/>
              </a:ext>
            </a:extLst>
          </a:blip>
          <a:srcRect b="3112"/>
          <a:stretch/>
        </p:blipFill>
        <p:spPr>
          <a:xfrm>
            <a:off x="4806188" y="368427"/>
            <a:ext cx="4230624" cy="64260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Free Fall</a:t>
            </a:r>
            <a:endParaRPr lang="en-US" dirty="0"/>
          </a:p>
        </p:txBody>
      </p:sp>
      <p:sp>
        <p:nvSpPr>
          <p:cNvPr id="1030" name="Rectangle 6"/>
          <p:cNvSpPr>
            <a:spLocks noGrp="1" noChangeArrowheads="1"/>
          </p:cNvSpPr>
          <p:nvPr>
            <p:ph type="body" idx="1"/>
          </p:nvPr>
        </p:nvSpPr>
        <p:spPr/>
        <p:txBody>
          <a:bodyPr/>
          <a:lstStyle/>
          <a:p>
            <a:r>
              <a:rPr lang="en-US" dirty="0" smtClean="0"/>
              <a:t>The motion of objects in free fall is symmetrical.</a:t>
            </a:r>
          </a:p>
          <a:p>
            <a:r>
              <a:rPr lang="en-US" dirty="0" smtClean="0"/>
              <a:t>A position-time graph of free-fall motion reveals this symmetry.</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27_Figure.jpg"/>
          <p:cNvPicPr>
            <a:picLocks noChangeAspect="1"/>
          </p:cNvPicPr>
          <p:nvPr/>
        </p:nvPicPr>
        <p:blipFill rotWithShape="1">
          <a:blip r:embed="rId3">
            <a:extLst>
              <a:ext uri="{28A0092B-C50C-407E-A947-70E740481C1C}">
                <a14:useLocalDpi xmlns:a14="http://schemas.microsoft.com/office/drawing/2010/main" val="0"/>
              </a:ext>
            </a:extLst>
          </a:blip>
          <a:srcRect b="3480"/>
          <a:stretch/>
        </p:blipFill>
        <p:spPr>
          <a:xfrm>
            <a:off x="1371600" y="2606168"/>
            <a:ext cx="6400800" cy="393188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Example: A cyclist accelerates by increasing his speed 2 m/s every second. After 1 second his speed is 2 m/s, after 2 seconds his speed is </a:t>
            </a:r>
            <a:br>
              <a:rPr lang="en-US" dirty="0" smtClean="0"/>
            </a:br>
            <a:r>
              <a:rPr lang="en-US" dirty="0" smtClean="0"/>
              <a:t>4 m/s, and so on.</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2" name="Picture 1" descr="03_01_Figure.jpg"/>
          <p:cNvPicPr>
            <a:picLocks noChangeAspect="1"/>
          </p:cNvPicPr>
          <p:nvPr/>
        </p:nvPicPr>
        <p:blipFill rotWithShape="1">
          <a:blip r:embed="rId3">
            <a:extLst>
              <a:ext uri="{28A0092B-C50C-407E-A947-70E740481C1C}">
                <a14:useLocalDpi xmlns:a14="http://schemas.microsoft.com/office/drawing/2010/main" val="0"/>
              </a:ext>
            </a:extLst>
          </a:blip>
          <a:srcRect b="6406"/>
          <a:stretch/>
        </p:blipFill>
        <p:spPr>
          <a:xfrm>
            <a:off x="271272" y="3480308"/>
            <a:ext cx="8601456" cy="25902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While the human body cannot detect constant velocity, it can sense acceleration.</a:t>
            </a:r>
          </a:p>
          <a:p>
            <a:r>
              <a:rPr lang="en-US" dirty="0" smtClean="0"/>
              <a:t>Passengers in a car</a:t>
            </a:r>
          </a:p>
          <a:p>
            <a:pPr lvl="1"/>
            <a:r>
              <a:rPr lang="en-US" dirty="0" smtClean="0"/>
              <a:t>feel the seat pushing forward on them when the car speeds up.</a:t>
            </a:r>
          </a:p>
          <a:p>
            <a:pPr lvl="1"/>
            <a:r>
              <a:rPr lang="en-US" dirty="0" smtClean="0"/>
              <a:t>feel the seat belt pushing back on them when the car slows down.</a:t>
            </a:r>
          </a:p>
          <a:p>
            <a:pPr lvl="1"/>
            <a:r>
              <a:rPr lang="en-US" dirty="0" smtClean="0"/>
              <a:t>tend to lend to one side when the car rounds a corner.</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Average acceleration of an object is the change in its velocity divided by the change in time.</a:t>
            </a:r>
          </a:p>
          <a:p>
            <a:r>
              <a:rPr lang="en-US" dirty="0" smtClean="0"/>
              <a:t>Stated mathematically, the definition of average acceleration </a:t>
            </a:r>
            <a:r>
              <a:rPr lang="en-US" i="1" dirty="0" smtClean="0"/>
              <a:t>a</a:t>
            </a:r>
            <a:r>
              <a:rPr lang="en-US" baseline="-25000" dirty="0" smtClean="0"/>
              <a:t>av</a:t>
            </a:r>
            <a:r>
              <a:rPr lang="en-US" dirty="0" smtClean="0"/>
              <a:t> is</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5" name="Picture 14"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012" y="3437638"/>
            <a:ext cx="5943600" cy="8382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The dimensions of average acceleration are the dimensions of velocity per time or (meters per second) per second. That is,</a:t>
            </a:r>
          </a:p>
          <a:p>
            <a:endParaRPr lang="en-US" dirty="0" smtClean="0"/>
          </a:p>
          <a:p>
            <a:endParaRPr lang="en-US" dirty="0"/>
          </a:p>
          <a:p>
            <a:endParaRPr lang="en-US" dirty="0" smtClean="0"/>
          </a:p>
          <a:p>
            <a:r>
              <a:rPr lang="en-US" dirty="0" smtClean="0"/>
              <a:t>Written symbolically as m/s</a:t>
            </a:r>
            <a:r>
              <a:rPr lang="en-US" baseline="30000" dirty="0" smtClean="0"/>
              <a:t>2</a:t>
            </a:r>
            <a:r>
              <a:rPr lang="en-US" dirty="0" smtClean="0"/>
              <a:t>, the units of average acceleration are expressed as </a:t>
            </a:r>
            <a:r>
              <a:rPr lang="en-US" altLang="ja-JP" dirty="0" smtClean="0"/>
              <a:t>"</a:t>
            </a:r>
            <a:r>
              <a:rPr lang="en-US" dirty="0" smtClean="0"/>
              <a:t>meters per second squared.</a:t>
            </a:r>
            <a:r>
              <a:rPr lang="en-US" altLang="ja-JP" dirty="0" smtClean="0"/>
              <a:t>"</a:t>
            </a:r>
            <a:endParaRPr lang="en-US" dirty="0" smtClean="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Slide-6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25208"/>
            <a:ext cx="5029200" cy="8519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Typical magnitudes of accelerations range from 1.62 m/s</a:t>
            </a:r>
            <a:r>
              <a:rPr lang="en-US" baseline="30000" dirty="0" smtClean="0"/>
              <a:t>2</a:t>
            </a:r>
            <a:r>
              <a:rPr lang="en-US" dirty="0" smtClean="0"/>
              <a:t> to 3 x 10</a:t>
            </a:r>
            <a:r>
              <a:rPr lang="en-US" baseline="30000" dirty="0" smtClean="0"/>
              <a:t>6</a:t>
            </a:r>
            <a:r>
              <a:rPr lang="en-US" dirty="0" smtClean="0"/>
              <a:t> m/s</a:t>
            </a:r>
            <a:r>
              <a:rPr lang="en-US" baseline="30000" dirty="0" smtClean="0"/>
              <a:t>2</a:t>
            </a:r>
            <a:r>
              <a:rPr lang="en-US" dirty="0" smtClean="0"/>
              <a:t>.</a:t>
            </a:r>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01_Table.jpg"/>
          <p:cNvPicPr>
            <a:picLocks noChangeAspect="1"/>
          </p:cNvPicPr>
          <p:nvPr/>
        </p:nvPicPr>
        <p:blipFill rotWithShape="1">
          <a:blip r:embed="rId3">
            <a:extLst>
              <a:ext uri="{28A0092B-C50C-407E-A947-70E740481C1C}">
                <a14:useLocalDpi xmlns:a14="http://schemas.microsoft.com/office/drawing/2010/main" val="0"/>
              </a:ext>
            </a:extLst>
          </a:blip>
          <a:srcRect b="3255"/>
          <a:stretch/>
        </p:blipFill>
        <p:spPr>
          <a:xfrm>
            <a:off x="3051124" y="2124333"/>
            <a:ext cx="3041752" cy="43919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Acceleration</a:t>
            </a:r>
            <a:endParaRPr lang="en-US" dirty="0"/>
          </a:p>
        </p:txBody>
      </p:sp>
      <p:sp>
        <p:nvSpPr>
          <p:cNvPr id="1030" name="Rectangle 6"/>
          <p:cNvSpPr>
            <a:spLocks noGrp="1" noChangeArrowheads="1"/>
          </p:cNvSpPr>
          <p:nvPr>
            <p:ph type="body" idx="1"/>
          </p:nvPr>
        </p:nvSpPr>
        <p:spPr/>
        <p:txBody>
          <a:bodyPr/>
          <a:lstStyle/>
          <a:p>
            <a:r>
              <a:rPr lang="en-US" dirty="0" smtClean="0"/>
              <a:t>The speed of an object increases when its velocity and acceleration are in the same direction, but decreases when its velocity and acceleration are in opposite directions.</a:t>
            </a:r>
            <a:endParaRPr lang="en-US" dirty="0"/>
          </a:p>
        </p:txBody>
      </p:sp>
      <p:sp>
        <p:nvSpPr>
          <p:cNvPr id="12" name="Footer Placeholder 11"/>
          <p:cNvSpPr>
            <a:spLocks noGrp="1"/>
          </p:cNvSpPr>
          <p:nvPr>
            <p:ph type="ftr" sz="quarter" idx="10"/>
          </p:nvPr>
        </p:nvSpPr>
        <p:spPr/>
        <p:txBody>
          <a:bodyPr/>
          <a:lstStyle/>
          <a:p>
            <a:r>
              <a:rPr lang="en-GB" dirty="0" smtClean="0"/>
              <a:t>© 2014 Pearson Education, Inc.</a:t>
            </a:r>
            <a:endParaRPr lang="en-GB" dirty="0"/>
          </a:p>
        </p:txBody>
      </p:sp>
      <p:pic>
        <p:nvPicPr>
          <p:cNvPr id="13" name="Picture 12" descr="03_06_Figure.jpg"/>
          <p:cNvPicPr>
            <a:picLocks noChangeAspect="1"/>
          </p:cNvPicPr>
          <p:nvPr/>
        </p:nvPicPr>
        <p:blipFill rotWithShape="1">
          <a:blip r:embed="rId3">
            <a:extLst>
              <a:ext uri="{28A0092B-C50C-407E-A947-70E740481C1C}">
                <a14:useLocalDpi xmlns:a14="http://schemas.microsoft.com/office/drawing/2010/main" val="0"/>
              </a:ext>
            </a:extLst>
          </a:blip>
          <a:srcRect b="12798"/>
          <a:stretch/>
        </p:blipFill>
        <p:spPr>
          <a:xfrm>
            <a:off x="0" y="3549904"/>
            <a:ext cx="9144000" cy="1424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863</TotalTime>
  <Words>1707</Words>
  <Application>Microsoft Macintosh PowerPoint</Application>
  <PresentationFormat>On-screen Show (4:3)</PresentationFormat>
  <Paragraphs>167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HA5Lect_template</vt:lpstr>
      <vt:lpstr>Acceleration and Accelerated Motion</vt:lpstr>
      <vt:lpstr>Chapter Contents</vt:lpstr>
      <vt:lpstr>Acceleration</vt:lpstr>
      <vt:lpstr>Acceleration</vt:lpstr>
      <vt:lpstr>Acceleration</vt:lpstr>
      <vt:lpstr>Acceleration</vt:lpstr>
      <vt:lpstr>Acceleration</vt:lpstr>
      <vt:lpstr>Acceleration</vt:lpstr>
      <vt:lpstr>Acceleration</vt:lpstr>
      <vt:lpstr>Motion with Constant Acceleration</vt:lpstr>
      <vt:lpstr>Motion with Constant Acceleration</vt:lpstr>
      <vt:lpstr>Motion with Constant Acceleration</vt:lpstr>
      <vt:lpstr>Motion with Constant Acceleration</vt:lpstr>
      <vt:lpstr>Motion with Constant Acceleration</vt:lpstr>
      <vt:lpstr>Motion with Constant Acceleration</vt:lpstr>
      <vt:lpstr>Motion with Constant Acceleration</vt:lpstr>
      <vt:lpstr>Motion with Constant Acceleration</vt:lpstr>
      <vt:lpstr>Motion with Constant Acceleration</vt:lpstr>
      <vt:lpstr>Motion with Constant Acceleration</vt:lpstr>
      <vt:lpstr>Position-Time Graphs for Constant Acceleration</vt:lpstr>
      <vt:lpstr>Position-Time Graphs for Constant Acceleration</vt:lpstr>
      <vt:lpstr>Position-Time Graphs for Constant Acceleration</vt:lpstr>
      <vt:lpstr>Position-Time Graphs for Constant Acceleration</vt:lpstr>
      <vt:lpstr>Position-Time Graphs for Constant Acceleration</vt:lpstr>
      <vt:lpstr>Position-Time Graphs for Constant Acceleration</vt:lpstr>
      <vt:lpstr>Free Fall</vt:lpstr>
      <vt:lpstr>Free Fall</vt:lpstr>
      <vt:lpstr>Free Fall</vt:lpstr>
      <vt:lpstr>Free Fall</vt:lpstr>
      <vt:lpstr>Free Fall</vt:lpstr>
      <vt:lpstr>Free Fall</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97</cp:revision>
  <dcterms:created xsi:type="dcterms:W3CDTF">2007-09-26T05:29:17Z</dcterms:created>
  <dcterms:modified xsi:type="dcterms:W3CDTF">2013-08-29T12:01:34Z</dcterms:modified>
</cp:coreProperties>
</file>