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832"/>
    <a:srgbClr val="46B701"/>
    <a:srgbClr val="79B701"/>
    <a:srgbClr val="BE2A40"/>
    <a:srgbClr val="8E8C24"/>
    <a:srgbClr val="37368A"/>
    <a:srgbClr val="BE58A1"/>
    <a:srgbClr val="E96115"/>
    <a:srgbClr val="0B570C"/>
    <a:srgbClr val="F00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3900" autoAdjust="0"/>
  </p:normalViewPr>
  <p:slideViewPr>
    <p:cSldViewPr snapToGrid="0">
      <p:cViewPr varScale="1">
        <p:scale>
          <a:sx n="138" d="100"/>
          <a:sy n="138" d="100"/>
        </p:scale>
        <p:origin x="-2096" y="-112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717CC-3C35-7C4B-A214-E8DE7C53A67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61F9F-C2AB-E245-AACC-6D989DF6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36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575287-6E87-5A45-8755-C395C37C982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F6D4E2-DE75-2149-942C-E1D98525EDA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41C43D-F50F-9E45-83A6-C3F05A7E0E6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F227E8-D03D-274C-B1A9-0805578A63B3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F0C3AD-038F-F24E-835C-765E1207D22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1CE3F3-5422-DC4B-863E-FA6FED1F6C8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D3B459-BA6D-8148-98B3-20BD0F8B10F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F4B393-94E5-DC4C-9F78-8C7D064935E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D55147-27E2-F14B-88FA-4CBDAE355D6B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ECB942-4081-7C44-A3AE-AAC3F324D8AF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65FB13-2180-0545-9690-CC04A513067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D72C3C-6851-9F43-8BD9-EFE98EFE573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2A21B4-3491-B246-9FB2-2CB0ECE88C1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17099D-4FFE-E946-A526-E4AA82A63B8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CFB1FF-3E08-4F4E-83E5-C49911AC5A48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23C9C6-BAE5-2843-A37B-AF06884FE586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6B16F5-BCB7-084C-98A3-4AB1CD746EC7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30D1DB-B503-FD44-8A26-DFA8C71960B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9B6DED-2A8A-6147-AB56-1D0DF6A44C42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AA7418-581E-D74D-B5E9-8D669F30B6F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567DCF-F976-954E-9219-9EE7A5BB907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76375F-6726-9541-B53C-DBAF81327BE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D522BD-85CB-BE4B-9D54-D2F0ACDECE94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0AB1AF-1F55-4043-8E4E-2AD293949089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D43F87-A695-3241-9674-AFAA975692C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0283C2-B29E-E04D-B249-82216073CBF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6D97AD-E92E-554C-9915-068D31E8D86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 marL="0" indent="0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39687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3D683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2 </a:t>
            </a:r>
            <a:r>
              <a:rPr lang="en-US" sz="2800" dirty="0">
                <a:solidFill>
                  <a:schemeClr val="bg1"/>
                </a:solidFill>
              </a:rPr>
              <a:t>Lecture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2014 Pearson Education, Inc.</a:t>
            </a:r>
          </a:p>
        </p:txBody>
      </p:sp>
      <p:sp>
        <p:nvSpPr>
          <p:cNvPr id="4121" name="Text Box 25"/>
          <p:cNvSpPr txBox="1">
            <a:spLocks noChangeArrowheads="1"/>
          </p:cNvSpPr>
          <p:nvPr userDrawn="1"/>
        </p:nvSpPr>
        <p:spPr bwMode="auto">
          <a:xfrm>
            <a:off x="88900" y="635000"/>
            <a:ext cx="89058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3200" b="1" dirty="0" smtClean="0"/>
              <a:t>Pearson</a:t>
            </a:r>
            <a:r>
              <a:rPr lang="en-US" sz="3200" b="1" baseline="0" dirty="0" smtClean="0"/>
              <a:t> </a:t>
            </a:r>
            <a:r>
              <a:rPr lang="en-US" sz="3200" b="1" dirty="0" smtClean="0"/>
              <a:t>Physics </a:t>
            </a:r>
          </a:p>
        </p:txBody>
      </p:sp>
      <p:pic>
        <p:nvPicPr>
          <p:cNvPr id="11" name="Picture 10" descr="WALK1156_01_cvrmec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1574800"/>
            <a:ext cx="3765462" cy="5056632"/>
          </a:xfrm>
          <a:prstGeom prst="rect">
            <a:avLst/>
          </a:prstGeom>
          <a:noFill/>
          <a:ln>
            <a:solidFill>
              <a:srgbClr val="3D6832"/>
            </a:solidFill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D68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D6832"/>
              </a:buClr>
              <a:defRPr/>
            </a:lvl1pPr>
            <a:lvl2pPr>
              <a:buClr>
                <a:srgbClr val="3D6832"/>
              </a:buClr>
              <a:defRPr/>
            </a:lvl2pPr>
            <a:lvl3pPr>
              <a:buClr>
                <a:srgbClr val="3D6832"/>
              </a:buClr>
              <a:defRPr/>
            </a:lvl3pPr>
            <a:lvl4pPr>
              <a:buClr>
                <a:srgbClr val="3D6832"/>
              </a:buClr>
              <a:defRPr/>
            </a:lvl4pPr>
            <a:lvl5pPr>
              <a:buClr>
                <a:srgbClr val="3D68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/>
              <a:t>© 2014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3D6832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D683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D683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D683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D6832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D6832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6" y="3124200"/>
            <a:ext cx="3812886" cy="10536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</a:t>
            </a:r>
            <a:r>
              <a:rPr lang="en-US" dirty="0" smtClean="0"/>
              <a:t>to Motion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6" y="4860925"/>
            <a:ext cx="2137394" cy="707886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eaLnBrk="1" hangingPunct="1">
              <a:defRPr/>
            </a:pPr>
            <a:r>
              <a:rPr lang="en-US" dirty="0" smtClean="0">
                <a:cs typeface="+mn-cs"/>
              </a:rPr>
              <a:t>Prepared </a:t>
            </a:r>
            <a:r>
              <a:rPr lang="en-US" dirty="0" smtClean="0">
                <a:cs typeface="+mn-cs"/>
              </a:rPr>
              <a:t>by Chris </a:t>
            </a:r>
            <a:r>
              <a:rPr lang="en-US" dirty="0" smtClean="0">
                <a:cs typeface="+mn-cs"/>
              </a:rPr>
              <a:t>Chiaverina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cs typeface="Arial" charset="0"/>
              </a:rPr>
              <a:t>© 2014 Pearson Education, Inc.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Describing 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The total length traveled in going from the math classroom to the library and then to the physics room is 13.0 m, whereas the displacement is −3.0 m.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6" name="Picture 15" descr="02_0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4"/>
          <a:stretch/>
        </p:blipFill>
        <p:spPr>
          <a:xfrm>
            <a:off x="271272" y="3132328"/>
            <a:ext cx="8601456" cy="3243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Speed </a:t>
            </a:r>
            <a:r>
              <a:rPr lang="en-US" dirty="0"/>
              <a:t>and </a:t>
            </a:r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rate of motion is referred to as speed.</a:t>
            </a:r>
          </a:p>
          <a:p>
            <a:r>
              <a:rPr lang="en-US" dirty="0" smtClean="0"/>
              <a:t>Speed describes how fast or slow something moves.</a:t>
            </a:r>
          </a:p>
          <a:p>
            <a:r>
              <a:rPr lang="en-US" dirty="0" smtClean="0"/>
              <a:t>The average speed is defined as the distance traveled divided by the elapsed time: </a:t>
            </a:r>
          </a:p>
          <a:p>
            <a:pPr marL="0" indent="0" algn="ctr">
              <a:buNone/>
            </a:pPr>
            <a:r>
              <a:rPr lang="en-US" dirty="0" smtClean="0"/>
              <a:t>average speed = distance/elapsed time</a:t>
            </a:r>
          </a:p>
          <a:p>
            <a:r>
              <a:rPr lang="en-US" dirty="0" smtClean="0"/>
              <a:t>The SI units of average speed are meters per second (m/s).</a:t>
            </a:r>
          </a:p>
          <a:p>
            <a:r>
              <a:rPr lang="en-US" dirty="0" smtClean="0"/>
              <a:t>Like distance, average speed is always positive.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Speed </a:t>
            </a:r>
            <a:r>
              <a:rPr lang="en-US" dirty="0"/>
              <a:t>and </a:t>
            </a:r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5551487"/>
          </a:xfrm>
        </p:spPr>
        <p:txBody>
          <a:bodyPr/>
          <a:lstStyle/>
          <a:p>
            <a:pPr>
              <a:lnSpc>
                <a:spcPct val="98000"/>
              </a:lnSpc>
            </a:pPr>
            <a:r>
              <a:rPr lang="en-US" dirty="0" smtClean="0"/>
              <a:t>An object</a:t>
            </a:r>
            <a:r>
              <a:rPr lang="fr-FR" altLang="ja-JP" dirty="0" smtClean="0"/>
              <a:t>'</a:t>
            </a:r>
            <a:r>
              <a:rPr lang="en-US" dirty="0" smtClean="0"/>
              <a:t>s average velocity is defined as its displacement per unit time:</a:t>
            </a:r>
          </a:p>
          <a:p>
            <a:pPr marL="0" indent="0" algn="ctr">
              <a:lnSpc>
                <a:spcPct val="98000"/>
              </a:lnSpc>
              <a:buNone/>
            </a:pPr>
            <a:r>
              <a:rPr lang="en-US" dirty="0" smtClean="0"/>
              <a:t>average velocity = displacement/elapsed time</a:t>
            </a:r>
          </a:p>
          <a:p>
            <a:pPr>
              <a:lnSpc>
                <a:spcPct val="98000"/>
              </a:lnSpc>
            </a:pPr>
            <a:r>
              <a:rPr lang="en-US" dirty="0" smtClean="0"/>
              <a:t>The SI units of average velocity are meters per second (m/s).</a:t>
            </a:r>
          </a:p>
          <a:p>
            <a:pPr>
              <a:lnSpc>
                <a:spcPct val="98000"/>
              </a:lnSpc>
            </a:pPr>
            <a:r>
              <a:rPr lang="en-US" dirty="0" smtClean="0"/>
              <a:t>The average velocity describes, on average, how fast something is moving as well as the average direction in which the object is moving.</a:t>
            </a:r>
          </a:p>
          <a:p>
            <a:pPr>
              <a:lnSpc>
                <a:spcPct val="98000"/>
              </a:lnSpc>
            </a:pPr>
            <a:r>
              <a:rPr lang="en-US" dirty="0" smtClean="0"/>
              <a:t>An object moving in the positive direction has a positive average velocity. An object moving in the negative direction has a negative average velocity.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Position</a:t>
            </a:r>
            <a:r>
              <a:rPr lang="en-US" dirty="0"/>
              <a:t>-Time </a:t>
            </a: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position-time graph is an alternative way of representing data in a table. </a:t>
            </a:r>
          </a:p>
          <a:p>
            <a:r>
              <a:rPr lang="en-US" dirty="0" smtClean="0"/>
              <a:t>On a position-time graph, position data are plotted on the </a:t>
            </a:r>
            <a:r>
              <a:rPr lang="en-US" i="1" dirty="0" smtClean="0"/>
              <a:t>y</a:t>
            </a:r>
            <a:r>
              <a:rPr lang="en-US" dirty="0" smtClean="0"/>
              <a:t> axis; time data are plotted on the </a:t>
            </a:r>
            <a:r>
              <a:rPr lang="en-US" i="1" dirty="0" smtClean="0"/>
              <a:t>x</a:t>
            </a:r>
            <a:r>
              <a:rPr lang="en-US" dirty="0" smtClean="0"/>
              <a:t> axis.</a:t>
            </a:r>
          </a:p>
          <a:p>
            <a:endParaRPr lang="en-US" dirty="0" smtClean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Position</a:t>
            </a:r>
            <a:r>
              <a:rPr lang="en-US" dirty="0"/>
              <a:t>-Time </a:t>
            </a: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Plotting the position and time contained in a table results in a position-time graph.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6" name="Picture 15" descr="02_01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"/>
          <a:stretch/>
        </p:blipFill>
        <p:spPr>
          <a:xfrm>
            <a:off x="139700" y="2580994"/>
            <a:ext cx="4572000" cy="3931213"/>
          </a:xfrm>
          <a:prstGeom prst="rect">
            <a:avLst/>
          </a:prstGeom>
        </p:spPr>
      </p:pic>
      <p:pic>
        <p:nvPicPr>
          <p:cNvPr id="17" name="Picture 16" descr="02_07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"/>
          <a:stretch/>
        </p:blipFill>
        <p:spPr>
          <a:xfrm>
            <a:off x="4940300" y="2738677"/>
            <a:ext cx="4114800" cy="3642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Position</a:t>
            </a:r>
            <a:r>
              <a:rPr lang="en-US" dirty="0"/>
              <a:t>-Time </a:t>
            </a: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best-fit line drawn through data points can be used to learn additional information about an object</a:t>
            </a:r>
            <a:r>
              <a:rPr lang="fr-FR" altLang="ja-JP" dirty="0" smtClean="0"/>
              <a:t>'</a:t>
            </a:r>
            <a:r>
              <a:rPr lang="en-US" dirty="0" smtClean="0"/>
              <a:t>s motion.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</a:t>
            </a:r>
            <a:r>
              <a:rPr lang="en-US" dirty="0"/>
              <a:t>-Time </a:t>
            </a: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position at a time not in original data,</a:t>
            </a:r>
          </a:p>
          <a:p>
            <a:pPr lvl="1"/>
            <a:r>
              <a:rPr lang="en-US" dirty="0" smtClean="0"/>
              <a:t>trace vertically from a given point on time axis to the straight line, then </a:t>
            </a:r>
          </a:p>
          <a:p>
            <a:pPr lvl="1"/>
            <a:r>
              <a:rPr lang="en-US" dirty="0" smtClean="0"/>
              <a:t>trace sideways until you reach the position axis.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6" name="Picture 15" descr="02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"/>
          <a:stretch/>
        </p:blipFill>
        <p:spPr>
          <a:xfrm>
            <a:off x="2679700" y="3171484"/>
            <a:ext cx="4114800" cy="3635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Position</a:t>
            </a:r>
            <a:r>
              <a:rPr lang="en-US" dirty="0"/>
              <a:t>-Time </a:t>
            </a: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slope of a straight line is equal to its rise over its run.</a:t>
            </a:r>
          </a:p>
          <a:p>
            <a:r>
              <a:rPr lang="en-US" dirty="0" smtClean="0"/>
              <a:t>Any two points may be used to calculate the slope of a straight line.</a:t>
            </a:r>
          </a:p>
          <a:p>
            <a:r>
              <a:rPr lang="en-US" dirty="0" smtClean="0"/>
              <a:t>On a position-time graph the rise corresponds to the an object</a:t>
            </a:r>
            <a:r>
              <a:rPr lang="fr-FR" altLang="ja-JP" dirty="0" smtClean="0"/>
              <a:t>'</a:t>
            </a:r>
            <a:r>
              <a:rPr lang="en-US" dirty="0" smtClean="0"/>
              <a:t>s position and the run to the elapsed time.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Position</a:t>
            </a:r>
            <a:r>
              <a:rPr lang="en-US" dirty="0"/>
              <a:t>-Time </a:t>
            </a: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slope of a position-time graph equals average velocity. </a:t>
            </a:r>
          </a:p>
          <a:p>
            <a:r>
              <a:rPr lang="en-US" dirty="0" smtClean="0"/>
              <a:t>A straight line on a position-time graph represents motion with constant velocity.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6" name="Picture 15" descr="02_0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4"/>
          <a:stretch/>
        </p:blipFill>
        <p:spPr>
          <a:xfrm>
            <a:off x="2501900" y="2981452"/>
            <a:ext cx="4846320" cy="3811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</a:t>
            </a:r>
            <a:r>
              <a:rPr lang="en-US" dirty="0"/>
              <a:t>-Time </a:t>
            </a: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65125" y="1141413"/>
            <a:ext cx="3825875" cy="5106987"/>
          </a:xfrm>
        </p:spPr>
        <p:txBody>
          <a:bodyPr/>
          <a:lstStyle/>
          <a:p>
            <a:r>
              <a:rPr lang="en-US" dirty="0" smtClean="0"/>
              <a:t>A straight line on a position-time graph can have a positive, negative, or zero slope.</a:t>
            </a:r>
          </a:p>
          <a:p>
            <a:pPr lvl="1"/>
            <a:r>
              <a:rPr lang="en-US" dirty="0" smtClean="0"/>
              <a:t>A positive slope means a positive velocity.</a:t>
            </a:r>
          </a:p>
          <a:p>
            <a:pPr lvl="1"/>
            <a:r>
              <a:rPr lang="en-US" dirty="0" smtClean="0"/>
              <a:t>A negative slope means a negative velocity.</a:t>
            </a:r>
          </a:p>
          <a:p>
            <a:pPr lvl="1"/>
            <a:r>
              <a:rPr lang="en-US" dirty="0" smtClean="0"/>
              <a:t>Zero slope means zero velocity.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6" name="Picture 15" descr="02_1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"/>
          <a:stretch/>
        </p:blipFill>
        <p:spPr>
          <a:xfrm>
            <a:off x="4025900" y="1821940"/>
            <a:ext cx="5029200" cy="431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Chapter Contents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Describing Motion</a:t>
            </a:r>
          </a:p>
          <a:p>
            <a:r>
              <a:rPr lang="en-US" dirty="0" smtClean="0"/>
              <a:t>Speed and Velocity</a:t>
            </a:r>
          </a:p>
          <a:p>
            <a:r>
              <a:rPr lang="en-US" dirty="0" smtClean="0"/>
              <a:t>Position-Time Graphs</a:t>
            </a:r>
          </a:p>
          <a:p>
            <a:r>
              <a:rPr lang="en-US" dirty="0" smtClean="0"/>
              <a:t>Equation of Motion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Position</a:t>
            </a:r>
            <a:r>
              <a:rPr lang="en-US" dirty="0"/>
              <a:t>-Time </a:t>
            </a: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greater the slope of a position-time graph, the greater the velocity.</a:t>
            </a:r>
          </a:p>
          <a:p>
            <a:r>
              <a:rPr lang="en-US" dirty="0" smtClean="0"/>
              <a:t>The slope of a tangent line to a position-time graph at a given instant equals the instantaneous velocity.</a:t>
            </a:r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Equation </a:t>
            </a:r>
            <a:r>
              <a:rPr lang="en-US" dirty="0"/>
              <a:t>of </a:t>
            </a: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position-time equation of motion gives an object</a:t>
            </a:r>
            <a:r>
              <a:rPr lang="fr-FR" altLang="ja-JP" dirty="0" smtClean="0"/>
              <a:t>'</a:t>
            </a:r>
            <a:r>
              <a:rPr lang="en-US" dirty="0" smtClean="0"/>
              <a:t>s position </a:t>
            </a:r>
            <a:r>
              <a:rPr lang="en-US" i="1" dirty="0" smtClean="0"/>
              <a:t>x</a:t>
            </a:r>
            <a:r>
              <a:rPr lang="en-US" dirty="0" smtClean="0"/>
              <a:t> at any time </a:t>
            </a:r>
            <a:r>
              <a:rPr lang="en-US" i="1" dirty="0" smtClean="0"/>
              <a:t>t</a:t>
            </a:r>
            <a:r>
              <a:rPr lang="en-US" dirty="0" smtClean="0"/>
              <a:t> if its initial position and constant velocity are known.</a:t>
            </a:r>
          </a:p>
          <a:p>
            <a:r>
              <a:rPr lang="en-US" dirty="0" smtClean="0"/>
              <a:t>The position-time equation states that final position = initial position + (velocity)(elapsed time), or </a:t>
            </a:r>
            <a:r>
              <a:rPr lang="en-US" i="1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+ </a:t>
            </a:r>
            <a:r>
              <a:rPr lang="en-US" i="1" dirty="0" err="1" smtClean="0"/>
              <a:t>vt</a:t>
            </a:r>
            <a:r>
              <a:rPr lang="en-US" dirty="0" err="1" smtClean="0"/>
              <a:t>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Equation </a:t>
            </a:r>
            <a:r>
              <a:rPr lang="en-US" dirty="0"/>
              <a:t>of </a:t>
            </a: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position-time equation of motion gives a straight line for motion with constant velocity.</a:t>
            </a:r>
          </a:p>
          <a:p>
            <a:r>
              <a:rPr lang="en-US" dirty="0" smtClean="0"/>
              <a:t>The intercept of the straight line is the initial position, and its slope is the velocity.</a:t>
            </a:r>
          </a:p>
          <a:p>
            <a:pPr lvl="1"/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6" name="Picture 15" descr="02_1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3"/>
          <a:stretch/>
        </p:blipFill>
        <p:spPr>
          <a:xfrm>
            <a:off x="2082800" y="3044952"/>
            <a:ext cx="5486400" cy="3720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Equation </a:t>
            </a:r>
            <a:r>
              <a:rPr lang="en-US" dirty="0"/>
              <a:t>of </a:t>
            </a: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65124" y="1141413"/>
            <a:ext cx="8347075" cy="5106987"/>
          </a:xfrm>
        </p:spPr>
        <p:txBody>
          <a:bodyPr/>
          <a:lstStyle/>
          <a:p>
            <a:r>
              <a:rPr lang="en-US" dirty="0" smtClean="0"/>
              <a:t>Example: A skateboarder with an initial position of 1.5 m moves with a constant velocity of</a:t>
            </a:r>
            <a:br>
              <a:rPr lang="en-US" dirty="0" smtClean="0"/>
            </a:br>
            <a:r>
              <a:rPr lang="en-US" dirty="0" smtClean="0"/>
              <a:t>3.0 m/s. What is the position of the skateboarder?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6" name="Picture 15" descr="02_1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2609597"/>
            <a:ext cx="5486400" cy="398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Equation </a:t>
            </a:r>
            <a:r>
              <a:rPr lang="en-US" dirty="0"/>
              <a:t>of </a:t>
            </a: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Solution: Substituting 1.5 m for the initial position and 3.0 m/s for the constant velocity in the equation of motion gives the following:</a:t>
            </a:r>
          </a:p>
          <a:p>
            <a:pPr lvl="4"/>
            <a:endParaRPr lang="en-US" dirty="0" smtClean="0"/>
          </a:p>
          <a:p>
            <a:pPr marL="0" indent="0" algn="ctr">
              <a:buNone/>
            </a:pPr>
            <a:r>
              <a:rPr lang="en-US" i="1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= 1.5 m + (3.0 m/s)(2.5 s) = 9.0 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Equation </a:t>
            </a:r>
            <a:r>
              <a:rPr lang="en-US" dirty="0"/>
              <a:t>of </a:t>
            </a: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equation for a straight line is often written as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mx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  <a:r>
              <a:rPr lang="en-US" dirty="0" smtClean="0"/>
              <a:t>, where </a:t>
            </a:r>
            <a:r>
              <a:rPr lang="en-US" i="1" dirty="0" smtClean="0"/>
              <a:t>m</a:t>
            </a:r>
            <a:r>
              <a:rPr lang="en-US" dirty="0" smtClean="0"/>
              <a:t> is the slope and </a:t>
            </a:r>
            <a:r>
              <a:rPr lang="en-US" i="1" dirty="0" smtClean="0"/>
              <a:t>b</a:t>
            </a:r>
            <a:r>
              <a:rPr lang="en-US" dirty="0" smtClean="0"/>
              <a:t> is the </a:t>
            </a:r>
            <a:r>
              <a:rPr lang="en-US" i="1" dirty="0" smtClean="0"/>
              <a:t>y</a:t>
            </a:r>
            <a:r>
              <a:rPr lang="en-US" dirty="0" smtClean="0"/>
              <a:t> intercept.</a:t>
            </a:r>
          </a:p>
          <a:p>
            <a:r>
              <a:rPr lang="en-US" dirty="0" smtClean="0"/>
              <a:t>This equation may be also written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b</a:t>
            </a:r>
            <a:r>
              <a:rPr lang="en-US" dirty="0" smtClean="0"/>
              <a:t> + </a:t>
            </a:r>
            <a:r>
              <a:rPr lang="en-US" i="1" dirty="0" smtClean="0"/>
              <a:t>mx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Equation </a:t>
            </a:r>
            <a:r>
              <a:rPr lang="en-US" dirty="0"/>
              <a:t>of </a:t>
            </a: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Except for the labels,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b</a:t>
            </a:r>
            <a:r>
              <a:rPr lang="en-US" dirty="0" smtClean="0"/>
              <a:t> + </a:t>
            </a:r>
            <a:r>
              <a:rPr lang="en-US" i="1" dirty="0" smtClean="0"/>
              <a:t>mx</a:t>
            </a:r>
            <a:r>
              <a:rPr lang="en-US" dirty="0" smtClean="0"/>
              <a:t> is the same equation as the position-time equation of motion, </a:t>
            </a:r>
            <a:r>
              <a:rPr lang="en-US" i="1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+ </a:t>
            </a:r>
            <a:r>
              <a:rPr lang="en-US" i="1" dirty="0" err="1" smtClean="0"/>
              <a:t>vt</a:t>
            </a:r>
            <a:r>
              <a:rPr lang="en-US" dirty="0" err="1" smtClean="0"/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6" name="Picture 15" descr="02_1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6"/>
          <a:stretch/>
        </p:blipFill>
        <p:spPr>
          <a:xfrm>
            <a:off x="685800" y="2586736"/>
            <a:ext cx="7772400" cy="392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Equation </a:t>
            </a:r>
            <a:r>
              <a:rPr lang="en-US" dirty="0"/>
              <a:t>of </a:t>
            </a: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Position-time graphs intersect when objects have the same location.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7" name="Picture 16" descr="02_1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9"/>
          <a:stretch/>
        </p:blipFill>
        <p:spPr>
          <a:xfrm>
            <a:off x="2082800" y="2034714"/>
            <a:ext cx="5486400" cy="4518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Describing 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frame of reference is referred to as a coordinate system.</a:t>
            </a:r>
          </a:p>
          <a:p>
            <a:r>
              <a:rPr lang="en-US" dirty="0" smtClean="0"/>
              <a:t>A coordinate system in one dimension is represented by an </a:t>
            </a:r>
            <a:r>
              <a:rPr lang="en-US" i="1" dirty="0" smtClean="0"/>
              <a:t>x</a:t>
            </a:r>
            <a:r>
              <a:rPr lang="en-US" dirty="0" smtClean="0"/>
              <a:t> axis with the origin located at </a:t>
            </a:r>
            <a:r>
              <a:rPr lang="en-US" i="1" dirty="0" smtClean="0"/>
              <a:t>x</a:t>
            </a:r>
            <a:r>
              <a:rPr lang="en-US" dirty="0" smtClean="0"/>
              <a:t> = 0. </a:t>
            </a:r>
          </a:p>
          <a:p>
            <a:r>
              <a:rPr lang="en-US" dirty="0" smtClean="0"/>
              <a:t>Once an origin and a positive direction are chosen, they must be used consistently.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Describing 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letter </a:t>
            </a:r>
            <a:r>
              <a:rPr lang="en-US" i="1" dirty="0" smtClean="0"/>
              <a:t>x</a:t>
            </a:r>
            <a:r>
              <a:rPr lang="en-US" dirty="0" smtClean="0"/>
              <a:t> is used to label position.</a:t>
            </a:r>
          </a:p>
          <a:p>
            <a:r>
              <a:rPr lang="en-US" dirty="0" smtClean="0"/>
              <a:t>An arrow drawn from the origin of a coordinate system to an object is referred to as the object</a:t>
            </a:r>
            <a:r>
              <a:rPr lang="fr-FR" altLang="ja-JP" dirty="0" smtClean="0"/>
              <a:t>'</a:t>
            </a:r>
            <a:r>
              <a:rPr lang="en-US" dirty="0" smtClean="0"/>
              <a:t>s position vector.</a:t>
            </a:r>
          </a:p>
          <a:p>
            <a:r>
              <a:rPr lang="en-US" dirty="0" smtClean="0"/>
              <a:t>Whenever an object is in motion, its position is changing.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Describing 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and final positions are indicated with </a:t>
            </a:r>
            <a:r>
              <a:rPr lang="en-US" i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and </a:t>
            </a:r>
            <a:r>
              <a:rPr lang="en-US" i="1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, respectively.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6" name="Picture 15" descr="02_0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6"/>
          <a:stretch/>
        </p:blipFill>
        <p:spPr>
          <a:xfrm>
            <a:off x="271272" y="2735072"/>
            <a:ext cx="8601456" cy="336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Describing 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Distance is the total length of the path taken on a trip.</a:t>
            </a:r>
          </a:p>
          <a:p>
            <a:pPr lvl="1"/>
            <a:r>
              <a:rPr lang="en-US" dirty="0" smtClean="0"/>
              <a:t>No direction is associated with distance. It is a scalar quantity.</a:t>
            </a:r>
          </a:p>
          <a:p>
            <a:pPr lvl="1"/>
            <a:r>
              <a:rPr lang="en-US" dirty="0" smtClean="0"/>
              <a:t>The SI unit of distance is the meter (m).</a:t>
            </a:r>
          </a:p>
          <a:p>
            <a:pPr lvl="1"/>
            <a:r>
              <a:rPr lang="en-US" dirty="0" smtClean="0"/>
              <a:t>When walking, distance is measured with a pedometer.</a:t>
            </a:r>
          </a:p>
          <a:p>
            <a:pPr lvl="1"/>
            <a:r>
              <a:rPr lang="en-US" dirty="0" smtClean="0"/>
              <a:t>In a car, the distance is measured using an odometer.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Describing 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Displacement is defined as an object</a:t>
            </a:r>
            <a:r>
              <a:rPr lang="fr-FR" altLang="ja-JP" dirty="0" smtClean="0"/>
              <a:t>'</a:t>
            </a:r>
            <a:r>
              <a:rPr lang="en-US" dirty="0" smtClean="0"/>
              <a:t>s change in position.</a:t>
            </a:r>
          </a:p>
          <a:p>
            <a:pPr lvl="1"/>
            <a:r>
              <a:rPr lang="en-US" dirty="0" smtClean="0"/>
              <a:t>Displacement is a vector having both magnitude and direction.</a:t>
            </a:r>
          </a:p>
          <a:p>
            <a:pPr lvl="1"/>
            <a:r>
              <a:rPr lang="en-US" dirty="0" smtClean="0"/>
              <a:t>The SI unit of displacement is the meter (m).</a:t>
            </a:r>
          </a:p>
          <a:p>
            <a:pPr lvl="1"/>
            <a:r>
              <a:rPr lang="en-US" dirty="0" smtClean="0"/>
              <a:t>The sign of the displacement vector indicates the direction of motion. Motion in the positive direction has a positive displacement. Motion in the negative direction produces a negative displacement.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Describing 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Displacement is represented by the symbol </a:t>
            </a:r>
            <a:r>
              <a:rPr lang="el-GR" dirty="0" smtClean="0"/>
              <a:t>Δ</a:t>
            </a:r>
            <a:r>
              <a:rPr lang="en-US" i="1" dirty="0" smtClean="0"/>
              <a:t>x</a:t>
            </a:r>
            <a:r>
              <a:rPr lang="en-US" dirty="0" smtClean="0"/>
              <a:t>. </a:t>
            </a:r>
          </a:p>
          <a:p>
            <a:r>
              <a:rPr lang="el-GR" dirty="0" smtClean="0"/>
              <a:t>Δ</a:t>
            </a:r>
            <a:r>
              <a:rPr lang="en-US" i="1" dirty="0" smtClean="0"/>
              <a:t>x</a:t>
            </a:r>
            <a:r>
              <a:rPr lang="en-US" dirty="0" smtClean="0"/>
              <a:t> is shorthand for </a:t>
            </a:r>
            <a:r>
              <a:rPr lang="en-US" i="1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– </a:t>
            </a:r>
            <a:r>
              <a:rPr lang="en-US" i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. It does not mean </a:t>
            </a:r>
            <a:r>
              <a:rPr lang="el-GR" dirty="0" smtClean="0"/>
              <a:t>Δ</a:t>
            </a:r>
            <a:r>
              <a:rPr lang="en-US" dirty="0"/>
              <a:t> </a:t>
            </a:r>
            <a:r>
              <a:rPr lang="en-US" dirty="0" smtClean="0"/>
              <a:t>times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r>
              <a:rPr lang="el-GR" dirty="0" smtClean="0"/>
              <a:t>Δ</a:t>
            </a:r>
            <a:r>
              <a:rPr lang="en-US" i="1" dirty="0" smtClean="0"/>
              <a:t>x</a:t>
            </a:r>
            <a:r>
              <a:rPr lang="en-US" dirty="0" smtClean="0"/>
              <a:t> is positive when the change in position is in the positive direction and negative when the change in position is in the negative direction.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6" name="Picture 15" descr="02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>
          <a:xfrm>
            <a:off x="0" y="4235704"/>
            <a:ext cx="9144000" cy="2099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Describing Motion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Distance is the total length traveled; displacement is the net change in position.</a:t>
            </a:r>
          </a:p>
          <a:p>
            <a:r>
              <a:rPr lang="en-US" dirty="0" smtClean="0"/>
              <a:t>An object</a:t>
            </a:r>
            <a:r>
              <a:rPr lang="fr-FR" altLang="ja-JP" dirty="0" smtClean="0"/>
              <a:t>'</a:t>
            </a:r>
            <a:r>
              <a:rPr lang="en-US" dirty="0" smtClean="0"/>
              <a:t>s displacement is zero when it returns to its starting point, even though it may have traveled a considerable distance.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803</TotalTime>
  <Words>1323</Words>
  <Application>Microsoft Macintosh PowerPoint</Application>
  <PresentationFormat>On-screen Show (4:3)</PresentationFormat>
  <Paragraphs>150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HA5Lect_template</vt:lpstr>
      <vt:lpstr>Introduction to Motion</vt:lpstr>
      <vt:lpstr> Chapter Contents </vt:lpstr>
      <vt:lpstr>Describing Motion</vt:lpstr>
      <vt:lpstr>Describing Motion</vt:lpstr>
      <vt:lpstr>Describing Motion</vt:lpstr>
      <vt:lpstr>Describing Motion</vt:lpstr>
      <vt:lpstr>Describing Motion</vt:lpstr>
      <vt:lpstr>Describing Motion</vt:lpstr>
      <vt:lpstr>Describing Motion</vt:lpstr>
      <vt:lpstr>Describing Motion</vt:lpstr>
      <vt:lpstr>Speed and Velocity</vt:lpstr>
      <vt:lpstr>Speed and Velocity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Position-Time Graphs</vt:lpstr>
      <vt:lpstr>Equation of Motion</vt:lpstr>
      <vt:lpstr>Equation of Motion</vt:lpstr>
      <vt:lpstr>Equation of Motion</vt:lpstr>
      <vt:lpstr>Equation of Motion</vt:lpstr>
      <vt:lpstr>Equation of Motion</vt:lpstr>
      <vt:lpstr>Equation of Motion</vt:lpstr>
      <vt:lpstr>Equation of Motion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Sekar G</cp:lastModifiedBy>
  <cp:revision>93</cp:revision>
  <dcterms:created xsi:type="dcterms:W3CDTF">2007-09-26T05:29:17Z</dcterms:created>
  <dcterms:modified xsi:type="dcterms:W3CDTF">2013-08-29T12:00:49Z</dcterms:modified>
</cp:coreProperties>
</file>