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sldIdLst>
    <p:sldId id="352" r:id="rId2"/>
    <p:sldId id="395" r:id="rId3"/>
    <p:sldId id="396" r:id="rId4"/>
    <p:sldId id="397" r:id="rId5"/>
    <p:sldId id="353" r:id="rId6"/>
    <p:sldId id="398" r:id="rId7"/>
    <p:sldId id="399" r:id="rId8"/>
    <p:sldId id="351" r:id="rId9"/>
    <p:sldId id="299" r:id="rId10"/>
    <p:sldId id="300" r:id="rId11"/>
    <p:sldId id="297" r:id="rId12"/>
    <p:sldId id="358" r:id="rId13"/>
    <p:sldId id="359" r:id="rId14"/>
    <p:sldId id="360" r:id="rId15"/>
    <p:sldId id="274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61" r:id="rId25"/>
    <p:sldId id="362" r:id="rId26"/>
    <p:sldId id="363" r:id="rId27"/>
    <p:sldId id="364" r:id="rId28"/>
    <p:sldId id="365" r:id="rId29"/>
    <p:sldId id="366" r:id="rId30"/>
    <p:sldId id="277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33FF"/>
    <a:srgbClr val="B30000"/>
    <a:srgbClr val="034EA2"/>
    <a:srgbClr val="0C4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9" autoAdjust="0"/>
    <p:restoredTop sz="85357" autoAdjust="0"/>
  </p:normalViewPr>
  <p:slideViewPr>
    <p:cSldViewPr>
      <p:cViewPr varScale="1">
        <p:scale>
          <a:sx n="73" d="100"/>
          <a:sy n="73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5B94EE6-2ACB-4E99-B0D7-3DA1D0892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1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7DA69E-0A0E-4C78-A4FC-BBA00A23B5BC}" type="slidenum">
              <a:rPr lang="en-US" altLang="en-US" sz="1200" b="0">
                <a:solidFill>
                  <a:schemeClr val="tx1"/>
                </a:solidFill>
              </a:rPr>
              <a:pPr/>
              <a:t>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4A537B-1F1E-442D-9B7F-626F186263B8}" type="slidenum">
              <a:rPr lang="en-US" altLang="en-US" sz="1200" b="0">
                <a:solidFill>
                  <a:schemeClr val="tx1"/>
                </a:solidFill>
              </a:rPr>
              <a:pPr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663CF3-3194-4C78-BBAB-BCF4C6FF62E1}" type="slidenum">
              <a:rPr lang="en-US" altLang="en-US" sz="1200" b="0">
                <a:solidFill>
                  <a:schemeClr val="tx1"/>
                </a:solidFill>
              </a:rPr>
              <a:pPr/>
              <a:t>11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09A81F-CD2A-47C0-8E9A-03BD76F24D7D}" type="slidenum">
              <a:rPr lang="en-US" altLang="en-US" sz="1200" b="0">
                <a:solidFill>
                  <a:schemeClr val="tx1"/>
                </a:solidFill>
              </a:rPr>
              <a:pPr/>
              <a:t>12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C3F942E-92DC-4054-808B-2787B236BAD1}" type="slidenum">
              <a:rPr lang="en-US" altLang="en-US" sz="1200" b="0">
                <a:solidFill>
                  <a:schemeClr val="tx1"/>
                </a:solidFill>
              </a:rPr>
              <a:pPr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5BD401-49C9-495C-917A-1F69979605BE}" type="slidenum">
              <a:rPr lang="en-US" altLang="en-US" sz="1200" b="0">
                <a:solidFill>
                  <a:schemeClr val="tx1"/>
                </a:solidFill>
              </a:rPr>
              <a:pPr/>
              <a:t>14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446F69-5D4C-4060-942F-0C9964BDD2F2}" type="slidenum">
              <a:rPr lang="en-US" altLang="en-US" sz="1200" b="0">
                <a:solidFill>
                  <a:schemeClr val="tx1"/>
                </a:solidFill>
              </a:rPr>
              <a:pPr/>
              <a:t>15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E7EC540-F4B2-48EA-BB83-49973CAE127B}" type="slidenum">
              <a:rPr lang="en-US" altLang="en-US" sz="1200" b="0">
                <a:solidFill>
                  <a:schemeClr val="tx1"/>
                </a:solidFill>
              </a:rPr>
              <a:pPr/>
              <a:t>16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C3DD94-F581-45ED-90AC-12C03B83A4E9}" type="slidenum">
              <a:rPr lang="en-US" altLang="en-US" sz="1200" b="0">
                <a:solidFill>
                  <a:schemeClr val="tx1"/>
                </a:solidFill>
              </a:rPr>
              <a:pPr/>
              <a:t>17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0A884E-18BA-43FB-A70A-C2585A3DB513}" type="slidenum">
              <a:rPr lang="en-US" altLang="en-US" sz="1200" b="0">
                <a:solidFill>
                  <a:schemeClr val="tx1"/>
                </a:solidFill>
              </a:rPr>
              <a:pPr/>
              <a:t>18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9E3644-C4F7-4F27-BADA-15AFBA4C0626}" type="slidenum">
              <a:rPr lang="en-US" altLang="en-US" sz="1200" b="0">
                <a:solidFill>
                  <a:schemeClr val="tx1"/>
                </a:solidFill>
              </a:rPr>
              <a:pPr/>
              <a:t>19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F91EFB5-C9D5-4C5C-8CC2-848A3310AE0F}" type="slidenum">
              <a:rPr lang="en-US" altLang="en-US" sz="1200" b="0">
                <a:solidFill>
                  <a:schemeClr val="tx1"/>
                </a:solidFill>
              </a:rPr>
              <a:pPr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72A275-836C-4B7D-AE38-927C7956D330}" type="slidenum">
              <a:rPr lang="en-US" altLang="en-US" sz="1200" b="0">
                <a:solidFill>
                  <a:schemeClr val="tx1"/>
                </a:solidFill>
              </a:rPr>
              <a:pPr/>
              <a:t>20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79B1601-28C2-45D2-8845-5E44EA26ED31}" type="slidenum">
              <a:rPr lang="en-US" altLang="en-US" sz="1200" b="0">
                <a:solidFill>
                  <a:schemeClr val="tx1"/>
                </a:solidFill>
              </a:rPr>
              <a:pPr/>
              <a:t>21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A9EFC25-6818-47B8-ABF4-DCA48B2E2B38}" type="slidenum">
              <a:rPr lang="en-US" altLang="en-US" sz="1200" b="0">
                <a:solidFill>
                  <a:schemeClr val="tx1"/>
                </a:solidFill>
              </a:rPr>
              <a:pPr/>
              <a:t>22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4E48E9-DDA2-4553-BF37-82F6A98D774B}" type="slidenum">
              <a:rPr lang="en-US" altLang="en-US" sz="1200" b="0">
                <a:solidFill>
                  <a:schemeClr val="tx1"/>
                </a:solidFill>
              </a:rPr>
              <a:pPr/>
              <a:t>23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2DC428-E04A-407D-9389-EBD0845054D9}" type="slidenum">
              <a:rPr lang="en-US" altLang="en-US" sz="1200" b="0">
                <a:solidFill>
                  <a:schemeClr val="tx1"/>
                </a:solidFill>
              </a:rPr>
              <a:pPr/>
              <a:t>24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2C3130D-1326-4317-A295-84388AEF09F6}" type="slidenum">
              <a:rPr lang="en-US" altLang="en-US" sz="1200" b="0">
                <a:solidFill>
                  <a:schemeClr val="tx1"/>
                </a:solidFill>
              </a:rPr>
              <a:pPr/>
              <a:t>25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7C8810C-FE6C-433C-B7F0-AFC23F7E7704}" type="slidenum">
              <a:rPr lang="en-US" altLang="en-US" sz="1200" b="0">
                <a:solidFill>
                  <a:schemeClr val="tx1"/>
                </a:solidFill>
              </a:rPr>
              <a:pPr/>
              <a:t>26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1301C6E-DCC1-4875-BB4F-6D49FDAAEF86}" type="slidenum">
              <a:rPr lang="en-US" altLang="en-US" sz="1200" b="0">
                <a:solidFill>
                  <a:schemeClr val="tx1"/>
                </a:solidFill>
              </a:rPr>
              <a:pPr/>
              <a:t>27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5DFF302-AAB2-4FF5-A622-C8C4F893DE90}" type="slidenum">
              <a:rPr lang="en-US" altLang="en-US" sz="1200" b="0">
                <a:solidFill>
                  <a:schemeClr val="tx1"/>
                </a:solidFill>
              </a:rPr>
              <a:pPr/>
              <a:t>28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2F3FE0D-7290-4268-BD91-66A03F1BE5E1}" type="slidenum">
              <a:rPr lang="en-US" altLang="en-US" sz="1200" b="0">
                <a:solidFill>
                  <a:schemeClr val="tx1"/>
                </a:solidFill>
              </a:rPr>
              <a:pPr/>
              <a:t>29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F55503A-15AA-4E25-AADD-07B6662BEAB0}" type="slidenum">
              <a:rPr lang="en-US" altLang="en-US" sz="1200" b="0">
                <a:solidFill>
                  <a:schemeClr val="tx1"/>
                </a:solidFill>
              </a:rPr>
              <a:pPr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120B9B-861D-4671-8A52-D2A513F06524}" type="slidenum">
              <a:rPr lang="en-US" altLang="en-US" sz="1200" b="0">
                <a:solidFill>
                  <a:schemeClr val="tx1"/>
                </a:solidFill>
              </a:rPr>
              <a:pPr/>
              <a:t>30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D86449-6612-4A6D-894B-11D39BDF9884}" type="slidenum">
              <a:rPr lang="en-US" altLang="en-US" sz="1200" b="0">
                <a:solidFill>
                  <a:schemeClr val="tx1"/>
                </a:solidFill>
              </a:rPr>
              <a:pPr/>
              <a:t>31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D95EBBC-C8E6-4826-A9A3-17B0F66B2490}" type="slidenum">
              <a:rPr lang="en-US" altLang="en-US" sz="1200" b="0">
                <a:solidFill>
                  <a:schemeClr val="tx1"/>
                </a:solidFill>
              </a:rPr>
              <a:pPr/>
              <a:t>32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75A83C-B640-44D4-B03F-0C83ACA6EF29}" type="slidenum">
              <a:rPr lang="en-US" altLang="en-US" sz="1200" b="0">
                <a:solidFill>
                  <a:schemeClr val="tx1"/>
                </a:solidFill>
              </a:rPr>
              <a:pPr/>
              <a:t>33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11AF50-CF42-4CA5-8FBB-D1A5EBF2BBDE}" type="slidenum">
              <a:rPr lang="en-US" altLang="en-US" sz="1200" b="0">
                <a:solidFill>
                  <a:schemeClr val="tx1"/>
                </a:solidFill>
              </a:rPr>
              <a:pPr/>
              <a:t>34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FCB214A-BDB3-462D-B486-A324D520ABC5}" type="slidenum">
              <a:rPr lang="en-US" altLang="en-US" sz="1200" b="0">
                <a:solidFill>
                  <a:schemeClr val="tx1"/>
                </a:solidFill>
              </a:rPr>
              <a:pPr/>
              <a:t>35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D2198DE-1D86-47BE-9A45-DE16DF7C8002}" type="slidenum">
              <a:rPr lang="en-US" altLang="en-US" sz="1200" b="0">
                <a:solidFill>
                  <a:schemeClr val="tx1"/>
                </a:solidFill>
              </a:rPr>
              <a:pPr/>
              <a:t>36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B11BFD-D664-4BC5-A7A3-E05DDDF11243}" type="slidenum">
              <a:rPr lang="en-US" altLang="en-US" sz="1200" b="0">
                <a:solidFill>
                  <a:schemeClr val="tx1"/>
                </a:solidFill>
              </a:rPr>
              <a:pPr/>
              <a:t>37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200238-12EE-4BC8-B27E-D61BE359C803}" type="slidenum">
              <a:rPr lang="en-US" altLang="en-US" sz="1200" b="0">
                <a:solidFill>
                  <a:schemeClr val="tx1"/>
                </a:solidFill>
              </a:rPr>
              <a:pPr/>
              <a:t>38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ED6E4DA-A08F-4AF6-9167-11A8EC18E2AA}" type="slidenum">
              <a:rPr lang="en-US" altLang="en-US" sz="1200" b="0">
                <a:solidFill>
                  <a:schemeClr val="tx1"/>
                </a:solidFill>
              </a:rPr>
              <a:pPr/>
              <a:t>39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11F2E2E-FD4A-4557-91BC-3E31B9D3C847}" type="slidenum">
              <a:rPr lang="en-US" altLang="en-US" sz="1200" b="0">
                <a:solidFill>
                  <a:schemeClr val="tx1"/>
                </a:solidFill>
              </a:rPr>
              <a:pPr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B97F98-49D0-4130-8EF0-06512FEF0867}" type="slidenum">
              <a:rPr lang="en-US" altLang="en-US" sz="1200" b="0">
                <a:solidFill>
                  <a:schemeClr val="tx1"/>
                </a:solidFill>
              </a:rPr>
              <a:pPr/>
              <a:t>40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8CB1ACD-8FF4-43E1-B060-F0B21237108E}" type="slidenum">
              <a:rPr lang="en-US" altLang="en-US" sz="1200" b="0">
                <a:solidFill>
                  <a:schemeClr val="tx1"/>
                </a:solidFill>
              </a:rPr>
              <a:pPr/>
              <a:t>41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ADEF51-6679-4CBE-9F96-B862554ADEC0}" type="slidenum">
              <a:rPr lang="en-US" altLang="en-US" sz="1200" b="0">
                <a:solidFill>
                  <a:schemeClr val="tx1"/>
                </a:solidFill>
              </a:rPr>
              <a:pPr/>
              <a:t>42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B5AA45-70BD-464E-8EE4-4F088E271366}" type="slidenum">
              <a:rPr lang="en-US" altLang="en-US" sz="1200" b="0">
                <a:solidFill>
                  <a:schemeClr val="tx1"/>
                </a:solidFill>
              </a:rPr>
              <a:pPr/>
              <a:t>43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303289A-C639-4A5D-877F-2B70482F77E2}" type="slidenum">
              <a:rPr lang="en-US" altLang="en-US" sz="1200" b="0">
                <a:solidFill>
                  <a:schemeClr val="tx1"/>
                </a:solidFill>
              </a:rPr>
              <a:pPr/>
              <a:t>44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EC896E-6768-4970-97AB-D95E7BE057BF}" type="slidenum">
              <a:rPr lang="en-US" altLang="en-US" sz="1200" b="0">
                <a:solidFill>
                  <a:schemeClr val="tx1"/>
                </a:solidFill>
              </a:rPr>
              <a:pPr/>
              <a:t>45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F81D769-A097-4307-B3D8-D5C4650779A2}" type="slidenum">
              <a:rPr lang="en-US" altLang="en-US" sz="1200" b="0">
                <a:solidFill>
                  <a:schemeClr val="tx1"/>
                </a:solidFill>
              </a:rPr>
              <a:pPr/>
              <a:t>46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D0639A-DCD0-44B3-835B-6B030F236BAF}" type="slidenum">
              <a:rPr lang="en-US" altLang="en-US" sz="1200" b="0">
                <a:solidFill>
                  <a:schemeClr val="tx1"/>
                </a:solidFill>
              </a:rPr>
              <a:pPr/>
              <a:t>47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10F427-6AAF-414C-AFC6-C86837D0A97D}" type="slidenum">
              <a:rPr lang="en-US" altLang="en-US" sz="1200" b="0">
                <a:solidFill>
                  <a:schemeClr val="tx1"/>
                </a:solidFill>
              </a:rPr>
              <a:pPr/>
              <a:t>48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0D0A8F-3ED9-4FF9-B060-301F5EA15D55}" type="slidenum">
              <a:rPr lang="en-US" altLang="en-US" sz="1200" b="0">
                <a:solidFill>
                  <a:schemeClr val="tx1"/>
                </a:solidFill>
              </a:rPr>
              <a:pPr/>
              <a:t>49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C13DF1-5BAE-461E-9287-2C1D11D5D88E}" type="slidenum">
              <a:rPr lang="en-US" altLang="en-US" sz="1200" b="0">
                <a:solidFill>
                  <a:schemeClr val="tx1"/>
                </a:solidFill>
              </a:rPr>
              <a:pPr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AD45F0-0C5F-45A1-85C8-17CD8A048C2F}" type="slidenum">
              <a:rPr lang="en-US" altLang="en-US" sz="1200" b="0">
                <a:solidFill>
                  <a:schemeClr val="tx1"/>
                </a:solidFill>
              </a:rPr>
              <a:pPr/>
              <a:t>50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0FF334-FCAD-4A19-B440-3DD2C0F8A37C}" type="slidenum">
              <a:rPr lang="en-US" altLang="en-US" sz="1200" b="0">
                <a:solidFill>
                  <a:schemeClr val="tx1"/>
                </a:solidFill>
              </a:rPr>
              <a:pPr/>
              <a:t>51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ACDA61-3FDC-403B-A743-2542E4575ED5}" type="slidenum">
              <a:rPr lang="en-US" altLang="en-US" sz="1200" b="0">
                <a:solidFill>
                  <a:schemeClr val="tx1"/>
                </a:solidFill>
              </a:rPr>
              <a:pPr/>
              <a:t>52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0C6C2B-1650-4E6E-97CF-D8A527C4C107}" type="slidenum">
              <a:rPr lang="en-US" altLang="en-US" sz="1200" b="0">
                <a:solidFill>
                  <a:schemeClr val="tx1"/>
                </a:solidFill>
              </a:rPr>
              <a:pPr/>
              <a:t>53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2D6A6F-C00A-4C69-9859-6DE440D9D1DD}" type="slidenum">
              <a:rPr lang="en-US" altLang="en-US" sz="1200" b="0">
                <a:solidFill>
                  <a:schemeClr val="tx1"/>
                </a:solidFill>
              </a:rPr>
              <a:pPr/>
              <a:t>54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D40D5F-A1CB-45BE-AD19-DBBEDF00AEB2}" type="slidenum">
              <a:rPr lang="en-US" altLang="en-US" sz="1200" b="0">
                <a:solidFill>
                  <a:schemeClr val="tx1"/>
                </a:solidFill>
              </a:rPr>
              <a:pPr/>
              <a:t>55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2D7660-1390-4DFD-BD3C-E5F20462B102}" type="slidenum">
              <a:rPr lang="en-US" altLang="en-US" sz="1200" b="0">
                <a:solidFill>
                  <a:schemeClr val="tx1"/>
                </a:solidFill>
              </a:rPr>
              <a:pPr/>
              <a:t>56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0EDE018-8F12-4650-A121-26A65499DD22}" type="slidenum">
              <a:rPr lang="en-US" altLang="en-US" sz="1200" b="0">
                <a:solidFill>
                  <a:schemeClr val="tx1"/>
                </a:solidFill>
              </a:rPr>
              <a:pPr/>
              <a:t>57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819066-A7C9-4D8C-9AD9-E6574C007BB3}" type="slidenum">
              <a:rPr lang="en-US" altLang="en-US" sz="1200" b="0">
                <a:solidFill>
                  <a:schemeClr val="tx1"/>
                </a:solidFill>
              </a:rPr>
              <a:pPr/>
              <a:t>58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E64514-3455-484C-88A7-B4FBC5CCB804}" type="slidenum">
              <a:rPr lang="en-US" altLang="en-US" sz="1200" b="0">
                <a:solidFill>
                  <a:schemeClr val="tx1"/>
                </a:solidFill>
              </a:rPr>
              <a:pPr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41052A-910D-4CF3-AFB5-6E191F27854B}" type="slidenum">
              <a:rPr lang="en-US" altLang="en-US" sz="1200" b="0">
                <a:solidFill>
                  <a:schemeClr val="tx1"/>
                </a:solidFill>
              </a:rPr>
              <a:pPr/>
              <a:t>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B569948-41BB-4B69-BA76-39415C6498A3}" type="slidenum">
              <a:rPr lang="en-US" altLang="en-US" sz="1200" b="0">
                <a:solidFill>
                  <a:schemeClr val="tx1"/>
                </a:solidFill>
              </a:rPr>
              <a:pPr/>
              <a:t>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5F7E820-E8C8-468E-9854-0D56F9E17070}" type="slidenum">
              <a:rPr lang="en-US" altLang="en-US" sz="1200" b="0">
                <a:solidFill>
                  <a:schemeClr val="tx1"/>
                </a:solidFill>
              </a:rPr>
              <a:pPr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3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60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7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22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6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6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Real-PPT-Framework-L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31800"/>
            <a:ext cx="9140825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15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7900988" y="6172200"/>
            <a:ext cx="60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0" name="Rectangle 16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534400" y="6172200"/>
            <a:ext cx="60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2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4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6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image" Target="../media/image38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wmf"/><Relationship Id="rId5" Type="http://schemas.openxmlformats.org/officeDocument/2006/relationships/image" Target="../media/image38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L2-AVSR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3400"/>
            <a:ext cx="46339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3077" name="Picture 11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3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14" descr="2A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447800"/>
            <a:ext cx="43084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-primera-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58800"/>
            <a:ext cx="3271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16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21509" name="Picture 17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18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19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20" descr="L2_2A-PRES-Screen4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25563"/>
            <a:ext cx="58769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-primera-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58800"/>
            <a:ext cx="3271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5181600" y="2209800"/>
            <a:ext cx="3657600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—Tengo </a:t>
            </a:r>
            <a:r>
              <a:rPr lang="en-US" altLang="en-US" sz="2400">
                <a:solidFill>
                  <a:srgbClr val="0033FF"/>
                </a:solidFill>
              </a:rPr>
              <a:t>una cita</a:t>
            </a:r>
            <a:r>
              <a:rPr lang="en-US" altLang="en-US" sz="2400"/>
              <a:t> </a:t>
            </a:r>
            <a:r>
              <a:rPr lang="en-US" altLang="en-US" sz="2400" b="0"/>
              <a:t>con Rafael. ¡Vamos a un baile </a:t>
            </a:r>
            <a:r>
              <a:rPr lang="en-US" altLang="en-US" sz="2400">
                <a:solidFill>
                  <a:srgbClr val="0033FF"/>
                </a:solidFill>
              </a:rPr>
              <a:t>elegante!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—Debes estar muy </a:t>
            </a:r>
            <a:r>
              <a:rPr lang="en-US" altLang="en-US" sz="2400">
                <a:solidFill>
                  <a:srgbClr val="0033FF"/>
                </a:solidFill>
              </a:rPr>
              <a:t>entusiasmada.</a:t>
            </a:r>
            <a:r>
              <a:rPr lang="en-US" altLang="en-US" sz="2400"/>
              <a:t> </a:t>
            </a:r>
            <a:r>
              <a:rPr lang="en-US" altLang="en-US" sz="2400" b="0"/>
              <a:t>¿Qué vas a hacer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para </a:t>
            </a:r>
            <a:r>
              <a:rPr lang="en-US" altLang="en-US" sz="2400">
                <a:solidFill>
                  <a:srgbClr val="0033FF"/>
                </a:solidFill>
              </a:rPr>
              <a:t>prepararte?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—Primero </a:t>
            </a:r>
            <a:r>
              <a:rPr lang="en-US" altLang="en-US" sz="2400">
                <a:solidFill>
                  <a:srgbClr val="0033FF"/>
                </a:solidFill>
              </a:rPr>
              <a:t>me baño, . . .</a:t>
            </a:r>
            <a:endParaRPr lang="en-US" altLang="en-US" sz="2400" b="0">
              <a:solidFill>
                <a:srgbClr val="00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23556" name="Picture 16" descr="L2_2A-PRES-Screen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848225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17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23558" name="Picture 18" descr="L1_2A-APV-border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20" descr="CapituloBadge_2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-primera-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58800"/>
            <a:ext cx="3271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9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25605" name="Picture 10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11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12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4" name="Picture 13" descr="L2_2A-PRES-Screen6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431925"/>
            <a:ext cx="682942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-primera-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58800"/>
            <a:ext cx="3271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27653" name="Picture 10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11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12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2" name="Picture 13" descr="L2_2A-PRES-Screen8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447800"/>
            <a:ext cx="62960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-primera-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58800"/>
            <a:ext cx="3271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29701" name="Picture 10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1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12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0" name="Picture 13" descr="L2_2A-PRES-Screen9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811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VideoHis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sp>
        <p:nvSpPr>
          <p:cNvPr id="31748" name="Rectangle 22"/>
          <p:cNvSpPr>
            <a:spLocks noChangeArrowheads="1"/>
          </p:cNvSpPr>
          <p:nvPr/>
        </p:nvSpPr>
        <p:spPr bwMode="auto">
          <a:xfrm>
            <a:off x="5791200" y="685800"/>
            <a:ext cx="320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¿Qué emergencia tiene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Gloria? ¿Cómo se arreglan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Raúl y Tomás? Lee 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historia para saber.</a:t>
            </a:r>
          </a:p>
        </p:txBody>
      </p:sp>
      <p:pic>
        <p:nvPicPr>
          <p:cNvPr id="31749" name="Picture 25" descr="L1_1A-VH-CostaG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581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6" descr="L2_2A-VH-BGpi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743200"/>
            <a:ext cx="569595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7" descr="L2_2A-VH-Strat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3350"/>
            <a:ext cx="3200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 28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31753" name="Picture 29" descr="L1_2A-APV-border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30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5638800" y="2286000"/>
            <a:ext cx="3200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No dan nada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interesante hoy.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Tomás</a:t>
            </a:r>
            <a:r>
              <a:rPr lang="en-US" altLang="en-US" sz="1800" b="0"/>
              <a:t>: Tienes razón. ¿Por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qué no tomamos 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refresco?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Gloria</a:t>
            </a:r>
            <a:r>
              <a:rPr lang="en-US" altLang="en-US" sz="1800" b="0"/>
              <a:t>: </a:t>
            </a:r>
            <a:r>
              <a:rPr lang="en-US" altLang="en-US" sz="1800" b="0" i="1"/>
              <a:t>(al teléfono) </a:t>
            </a:r>
            <a:r>
              <a:rPr lang="en-US" altLang="en-US" sz="1800" b="0"/>
              <a:t>¡Ay, no!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¿Estás seguro? ¿Qué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podemos hacer? 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momento, tengo una idea.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1</a:t>
            </a:r>
          </a:p>
        </p:txBody>
      </p:sp>
      <p:pic>
        <p:nvPicPr>
          <p:cNvPr id="33798" name="Picture 15" descr="L2_2A-VH-Phot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33800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33801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638800" y="2286000"/>
            <a:ext cx="3276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Gloria</a:t>
            </a:r>
            <a:r>
              <a:rPr lang="en-US" altLang="en-US" sz="1800" b="0"/>
              <a:t>: ¿Les gustaría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participar en una obra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teatro? Es una emergencia.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Necesitamos a dos personas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y tienen que venir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FF"/>
                </a:solidFill>
              </a:rPr>
              <a:t>rápidamente.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¿En qué? ¡No!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2</a:t>
            </a:r>
          </a:p>
        </p:txBody>
      </p:sp>
      <p:pic>
        <p:nvPicPr>
          <p:cNvPr id="35846" name="Picture 15" descr="L2_2A-VH-Phot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35848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35849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638800" y="2286000"/>
            <a:ext cx="350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Tomás</a:t>
            </a:r>
            <a:r>
              <a:rPr lang="en-US" altLang="en-US" sz="1800" b="0"/>
              <a:t>: Pero, ¿por qué no?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Puede ser interesante.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Gloria</a:t>
            </a:r>
            <a:r>
              <a:rPr lang="en-US" altLang="en-US" sz="1800" b="0"/>
              <a:t>: ¡Fantástico! Les va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gustar mucho.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3</a:t>
            </a:r>
          </a:p>
        </p:txBody>
      </p:sp>
      <p:pic>
        <p:nvPicPr>
          <p:cNvPr id="37894" name="Picture 15" descr="L2_2A-VH-Phot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37896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37897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638800" y="2286000"/>
            <a:ext cx="3505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Tomás</a:t>
            </a:r>
            <a:r>
              <a:rPr lang="en-US" altLang="en-US" sz="1800" b="0"/>
              <a:t>: ¿Cómo me preparo?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¿Me arreglo el pelo?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Gloria</a:t>
            </a:r>
            <a:r>
              <a:rPr lang="en-US" altLang="en-US" sz="1800" b="0"/>
              <a:t>: Tomás, </a:t>
            </a:r>
            <a:r>
              <a:rPr lang="en-US" altLang="en-US" sz="1800">
                <a:solidFill>
                  <a:srgbClr val="0033FF"/>
                </a:solidFill>
              </a:rPr>
              <a:t>te ves</a:t>
            </a:r>
            <a:r>
              <a:rPr lang="en-US" altLang="en-US" sz="1800"/>
              <a:t> </a:t>
            </a:r>
            <a:r>
              <a:rPr lang="en-US" altLang="en-US" sz="1800" b="0"/>
              <a:t>bien.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Pero Raúl . .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Si, voy a cepillarme los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dientes, lavarme el pelo . .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Gloria</a:t>
            </a:r>
            <a:r>
              <a:rPr lang="en-US" altLang="en-US" sz="1800" b="0"/>
              <a:t>: Tienen 30 minutos.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4</a:t>
            </a:r>
          </a:p>
        </p:txBody>
      </p:sp>
      <p:pic>
        <p:nvPicPr>
          <p:cNvPr id="39942" name="Picture 15" descr="L2_2A-VH-Phot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39944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39945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2-AVSR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3400"/>
            <a:ext cx="46339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5125" name="Picture 4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8" descr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4438"/>
            <a:ext cx="82264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638800" y="2286000"/>
            <a:ext cx="3505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¡Qué idea! Mira dónde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estamos.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Gloria</a:t>
            </a:r>
            <a:r>
              <a:rPr lang="en-US" altLang="en-US" sz="1800" b="0"/>
              <a:t>: Primero, no es idea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FF"/>
                </a:solidFill>
              </a:rPr>
              <a:t>mía . . . ¡Tranquilos!</a:t>
            </a:r>
            <a:r>
              <a:rPr lang="en-US" altLang="en-US" sz="1800"/>
              <a:t> </a:t>
            </a:r>
            <a:r>
              <a:rPr lang="en-US" altLang="en-US" sz="1800" b="0"/>
              <a:t>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deben estar tan </a:t>
            </a:r>
            <a:r>
              <a:rPr lang="en-US" altLang="en-US" sz="1800">
                <a:solidFill>
                  <a:srgbClr val="0033FF"/>
                </a:solidFill>
              </a:rPr>
              <a:t>nerviosos.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No estamos nerviosos.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Pero no me gusta vestirme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lo ridículo.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5</a:t>
            </a:r>
          </a:p>
        </p:txBody>
      </p:sp>
      <p:pic>
        <p:nvPicPr>
          <p:cNvPr id="41990" name="Picture 15" descr="L2_2A-VH-Photo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41992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41993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638800" y="2286000"/>
            <a:ext cx="3505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Tomás</a:t>
            </a:r>
            <a:r>
              <a:rPr lang="en-US" altLang="en-US" sz="1800" b="0"/>
              <a:t>: ¿Es necesario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pintarse </a:t>
            </a:r>
            <a:r>
              <a:rPr lang="en-US" altLang="en-US" sz="1800">
                <a:solidFill>
                  <a:srgbClr val="0033FF"/>
                </a:solidFill>
              </a:rPr>
              <a:t>los labios?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¿Tanto </a:t>
            </a:r>
            <a:r>
              <a:rPr lang="en-US" altLang="en-US" sz="1800">
                <a:solidFill>
                  <a:srgbClr val="0033FF"/>
                </a:solidFill>
              </a:rPr>
              <a:t>gel?</a:t>
            </a:r>
            <a:r>
              <a:rPr lang="en-US" altLang="en-US" sz="1800"/>
              <a:t> </a:t>
            </a:r>
            <a:r>
              <a:rPr lang="en-US" altLang="en-US" sz="1800" b="0"/>
              <a:t>¿Por qué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tiene que ponerme tanto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FF"/>
                </a:solidFill>
              </a:rPr>
              <a:t>maquillaje?</a:t>
            </a:r>
            <a:r>
              <a:rPr lang="en-US" altLang="en-US" sz="1800"/>
              <a:t> </a:t>
            </a:r>
            <a:r>
              <a:rPr lang="en-US" altLang="en-US" sz="1800" b="0"/>
              <a:t>Dos horas así.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No va a ser muy </a:t>
            </a:r>
            <a:r>
              <a:rPr lang="en-US" altLang="en-US" sz="1800">
                <a:solidFill>
                  <a:srgbClr val="0033FF"/>
                </a:solidFill>
              </a:rPr>
              <a:t>cómodo.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6</a:t>
            </a:r>
          </a:p>
        </p:txBody>
      </p:sp>
      <p:pic>
        <p:nvPicPr>
          <p:cNvPr id="44038" name="Picture 15" descr="L2_2A-VH-Photo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44040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44041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638800" y="2286000"/>
            <a:ext cx="350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Tomás</a:t>
            </a:r>
            <a:r>
              <a:rPr lang="en-US" altLang="en-US" sz="1800" b="0"/>
              <a:t>: Tienes razón. Pero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te ves muy bien.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¿Tú crees? Y mira 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zapatos. ¡Qué grandes son!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7</a:t>
            </a:r>
          </a:p>
        </p:txBody>
      </p:sp>
      <p:pic>
        <p:nvPicPr>
          <p:cNvPr id="46086" name="Picture 15" descr="L2_2A-VH-Photo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46088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46089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VH-Faded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1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VideoHi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638800" y="2286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FF"/>
                </a:solidFill>
              </a:rPr>
              <a:t>Raúl</a:t>
            </a:r>
            <a:r>
              <a:rPr lang="en-US" altLang="en-US" sz="1800" b="0"/>
              <a:t>: ¡Esto va a ser 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desastre!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257800" y="2209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FF"/>
                </a:solidFill>
              </a:rPr>
              <a:t>8</a:t>
            </a:r>
          </a:p>
        </p:txBody>
      </p:sp>
      <p:pic>
        <p:nvPicPr>
          <p:cNvPr id="48134" name="Picture 15" descr="L2_2A-VH-Photo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128838"/>
            <a:ext cx="472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16"/>
          <p:cNvSpPr>
            <a:spLocks noChangeArrowheads="1"/>
          </p:cNvSpPr>
          <p:nvPr/>
        </p:nvSpPr>
        <p:spPr bwMode="auto">
          <a:xfrm>
            <a:off x="381000" y="1219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33FF"/>
                </a:solidFill>
              </a:rPr>
              <a:t>¿Más maquillaje?</a:t>
            </a:r>
          </a:p>
        </p:txBody>
      </p:sp>
      <p:grpSp>
        <p:nvGrpSpPr>
          <p:cNvPr id="48136" name="Group 17"/>
          <p:cNvGrpSpPr>
            <a:grpSpLocks/>
          </p:cNvGrpSpPr>
          <p:nvPr/>
        </p:nvGrpSpPr>
        <p:grpSpPr bwMode="auto">
          <a:xfrm>
            <a:off x="0" y="-25400"/>
            <a:ext cx="9169400" cy="463550"/>
            <a:chOff x="0" y="-16"/>
            <a:chExt cx="5776" cy="292"/>
          </a:xfrm>
        </p:grpSpPr>
        <p:pic>
          <p:nvPicPr>
            <p:cNvPr id="48137" name="Picture 18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To say that people do something to or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themselves, you use reflexive verbs.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example, washing one’s hands and brushing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one’s hair are reflexive actions because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person doing the action also receives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action.</a:t>
            </a:r>
            <a:br>
              <a:rPr lang="en-US" altLang="en-US" sz="2200" b="0"/>
            </a:br>
            <a:endParaRPr lang="en-US" altLang="en-US" sz="22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Antes de una cita, (yo) </a:t>
            </a:r>
            <a:r>
              <a:rPr lang="en-US" altLang="en-US" sz="2200">
                <a:solidFill>
                  <a:srgbClr val="0033FF"/>
                </a:solidFill>
              </a:rPr>
              <a:t>me ducho </a:t>
            </a:r>
            <a:r>
              <a:rPr lang="en-US" altLang="en-US" sz="2200" b="0"/>
              <a:t>y</a:t>
            </a:r>
            <a:r>
              <a:rPr lang="en-US" altLang="en-US" sz="2200" b="0">
                <a:solidFill>
                  <a:srgbClr val="0033FF"/>
                </a:solidFill>
              </a:rPr>
              <a:t> </a:t>
            </a:r>
            <a:r>
              <a:rPr lang="en-US" altLang="en-US" sz="2200">
                <a:solidFill>
                  <a:srgbClr val="0033FF"/>
                </a:solidFill>
              </a:rPr>
              <a:t>me arreglo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0"/>
              <a:t>el pelo.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Reflexive verbs</a:t>
            </a:r>
          </a:p>
        </p:txBody>
      </p:sp>
      <p:grpSp>
        <p:nvGrpSpPr>
          <p:cNvPr id="50183" name="Group 13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50184" name="Picture 14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15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Picture 16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You know that a verb is reflexive if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infinitive form ends with the letters </a:t>
            </a:r>
            <a:r>
              <a:rPr lang="en-US" altLang="en-US" sz="2000" b="0" i="1"/>
              <a:t>se.</a:t>
            </a:r>
            <a:br>
              <a:rPr lang="en-US" altLang="en-US" sz="2000" b="0" i="1"/>
            </a:br>
            <a:endParaRPr lang="en-US" altLang="en-US" sz="2000" b="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FF"/>
                </a:solidFill>
              </a:rPr>
              <a:t>ducharse</a:t>
            </a:r>
            <a:br>
              <a:rPr lang="en-US" altLang="en-US" sz="2000">
                <a:solidFill>
                  <a:srgbClr val="0033FF"/>
                </a:solidFill>
              </a:rPr>
            </a:br>
            <a:endParaRPr lang="en-US" altLang="en-US" sz="2000">
              <a:solidFill>
                <a:srgbClr val="00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The reflexive pronouns in Spanish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/>
              <a:t>me, te, se, nos, </a:t>
            </a:r>
            <a:r>
              <a:rPr lang="en-US" altLang="en-US" sz="2000" b="0"/>
              <a:t>and </a:t>
            </a:r>
            <a:r>
              <a:rPr lang="en-US" altLang="en-US" sz="2000" b="0" i="1"/>
              <a:t>os. </a:t>
            </a:r>
            <a:r>
              <a:rPr lang="en-US" altLang="en-US" sz="2000" b="0"/>
              <a:t>Each pronoun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corresponds to a different subject. Here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the present-tense forms of the reflexive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verb </a:t>
            </a:r>
            <a:r>
              <a:rPr lang="en-US" altLang="en-US" sz="2000" b="0" i="1"/>
              <a:t>secarse: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Reflexive verbs</a:t>
            </a:r>
          </a:p>
        </p:txBody>
      </p:sp>
      <p:grpSp>
        <p:nvGrpSpPr>
          <p:cNvPr id="52231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52232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Reflexive verbs</a:t>
            </a:r>
          </a:p>
        </p:txBody>
      </p:sp>
      <p:pic>
        <p:nvPicPr>
          <p:cNvPr id="54278" name="Picture 11" descr="L2_2A-MALO-Gram1-Txt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20963"/>
            <a:ext cx="70104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9" name="Group 12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54280" name="Picture 13" descr="L1_2A-MALO-border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Picture 15" descr="CapituloBadge_2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Some verbs have both reflexive and nonreflexive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forms and usages. A verb is used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in its non-reflexive form if the action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being done to someone or something else.</a:t>
            </a:r>
            <a:br>
              <a:rPr lang="en-US" altLang="en-US" sz="2000" b="0"/>
            </a:br>
            <a:endParaRPr lang="en-US" altLang="en-US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FF"/>
                </a:solidFill>
              </a:rPr>
              <a:t>Lavo</a:t>
            </a:r>
            <a:r>
              <a:rPr lang="en-US" altLang="en-US" sz="2000"/>
              <a:t> </a:t>
            </a:r>
            <a:r>
              <a:rPr lang="en-US" altLang="en-US" sz="2000" b="0"/>
              <a:t>el coche a menudo. 	</a:t>
            </a:r>
            <a:r>
              <a:rPr lang="en-US" altLang="en-US" sz="2000" i="1"/>
              <a:t>I wash </a:t>
            </a:r>
            <a:r>
              <a:rPr lang="en-US" altLang="en-US" sz="2000" b="0" i="1"/>
              <a:t>the car often.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FF"/>
                </a:solidFill>
              </a:rPr>
              <a:t>Me lavo</a:t>
            </a:r>
            <a:r>
              <a:rPr lang="en-US" altLang="en-US" sz="2000"/>
              <a:t> </a:t>
            </a:r>
            <a:r>
              <a:rPr lang="en-US" altLang="en-US" sz="2000" b="0"/>
              <a:t>el pelo todos 		</a:t>
            </a:r>
            <a:r>
              <a:rPr lang="en-US" altLang="en-US" sz="2000" i="1">
                <a:solidFill>
                  <a:schemeClr val="tx2"/>
                </a:solidFill>
              </a:rPr>
              <a:t>I</a:t>
            </a:r>
            <a:r>
              <a:rPr lang="en-US" altLang="en-US" sz="2000" i="1">
                <a:solidFill>
                  <a:srgbClr val="0033FF"/>
                </a:solidFill>
              </a:rPr>
              <a:t> </a:t>
            </a:r>
            <a:r>
              <a:rPr lang="en-US" altLang="en-US" sz="2000" i="1">
                <a:solidFill>
                  <a:schemeClr val="tx2"/>
                </a:solidFill>
              </a:rPr>
              <a:t>wash my</a:t>
            </a:r>
            <a:r>
              <a:rPr lang="en-US" altLang="en-US" sz="2000" i="1"/>
              <a:t> </a:t>
            </a:r>
            <a:r>
              <a:rPr lang="en-US" altLang="en-US" sz="2000" b="0" i="1"/>
              <a:t>hair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   los días. 			   </a:t>
            </a:r>
            <a:r>
              <a:rPr lang="en-US" altLang="en-US" sz="2000" b="0" i="1"/>
              <a:t>everyday.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Reflexive verbs</a:t>
            </a:r>
          </a:p>
        </p:txBody>
      </p:sp>
      <p:grpSp>
        <p:nvGrpSpPr>
          <p:cNvPr id="56327" name="Group 12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56328" name="Picture 13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9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15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When you use a reflexive verb with parts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of the body or clothing, use the definite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article.</a:t>
            </a:r>
            <a:br>
              <a:rPr lang="en-US" altLang="en-US" sz="2000" b="0"/>
            </a:br>
            <a:endParaRPr lang="en-US" altLang="en-US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¿Siempre te pintas 		</a:t>
            </a:r>
            <a:r>
              <a:rPr lang="en-US" altLang="en-US" sz="2000" b="0" i="1"/>
              <a:t>Do you always polish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</a:t>
            </a:r>
            <a:r>
              <a:rPr lang="en-US" altLang="en-US" sz="2000">
                <a:solidFill>
                  <a:srgbClr val="0033FF"/>
                </a:solidFill>
              </a:rPr>
              <a:t>las</a:t>
            </a:r>
            <a:r>
              <a:rPr lang="en-US" altLang="en-US" sz="2000"/>
              <a:t> </a:t>
            </a:r>
            <a:r>
              <a:rPr lang="en-US" altLang="en-US" sz="2000" b="0"/>
              <a:t>uñas? 			   </a:t>
            </a:r>
            <a:r>
              <a:rPr lang="en-US" altLang="en-US" sz="2000" i="1"/>
              <a:t>your </a:t>
            </a:r>
            <a:r>
              <a:rPr lang="en-US" altLang="en-US" sz="2000" b="0" i="1"/>
              <a:t>nails?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Felipe se pone </a:t>
            </a:r>
            <a:r>
              <a:rPr lang="en-US" altLang="en-US" sz="2000">
                <a:solidFill>
                  <a:srgbClr val="0033FF"/>
                </a:solidFill>
              </a:rPr>
              <a:t>los</a:t>
            </a:r>
            <a:r>
              <a:rPr lang="en-US" altLang="en-US" sz="2000"/>
              <a:t> 		</a:t>
            </a:r>
            <a:r>
              <a:rPr lang="en-US" altLang="en-US" sz="2000" b="0" i="1"/>
              <a:t>Felipe puts on </a:t>
            </a:r>
            <a:r>
              <a:rPr lang="en-US" altLang="en-US" sz="2000" i="1"/>
              <a:t>his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   zapatos. 			   </a:t>
            </a:r>
            <a:r>
              <a:rPr lang="en-US" altLang="en-US" sz="2000" b="0" i="1"/>
              <a:t>shoes.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Reflexive verbs</a:t>
            </a:r>
          </a:p>
        </p:txBody>
      </p:sp>
      <p:grpSp>
        <p:nvGrpSpPr>
          <p:cNvPr id="58375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58376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You can put reflexive pronouns before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conjugated verb or you can attach them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the infinitive.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Me</a:t>
            </a:r>
            <a:r>
              <a:rPr lang="en-US" altLang="en-US" sz="2400"/>
              <a:t> </a:t>
            </a:r>
            <a:r>
              <a:rPr lang="en-US" altLang="en-US" sz="2400" b="0"/>
              <a:t>voy a duchar.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Voy a duchar</a:t>
            </a:r>
            <a:r>
              <a:rPr lang="en-US" altLang="en-US" sz="2400">
                <a:solidFill>
                  <a:srgbClr val="0033FF"/>
                </a:solidFill>
              </a:rPr>
              <a:t>me</a:t>
            </a:r>
            <a:r>
              <a:rPr lang="en-US" altLang="en-US" sz="24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Te</a:t>
            </a:r>
            <a:r>
              <a:rPr lang="en-US" altLang="en-US" sz="2400"/>
              <a:t> </a:t>
            </a:r>
            <a:r>
              <a:rPr lang="en-US" altLang="en-US" sz="2400" b="0"/>
              <a:t>tienes que vestir para la fiesta.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Tienes que vestir</a:t>
            </a:r>
            <a:r>
              <a:rPr lang="en-US" altLang="en-US" sz="2400">
                <a:solidFill>
                  <a:srgbClr val="0033FF"/>
                </a:solidFill>
              </a:rPr>
              <a:t>te</a:t>
            </a:r>
            <a:r>
              <a:rPr lang="en-US" altLang="en-US" sz="2400"/>
              <a:t> </a:t>
            </a:r>
            <a:r>
              <a:rPr lang="en-US" altLang="en-US" sz="2400" b="0"/>
              <a:t>para la fiesta.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Reflexive verbs</a:t>
            </a:r>
          </a:p>
        </p:txBody>
      </p:sp>
      <p:grpSp>
        <p:nvGrpSpPr>
          <p:cNvPr id="60423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60424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2-AVSR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3400"/>
            <a:ext cx="46339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7173" name="Picture 4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5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8" descr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4438"/>
            <a:ext cx="82264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6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1"/>
          <p:cNvSpPr>
            <a:spLocks noChangeArrowheads="1"/>
          </p:cNvSpPr>
          <p:nvPr/>
        </p:nvSpPr>
        <p:spPr bwMode="auto">
          <a:xfrm>
            <a:off x="1143000" y="2819400"/>
            <a:ext cx="678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You know that both </a:t>
            </a:r>
            <a:r>
              <a:rPr lang="en-US" altLang="en-US" sz="2400" b="0" i="1"/>
              <a:t>ser </a:t>
            </a:r>
            <a:r>
              <a:rPr lang="en-US" altLang="en-US" sz="2400" b="0"/>
              <a:t>and </a:t>
            </a:r>
            <a:r>
              <a:rPr lang="en-US" altLang="en-US" sz="2400" b="0" i="1"/>
              <a:t>estar </a:t>
            </a:r>
            <a:r>
              <a:rPr lang="en-US" altLang="en-US" sz="2400" b="0"/>
              <a:t>mean “to be.” You have seen that their uses, however, </a:t>
            </a:r>
            <a:br>
              <a:rPr lang="en-US" altLang="en-US" sz="2400" b="0"/>
            </a:br>
            <a:r>
              <a:rPr lang="en-US" altLang="en-US" sz="2400" b="0"/>
              <a:t>are different.</a:t>
            </a:r>
          </a:p>
        </p:txBody>
      </p:sp>
      <p:pic>
        <p:nvPicPr>
          <p:cNvPr id="62469" name="Picture 16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12"/>
          <p:cNvSpPr>
            <a:spLocks noChangeArrowheads="1"/>
          </p:cNvSpPr>
          <p:nvPr/>
        </p:nvSpPr>
        <p:spPr bwMode="auto">
          <a:xfrm>
            <a:off x="1219200" y="213201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The verbs </a:t>
            </a:r>
            <a:r>
              <a:rPr lang="en-US" altLang="en-US" sz="2000" i="1">
                <a:solidFill>
                  <a:srgbClr val="B30000"/>
                </a:solidFill>
              </a:rPr>
              <a:t>ser </a:t>
            </a:r>
            <a:r>
              <a:rPr lang="en-US" altLang="en-US" sz="2000">
                <a:solidFill>
                  <a:srgbClr val="B30000"/>
                </a:solidFill>
              </a:rPr>
              <a:t>and </a:t>
            </a:r>
            <a:r>
              <a:rPr lang="en-US" altLang="en-US" sz="2000" i="1">
                <a:solidFill>
                  <a:srgbClr val="B30000"/>
                </a:solidFill>
              </a:rPr>
              <a:t>estar</a:t>
            </a:r>
          </a:p>
        </p:txBody>
      </p:sp>
      <p:grpSp>
        <p:nvGrpSpPr>
          <p:cNvPr id="62471" name="Group 17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62472" name="Picture 18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3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4" name="Picture 20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1219200" y="213201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The verbs </a:t>
            </a:r>
            <a:r>
              <a:rPr lang="en-US" altLang="en-US" sz="2000" i="1">
                <a:solidFill>
                  <a:srgbClr val="B30000"/>
                </a:solidFill>
              </a:rPr>
              <a:t>ser </a:t>
            </a:r>
            <a:r>
              <a:rPr lang="en-US" altLang="en-US" sz="2000">
                <a:solidFill>
                  <a:srgbClr val="B30000"/>
                </a:solidFill>
              </a:rPr>
              <a:t>and </a:t>
            </a:r>
            <a:r>
              <a:rPr lang="en-US" altLang="en-US" sz="2000" i="1">
                <a:solidFill>
                  <a:srgbClr val="B30000"/>
                </a:solidFill>
              </a:rPr>
              <a:t>estar</a:t>
            </a:r>
          </a:p>
        </p:txBody>
      </p:sp>
      <p:pic>
        <p:nvPicPr>
          <p:cNvPr id="64518" name="Picture 11" descr="L2_2A-MALO-Gram2-TxtBox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701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9" name="Group 12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64520" name="Picture 13" descr="L1_2A-MALO-border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2" name="Picture 15" descr="CapituloBadge_2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219200" y="213201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The verbs </a:t>
            </a:r>
            <a:r>
              <a:rPr lang="en-US" altLang="en-US" sz="2000" i="1">
                <a:solidFill>
                  <a:srgbClr val="B30000"/>
                </a:solidFill>
              </a:rPr>
              <a:t>ser </a:t>
            </a:r>
            <a:r>
              <a:rPr lang="en-US" altLang="en-US" sz="2000">
                <a:solidFill>
                  <a:srgbClr val="B30000"/>
                </a:solidFill>
              </a:rPr>
              <a:t>and </a:t>
            </a:r>
            <a:r>
              <a:rPr lang="en-US" altLang="en-US" sz="2000" i="1">
                <a:solidFill>
                  <a:srgbClr val="B30000"/>
                </a:solidFill>
              </a:rPr>
              <a:t>estar</a:t>
            </a:r>
          </a:p>
        </p:txBody>
      </p:sp>
      <p:pic>
        <p:nvPicPr>
          <p:cNvPr id="66566" name="Picture 11" descr="L2_2A-MALO-Gram2-TxtBox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701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7" name="Group 12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66568" name="Picture 13" descr="L1_2A-MALO-border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9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0" name="Picture 15" descr="CapituloBadge_2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143000" y="2819400"/>
            <a:ext cx="6781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Use </a:t>
            </a:r>
            <a:r>
              <a:rPr lang="en-US" altLang="en-US" sz="1800" b="0" i="1"/>
              <a:t>ser </a:t>
            </a:r>
            <a:r>
              <a:rPr lang="en-US" altLang="en-US" sz="1800" b="0"/>
              <a:t>to talk about: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• what a person or thing is		Ricardo y Lola </a:t>
            </a:r>
            <a:r>
              <a:rPr lang="en-US" altLang="en-US" sz="1800">
                <a:solidFill>
                  <a:srgbClr val="0033FF"/>
                </a:solidFill>
              </a:rPr>
              <a:t>son</a:t>
            </a:r>
            <a:r>
              <a:rPr lang="en-US" altLang="en-US" sz="1800"/>
              <a:t> </a:t>
            </a:r>
            <a:r>
              <a:rPr lang="en-US" altLang="en-US" sz="1800" b="0"/>
              <a:t>actores.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• what a person or thing is like	</a:t>
            </a:r>
            <a:r>
              <a:rPr lang="en-US" altLang="en-US" sz="1800">
                <a:solidFill>
                  <a:srgbClr val="0033FF"/>
                </a:solidFill>
              </a:rPr>
              <a:t>Son</a:t>
            </a:r>
            <a:r>
              <a:rPr lang="en-US" altLang="en-US" sz="1800"/>
              <a:t> </a:t>
            </a:r>
            <a:r>
              <a:rPr lang="en-US" altLang="en-US" sz="1800" b="0"/>
              <a:t>muy simpáticos.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• where a person or thing is from	</a:t>
            </a:r>
            <a:r>
              <a:rPr lang="en-US" altLang="en-US" sz="1800">
                <a:solidFill>
                  <a:srgbClr val="0033FF"/>
                </a:solidFill>
              </a:rPr>
              <a:t>Son</a:t>
            </a:r>
            <a:r>
              <a:rPr lang="en-US" altLang="en-US" sz="1800"/>
              <a:t> </a:t>
            </a:r>
            <a:r>
              <a:rPr lang="en-US" altLang="en-US" sz="1800" b="0"/>
              <a:t>de Nicaragua.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• what a thing is made of		Este anillo </a:t>
            </a:r>
            <a:r>
              <a:rPr lang="en-US" altLang="en-US" sz="1800">
                <a:solidFill>
                  <a:srgbClr val="0033FF"/>
                </a:solidFill>
              </a:rPr>
              <a:t>es</a:t>
            </a:r>
            <a:r>
              <a:rPr lang="en-US" altLang="en-US" sz="1800"/>
              <a:t> </a:t>
            </a:r>
            <a:r>
              <a:rPr lang="en-US" altLang="en-US" sz="1800" b="0"/>
              <a:t>de plata.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• to whom something belongs	</a:t>
            </a:r>
            <a:r>
              <a:rPr lang="en-US" altLang="en-US" sz="1800">
                <a:solidFill>
                  <a:srgbClr val="0033FF"/>
                </a:solidFill>
              </a:rPr>
              <a:t>Es</a:t>
            </a:r>
            <a:r>
              <a:rPr lang="en-US" altLang="en-US" sz="1800"/>
              <a:t> </a:t>
            </a:r>
            <a:r>
              <a:rPr lang="en-US" altLang="en-US" sz="1800" b="0"/>
              <a:t>el anillo de Juana.</a:t>
            </a:r>
          </a:p>
        </p:txBody>
      </p:sp>
      <p:pic>
        <p:nvPicPr>
          <p:cNvPr id="68613" name="Picture 5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219200" y="213201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The verbs </a:t>
            </a:r>
            <a:r>
              <a:rPr lang="en-US" altLang="en-US" sz="2000" i="1">
                <a:solidFill>
                  <a:srgbClr val="B30000"/>
                </a:solidFill>
              </a:rPr>
              <a:t>ser </a:t>
            </a:r>
            <a:r>
              <a:rPr lang="en-US" altLang="en-US" sz="2000">
                <a:solidFill>
                  <a:srgbClr val="B30000"/>
                </a:solidFill>
              </a:rPr>
              <a:t>and </a:t>
            </a:r>
            <a:r>
              <a:rPr lang="en-US" altLang="en-US" sz="2000" i="1">
                <a:solidFill>
                  <a:srgbClr val="B30000"/>
                </a:solidFill>
              </a:rPr>
              <a:t>estar</a:t>
            </a:r>
          </a:p>
        </p:txBody>
      </p:sp>
      <p:grpSp>
        <p:nvGrpSpPr>
          <p:cNvPr id="68615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68616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7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8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143000" y="2819400"/>
            <a:ext cx="6781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Use </a:t>
            </a:r>
            <a:r>
              <a:rPr lang="en-US" altLang="en-US" sz="1800" b="0" i="1"/>
              <a:t>estar </a:t>
            </a:r>
            <a:r>
              <a:rPr lang="en-US" altLang="en-US" sz="1800" b="0"/>
              <a:t>to talk about: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• how a person or thing is 		Mi hermana </a:t>
            </a:r>
            <a:r>
              <a:rPr lang="en-US" altLang="en-US" sz="1800">
                <a:solidFill>
                  <a:srgbClr val="0033FF"/>
                </a:solidFill>
              </a:rPr>
              <a:t>está</a:t>
            </a:r>
            <a:r>
              <a:rPr lang="en-US" altLang="en-US" sz="1800"/>
              <a:t> </a:t>
            </a:r>
            <a:br>
              <a:rPr lang="en-US" altLang="en-US" sz="1800"/>
            </a:br>
            <a:r>
              <a:rPr lang="en-US" altLang="en-US" sz="1800"/>
              <a:t>    </a:t>
            </a:r>
            <a:r>
              <a:rPr lang="en-US" altLang="en-US" sz="1800" b="0"/>
              <a:t>at the moment			    muy cansada.</a:t>
            </a:r>
            <a:br>
              <a:rPr lang="en-US" altLang="en-US" sz="1800" b="0"/>
            </a:br>
            <a:r>
              <a:rPr lang="en-US" altLang="en-US" sz="1800" b="0"/>
              <a:t>• how someone feels		Alicia y Carlos </a:t>
            </a:r>
            <a:r>
              <a:rPr lang="en-US" altLang="en-US" sz="1800">
                <a:solidFill>
                  <a:srgbClr val="0033FF"/>
                </a:solidFill>
              </a:rPr>
              <a:t>están</a:t>
            </a:r>
            <a:r>
              <a:rPr lang="en-US" altLang="en-US" sz="1800"/>
              <a:t> 					    </a:t>
            </a:r>
            <a:r>
              <a:rPr lang="en-US" altLang="en-US" sz="1800" b="0"/>
              <a:t>entusiasmados.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• where a person or thing 		Alonso </a:t>
            </a:r>
            <a:r>
              <a:rPr lang="en-US" altLang="en-US" sz="1800">
                <a:solidFill>
                  <a:srgbClr val="0033FF"/>
                </a:solidFill>
              </a:rPr>
              <a:t>está</a:t>
            </a:r>
            <a:r>
              <a:rPr lang="en-US" altLang="en-US" sz="1800"/>
              <a:t> </a:t>
            </a:r>
            <a:r>
              <a:rPr lang="en-US" altLang="en-US" sz="1800" b="0"/>
              <a:t>en el baño.</a:t>
            </a:r>
            <a:br>
              <a:rPr lang="en-US" altLang="en-US" sz="1800" b="0"/>
            </a:br>
            <a:r>
              <a:rPr lang="en-US" altLang="en-US" sz="1800" b="0"/>
              <a:t>    is located</a:t>
            </a:r>
          </a:p>
        </p:txBody>
      </p:sp>
      <p:pic>
        <p:nvPicPr>
          <p:cNvPr id="70661" name="Picture 5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219200" y="213201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The verbs </a:t>
            </a:r>
            <a:r>
              <a:rPr lang="en-US" altLang="en-US" sz="2000" i="1">
                <a:solidFill>
                  <a:srgbClr val="B30000"/>
                </a:solidFill>
              </a:rPr>
              <a:t>ser </a:t>
            </a:r>
            <a:r>
              <a:rPr lang="en-US" altLang="en-US" sz="2000">
                <a:solidFill>
                  <a:srgbClr val="B30000"/>
                </a:solidFill>
              </a:rPr>
              <a:t>and </a:t>
            </a:r>
            <a:r>
              <a:rPr lang="en-US" altLang="en-US" sz="2000" i="1">
                <a:solidFill>
                  <a:srgbClr val="B30000"/>
                </a:solidFill>
              </a:rPr>
              <a:t>estar</a:t>
            </a:r>
          </a:p>
        </p:txBody>
      </p:sp>
      <p:grpSp>
        <p:nvGrpSpPr>
          <p:cNvPr id="70663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70664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5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6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Spanish possessive adjectives have a long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form that comes after the noun. These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forms are often used for emphasis.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Possessive adjectives</a:t>
            </a:r>
          </a:p>
        </p:txBody>
      </p:sp>
      <p:grpSp>
        <p:nvGrpSpPr>
          <p:cNvPr id="72711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72712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3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4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Possessive adjectives</a:t>
            </a:r>
          </a:p>
        </p:txBody>
      </p:sp>
      <p:pic>
        <p:nvPicPr>
          <p:cNvPr id="74758" name="Picture 11" descr="L2_2A-MALO-Gram3-Txt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7010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9" name="Group 12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74760" name="Picture 13" descr="L1_2A-MALO-border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1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2" name="Picture 15" descr="CapituloBadge_2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Voy al partido con un amigo </a:t>
            </a:r>
            <a:r>
              <a:rPr lang="en-US" altLang="en-US" sz="2400">
                <a:solidFill>
                  <a:srgbClr val="0033FF"/>
                </a:solidFill>
              </a:rPr>
              <a:t>mío.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I’m going to the game with a friend </a:t>
            </a:r>
            <a:r>
              <a:rPr lang="en-US" altLang="en-US" sz="2400" i="1"/>
              <a:t>of mine.</a:t>
            </a:r>
            <a:br>
              <a:rPr lang="en-US" altLang="en-US" sz="2400" i="1"/>
            </a:br>
            <a:endParaRPr lang="en-US" altLang="en-US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¿Vas al baile con unas amigas </a:t>
            </a:r>
            <a:r>
              <a:rPr lang="en-US" altLang="en-US" sz="2400">
                <a:solidFill>
                  <a:srgbClr val="0033FF"/>
                </a:solidFill>
              </a:rPr>
              <a:t>tuyas?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Are you going to the dance with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friends </a:t>
            </a:r>
            <a:r>
              <a:rPr lang="en-US" altLang="en-US" sz="2400" i="1"/>
              <a:t>of yours?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Possessive adjectives</a:t>
            </a:r>
          </a:p>
        </p:txBody>
      </p:sp>
      <p:grpSp>
        <p:nvGrpSpPr>
          <p:cNvPr id="76807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76808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9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0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These possessive adjectives may be used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without the noun.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¿Estas chaquetas son </a:t>
            </a:r>
            <a:r>
              <a:rPr lang="en-US" altLang="en-US" sz="2400">
                <a:solidFill>
                  <a:srgbClr val="0033FF"/>
                </a:solidFill>
              </a:rPr>
              <a:t>suyas?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Are these jackets </a:t>
            </a:r>
            <a:r>
              <a:rPr lang="en-US" altLang="en-US" sz="2400" i="1"/>
              <a:t>yours?</a:t>
            </a:r>
            <a:br>
              <a:rPr lang="en-US" altLang="en-US" sz="2400" i="1"/>
            </a:br>
            <a:endParaRPr lang="en-US" altLang="en-US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Sí, son </a:t>
            </a:r>
            <a:r>
              <a:rPr lang="en-US" altLang="en-US" sz="2400">
                <a:solidFill>
                  <a:srgbClr val="0033FF"/>
                </a:solidFill>
              </a:rPr>
              <a:t>nuestras.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Yes, they are </a:t>
            </a:r>
            <a:r>
              <a:rPr lang="en-US" altLang="en-US" sz="2400" i="1"/>
              <a:t>ours.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Possessive adjectives</a:t>
            </a:r>
          </a:p>
        </p:txBody>
      </p:sp>
      <p:grpSp>
        <p:nvGrpSpPr>
          <p:cNvPr id="78855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78856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7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143000" y="2819400"/>
            <a:ext cx="7239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clarify or emphasize possession, you can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use </a:t>
            </a:r>
            <a:r>
              <a:rPr lang="en-US" altLang="en-US" sz="2400" b="0" i="1"/>
              <a:t>de </a:t>
            </a:r>
            <a:r>
              <a:rPr lang="en-US" altLang="en-US" sz="2400" b="0"/>
              <a:t>+ a noun or pronoun instead of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form of </a:t>
            </a:r>
            <a:r>
              <a:rPr lang="en-US" altLang="en-US" sz="2400" b="0" i="1"/>
              <a:t>suyo.</a:t>
            </a:r>
            <a:br>
              <a:rPr lang="en-US" altLang="en-US" sz="2400" b="0" i="1"/>
            </a:br>
            <a:endParaRPr lang="en-US" altLang="en-US" sz="2400" b="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Aquí está un collar </a:t>
            </a:r>
            <a:r>
              <a:rPr lang="en-US" altLang="en-US" sz="2400">
                <a:solidFill>
                  <a:srgbClr val="0033FF"/>
                </a:solidFill>
              </a:rPr>
              <a:t>suyo</a:t>
            </a:r>
            <a:r>
              <a:rPr lang="en-US" altLang="en-US" sz="24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= un collar </a:t>
            </a:r>
            <a:r>
              <a:rPr lang="en-US" altLang="en-US" sz="2400">
                <a:solidFill>
                  <a:srgbClr val="0033FF"/>
                </a:solidFill>
              </a:rPr>
              <a:t>de Ud. / él / ella / Uds. / ellos / ellas.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Here is a necklace of </a:t>
            </a:r>
            <a:r>
              <a:rPr lang="en-US" altLang="en-US" sz="2400" i="1">
                <a:solidFill>
                  <a:schemeClr val="tx2"/>
                </a:solidFill>
              </a:rPr>
              <a:t>yours / his / hers / theirs.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Possessive adjectives</a:t>
            </a:r>
          </a:p>
        </p:txBody>
      </p:sp>
      <p:grpSp>
        <p:nvGrpSpPr>
          <p:cNvPr id="80903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80904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5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6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2-AVSR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3400"/>
            <a:ext cx="46339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9221" name="Picture 4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8" descr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4438"/>
            <a:ext cx="82264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Gramatic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25955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1219200" y="2132013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Possessive adjectives</a:t>
            </a:r>
          </a:p>
        </p:txBody>
      </p:sp>
      <p:pic>
        <p:nvPicPr>
          <p:cNvPr id="82950" name="Picture 11" descr="L2_2A-MALO-Gram3-Rec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1125"/>
            <a:ext cx="51816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51" name="Group 12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82952" name="Picture 13" descr="L1_2A-MALO-border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3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4" name="Picture 15" descr="CapituloBadge_2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Pronunciacion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68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3340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Consonants that change their sounds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990600" y="2514600"/>
            <a:ext cx="7162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In Spanish, when the letter </a:t>
            </a:r>
            <a:r>
              <a:rPr lang="en-US" altLang="en-US" sz="2400" b="0" i="1"/>
              <a:t>c </a:t>
            </a:r>
            <a:r>
              <a:rPr lang="en-US" altLang="en-US" sz="2400" b="0"/>
              <a:t>combines with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/>
              <a:t>a, o, </a:t>
            </a:r>
            <a:r>
              <a:rPr lang="en-US" altLang="en-US" sz="2400" b="0"/>
              <a:t>or </a:t>
            </a:r>
            <a:r>
              <a:rPr lang="en-US" altLang="en-US" sz="2400" b="0" i="1"/>
              <a:t>u </a:t>
            </a:r>
            <a:r>
              <a:rPr lang="en-US" altLang="en-US" sz="2400" b="0"/>
              <a:t>(“strong” vowels) it makes the sound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of the letter </a:t>
            </a:r>
            <a:r>
              <a:rPr lang="en-US" altLang="en-US" sz="2400" b="0" i="1"/>
              <a:t>k. </a:t>
            </a:r>
            <a:r>
              <a:rPr lang="en-US" altLang="en-US" sz="2400" b="0"/>
              <a:t>Listen to and say these words: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expli</a:t>
            </a:r>
            <a:r>
              <a:rPr lang="en-US" altLang="en-US" sz="2400"/>
              <a:t>ca </a:t>
            </a:r>
            <a:r>
              <a:rPr lang="en-US" altLang="en-US" sz="2400" b="0"/>
              <a:t>bus</a:t>
            </a:r>
            <a:r>
              <a:rPr lang="en-US" altLang="en-US" sz="2400"/>
              <a:t>co cu</a:t>
            </a:r>
            <a:r>
              <a:rPr lang="en-US" altLang="en-US" sz="2400" b="0"/>
              <a:t>chillo </a:t>
            </a:r>
            <a:r>
              <a:rPr lang="en-US" altLang="en-US" sz="2400"/>
              <a:t>¿Có</a:t>
            </a:r>
            <a:r>
              <a:rPr lang="en-US" altLang="en-US" sz="2400" b="0"/>
              <a:t>mo? </a:t>
            </a:r>
            <a:r>
              <a:rPr lang="en-US" altLang="en-US" sz="2400"/>
              <a:t>¿Cu</a:t>
            </a:r>
            <a:r>
              <a:rPr lang="en-US" altLang="en-US" sz="2400" b="0"/>
              <a:t>ándo?</a:t>
            </a:r>
          </a:p>
        </p:txBody>
      </p:sp>
      <p:grpSp>
        <p:nvGrpSpPr>
          <p:cNvPr id="84999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85000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2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Pronunciacion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68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3340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Consonants that change their sounds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990600" y="2514600"/>
            <a:ext cx="7162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When </a:t>
            </a:r>
            <a:r>
              <a:rPr lang="en-US" altLang="en-US" sz="2400" b="0" i="1"/>
              <a:t>c </a:t>
            </a:r>
            <a:r>
              <a:rPr lang="en-US" altLang="en-US" sz="2400" b="0"/>
              <a:t>combines with </a:t>
            </a:r>
            <a:r>
              <a:rPr lang="en-US" altLang="en-US" sz="2400" b="0" i="1"/>
              <a:t>e </a:t>
            </a:r>
            <a:r>
              <a:rPr lang="en-US" altLang="en-US" sz="2400" b="0"/>
              <a:t>or </a:t>
            </a:r>
            <a:r>
              <a:rPr lang="en-US" altLang="en-US" sz="2400" b="0" i="1"/>
              <a:t>i </a:t>
            </a:r>
            <a:r>
              <a:rPr lang="en-US" altLang="en-US" sz="2400" b="0"/>
              <a:t>(“weak” vowels)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it makes the sound of the letter </a:t>
            </a:r>
            <a:r>
              <a:rPr lang="en-US" altLang="en-US" sz="2400" b="0" i="1"/>
              <a:t>s. </a:t>
            </a:r>
            <a:r>
              <a:rPr lang="en-US" altLang="en-US" sz="2400" b="0"/>
              <a:t>Listen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and say these words:*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ce</a:t>
            </a:r>
            <a:r>
              <a:rPr lang="en-US" altLang="en-US" sz="2400" b="0"/>
              <a:t>pillo </a:t>
            </a:r>
            <a:r>
              <a:rPr lang="en-US" altLang="en-US" sz="2400"/>
              <a:t>ci</a:t>
            </a:r>
            <a:r>
              <a:rPr lang="en-US" altLang="en-US" sz="2400" b="0"/>
              <a:t>en</a:t>
            </a:r>
            <a:r>
              <a:rPr lang="en-US" altLang="en-US" sz="2400"/>
              <a:t>ci</a:t>
            </a:r>
            <a:r>
              <a:rPr lang="en-US" altLang="en-US" sz="2400" b="0"/>
              <a:t>as cono</a:t>
            </a:r>
            <a:r>
              <a:rPr lang="en-US" altLang="en-US" sz="2400"/>
              <a:t>ce</a:t>
            </a:r>
            <a:r>
              <a:rPr lang="en-US" altLang="en-US" sz="2400" b="0"/>
              <a:t>s </a:t>
            </a:r>
            <a:r>
              <a:rPr lang="en-US" altLang="en-US" sz="2400"/>
              <a:t>ce</a:t>
            </a:r>
            <a:r>
              <a:rPr lang="en-US" altLang="en-US" sz="2400" b="0"/>
              <a:t>ntro de re</a:t>
            </a:r>
            <a:r>
              <a:rPr lang="en-US" altLang="en-US" sz="2400"/>
              <a:t>ci</a:t>
            </a:r>
            <a:r>
              <a:rPr lang="en-US" altLang="en-US" sz="2400" b="0"/>
              <a:t>claje</a:t>
            </a:r>
          </a:p>
        </p:txBody>
      </p:sp>
      <p:sp>
        <p:nvSpPr>
          <p:cNvPr id="87047" name="Rectangle 11"/>
          <p:cNvSpPr>
            <a:spLocks noChangeArrowheads="1"/>
          </p:cNvSpPr>
          <p:nvPr/>
        </p:nvSpPr>
        <p:spPr bwMode="auto">
          <a:xfrm>
            <a:off x="685800" y="5181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*In some parts of Spain, </a:t>
            </a:r>
            <a:r>
              <a:rPr lang="en-US" altLang="en-US" sz="1800" b="0" i="1"/>
              <a:t>c </a:t>
            </a:r>
            <a:r>
              <a:rPr lang="en-US" altLang="en-US" sz="1800" b="0"/>
              <a:t>before </a:t>
            </a:r>
            <a:r>
              <a:rPr lang="en-US" altLang="en-US" sz="1800" b="0" i="1"/>
              <a:t>e </a:t>
            </a:r>
            <a:r>
              <a:rPr lang="en-US" altLang="en-US" sz="1800" b="0"/>
              <a:t>and </a:t>
            </a:r>
            <a:r>
              <a:rPr lang="en-US" altLang="en-US" sz="1800" b="0" i="1"/>
              <a:t>i </a:t>
            </a:r>
            <a:r>
              <a:rPr lang="en-US" altLang="en-US" sz="1800" b="0"/>
              <a:t>is pronounced like the </a:t>
            </a:r>
            <a:r>
              <a:rPr lang="en-US" altLang="en-US" sz="1800" b="0" i="1"/>
              <a:t>th </a:t>
            </a:r>
            <a:r>
              <a:rPr lang="en-US" altLang="en-US" sz="1800" b="0"/>
              <a:t>in </a:t>
            </a:r>
            <a:r>
              <a:rPr lang="en-US" altLang="en-US" sz="1800" b="0" i="1"/>
              <a:t>think.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This is discussed further in </a:t>
            </a:r>
            <a:r>
              <a:rPr lang="en-US" altLang="en-US" sz="1800" b="0" i="1"/>
              <a:t>Tema </a:t>
            </a:r>
            <a:r>
              <a:rPr lang="en-US" altLang="en-US" sz="1800" b="0"/>
              <a:t>6, </a:t>
            </a:r>
            <a:r>
              <a:rPr lang="en-US" altLang="en-US" sz="1800" b="0" i="1"/>
              <a:t>Capítulo </a:t>
            </a:r>
            <a:r>
              <a:rPr lang="en-US" altLang="en-US" sz="1800" b="0"/>
              <a:t>6A, </a:t>
            </a:r>
            <a:r>
              <a:rPr lang="en-US" altLang="en-US" sz="1800" b="0" i="1"/>
              <a:t>Pronunciación.</a:t>
            </a:r>
          </a:p>
        </p:txBody>
      </p:sp>
      <p:grpSp>
        <p:nvGrpSpPr>
          <p:cNvPr id="87048" name="Group 12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87049" name="Picture 13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50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51" name="Picture 15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Pronunciacion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68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3340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Consonants that change their sounds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0600" y="2514600"/>
            <a:ext cx="7162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Practice saying these sentences: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Para mi cita con Carmen, voy a ponerme una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corbata y un cinturón.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/>
            </a:r>
            <a:br>
              <a:rPr lang="en-US" altLang="en-US" sz="2400" b="0"/>
            </a:br>
            <a:r>
              <a:rPr lang="en-US" altLang="en-US" sz="2400" b="0"/>
              <a:t>A Celia le gusta comer cacahuates cuando 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al cine.</a:t>
            </a:r>
          </a:p>
        </p:txBody>
      </p:sp>
      <p:grpSp>
        <p:nvGrpSpPr>
          <p:cNvPr id="89095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89096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7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8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Pronunciacion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68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3340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Consonants that change their sounds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990600" y="2514600"/>
            <a:ext cx="7162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In Spanish, the letter </a:t>
            </a:r>
            <a:r>
              <a:rPr lang="en-US" altLang="en-US" sz="2400" b="0" i="1"/>
              <a:t>g </a:t>
            </a:r>
            <a:r>
              <a:rPr lang="en-US" altLang="en-US" sz="2400" b="0"/>
              <a:t>combined with </a:t>
            </a:r>
            <a:r>
              <a:rPr lang="en-US" altLang="en-US" sz="2400" b="0" i="1"/>
              <a:t>a, 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or </a:t>
            </a:r>
            <a:r>
              <a:rPr lang="en-US" altLang="en-US" sz="2400" b="0" i="1"/>
              <a:t>u </a:t>
            </a:r>
            <a:r>
              <a:rPr lang="en-US" altLang="en-US" sz="2400" b="0"/>
              <a:t>(“strong” vowels) makes a hard </a:t>
            </a:r>
            <a:r>
              <a:rPr lang="en-US" altLang="en-US" sz="2400" b="0" i="1"/>
              <a:t>g </a:t>
            </a:r>
            <a:r>
              <a:rPr lang="en-US" altLang="en-US" sz="2400" b="0"/>
              <a:t>sound.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Listen to and say these words: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ga</a:t>
            </a:r>
            <a:r>
              <a:rPr lang="en-US" altLang="en-US" sz="2400" b="0"/>
              <a:t>n</a:t>
            </a:r>
            <a:r>
              <a:rPr lang="en-US" altLang="en-US" sz="2400"/>
              <a:t>ga </a:t>
            </a:r>
            <a:r>
              <a:rPr lang="en-US" altLang="en-US" sz="2400" b="0"/>
              <a:t>lue</a:t>
            </a:r>
            <a:r>
              <a:rPr lang="en-US" altLang="en-US" sz="2400"/>
              <a:t>go </a:t>
            </a:r>
            <a:r>
              <a:rPr lang="en-US" altLang="en-US" sz="2400" b="0"/>
              <a:t>al</a:t>
            </a:r>
            <a:r>
              <a:rPr lang="en-US" altLang="en-US" sz="2400"/>
              <a:t>gú</a:t>
            </a:r>
            <a:r>
              <a:rPr lang="en-US" altLang="en-US" sz="2400" b="0"/>
              <a:t>n al</a:t>
            </a:r>
            <a:r>
              <a:rPr lang="en-US" altLang="en-US" sz="2400"/>
              <a:t>go</a:t>
            </a:r>
            <a:r>
              <a:rPr lang="en-US" altLang="en-US" sz="2400" b="0"/>
              <a:t>dón yo</a:t>
            </a:r>
            <a:r>
              <a:rPr lang="en-US" altLang="en-US" sz="2400"/>
              <a:t>gu</a:t>
            </a:r>
            <a:r>
              <a:rPr lang="en-US" altLang="en-US" sz="2400" b="0"/>
              <a:t>r</a:t>
            </a:r>
          </a:p>
        </p:txBody>
      </p:sp>
      <p:grpSp>
        <p:nvGrpSpPr>
          <p:cNvPr id="91143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91144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5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46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ronunciacion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68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3340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Consonants that change their sounds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990600" y="2514600"/>
            <a:ext cx="7162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In words with the letters </a:t>
            </a:r>
            <a:r>
              <a:rPr lang="en-US" altLang="en-US" sz="2400" b="0" i="1"/>
              <a:t>e </a:t>
            </a:r>
            <a:r>
              <a:rPr lang="en-US" altLang="en-US" sz="2400" b="0"/>
              <a:t>or </a:t>
            </a:r>
            <a:r>
              <a:rPr lang="en-US" altLang="en-US" sz="2400" b="0" i="1"/>
              <a:t>i </a:t>
            </a:r>
            <a:r>
              <a:rPr lang="en-US" altLang="en-US" sz="2400" b="0"/>
              <a:t>(“weak”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vowels), you need to add a </a:t>
            </a:r>
            <a:r>
              <a:rPr lang="en-US" altLang="en-US" sz="2400" b="0" i="1"/>
              <a:t>u </a:t>
            </a:r>
            <a:r>
              <a:rPr lang="en-US" altLang="en-US" sz="2400" b="0"/>
              <a:t>after the </a:t>
            </a:r>
            <a:r>
              <a:rPr lang="en-US" altLang="en-US" sz="2400" b="0" i="1"/>
              <a:t>g </a:t>
            </a:r>
            <a:r>
              <a:rPr lang="en-US" altLang="en-US" sz="2400" b="0"/>
              <a:t>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keep the hard </a:t>
            </a:r>
            <a:r>
              <a:rPr lang="en-US" altLang="en-US" sz="2400" b="0" i="1"/>
              <a:t>g </a:t>
            </a:r>
            <a:r>
              <a:rPr lang="en-US" altLang="en-US" sz="2400" b="0"/>
              <a:t>sound.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Listen to and say these words: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espa</a:t>
            </a:r>
            <a:r>
              <a:rPr lang="en-US" altLang="en-US" sz="2400"/>
              <a:t>gue</a:t>
            </a:r>
            <a:r>
              <a:rPr lang="en-US" altLang="en-US" sz="2400" b="0"/>
              <a:t>tis pa</a:t>
            </a:r>
            <a:r>
              <a:rPr lang="en-US" altLang="en-US" sz="2400"/>
              <a:t>gué gui</a:t>
            </a:r>
            <a:r>
              <a:rPr lang="en-US" altLang="en-US" sz="2400" b="0"/>
              <a:t>sante hambur</a:t>
            </a:r>
            <a:r>
              <a:rPr lang="en-US" altLang="en-US" sz="2400"/>
              <a:t>gue</a:t>
            </a:r>
            <a:r>
              <a:rPr lang="en-US" altLang="en-US" sz="2400" b="0"/>
              <a:t>sa</a:t>
            </a:r>
          </a:p>
        </p:txBody>
      </p:sp>
      <p:grpSp>
        <p:nvGrpSpPr>
          <p:cNvPr id="93191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93192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3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4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Pronunciacion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68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53340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Consonants that change their sounds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990600" y="2514600"/>
            <a:ext cx="7162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Practice saying these sentences: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Gasté mucho dinero en las gangas y pagué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con cheque.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Compré un regalo para Guillermo: unos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guantes de algodón.</a:t>
            </a:r>
          </a:p>
        </p:txBody>
      </p:sp>
      <p:grpSp>
        <p:nvGrpSpPr>
          <p:cNvPr id="95239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95240" name="Picture 12" descr="L1_2A-MALO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1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2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anos-a-la-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46100"/>
            <a:ext cx="332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Pronunciacion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68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33400" y="1828800"/>
            <a:ext cx="279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30000"/>
                </a:solidFill>
              </a:rPr>
              <a:t>The letters </a:t>
            </a:r>
            <a:r>
              <a:rPr lang="en-US" altLang="en-US" sz="2000" i="1">
                <a:solidFill>
                  <a:srgbClr val="B30000"/>
                </a:solidFill>
              </a:rPr>
              <a:t>b, v, </a:t>
            </a:r>
            <a:r>
              <a:rPr lang="en-US" altLang="en-US" sz="2000">
                <a:solidFill>
                  <a:srgbClr val="B30000"/>
                </a:solidFill>
              </a:rPr>
              <a:t>and </a:t>
            </a:r>
            <a:r>
              <a:rPr lang="en-US" altLang="en-US" sz="2000" i="1">
                <a:solidFill>
                  <a:srgbClr val="B30000"/>
                </a:solidFill>
              </a:rPr>
              <a:t>d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990600" y="2514600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Can you figure out the meaning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following </a:t>
            </a:r>
            <a:r>
              <a:rPr lang="en-US" altLang="en-US" sz="2400" b="0" i="1"/>
              <a:t>refranes?</a:t>
            </a:r>
          </a:p>
        </p:txBody>
      </p:sp>
      <p:pic>
        <p:nvPicPr>
          <p:cNvPr id="97287" name="Picture 12" descr="L2_2A-MALO-PRO-B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286125"/>
            <a:ext cx="54197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8" name="Group 13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97289" name="Picture 14" descr="L1_2A-MALO-border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0" name="Picture 15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291" name="Picture 16" descr="CapituloBadge_2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228600" y="2057400"/>
            <a:ext cx="754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acostarse </a:t>
            </a:r>
            <a:r>
              <a:rPr lang="en-US" altLang="en-US" sz="2400" i="1">
                <a:solidFill>
                  <a:srgbClr val="0033FF"/>
                </a:solidFill>
              </a:rPr>
              <a:t>(o </a:t>
            </a:r>
            <a:r>
              <a:rPr lang="en-US" altLang="en-US" sz="2400" b="0">
                <a:solidFill>
                  <a:srgbClr val="0033FF"/>
                </a:solidFill>
              </a:rPr>
              <a:t>   </a:t>
            </a:r>
            <a:r>
              <a:rPr lang="en-US" altLang="en-US" sz="2400" i="1">
                <a:solidFill>
                  <a:srgbClr val="0033FF"/>
                </a:solidFill>
              </a:rPr>
              <a:t>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afeitarse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arreglarse (el pelo)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bañarse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cepillarse (los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   dientes)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cortarse el pelo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despertarse </a:t>
            </a:r>
            <a:r>
              <a:rPr lang="en-US" altLang="en-US" sz="2400" i="1">
                <a:solidFill>
                  <a:srgbClr val="0033FF"/>
                </a:solidFill>
              </a:rPr>
              <a:t>(e </a:t>
            </a:r>
            <a:r>
              <a:rPr lang="en-US" altLang="en-US" sz="2400" b="0">
                <a:solidFill>
                  <a:srgbClr val="0033FF"/>
                </a:solidFill>
              </a:rPr>
              <a:t>   </a:t>
            </a:r>
            <a:r>
              <a:rPr lang="en-US" altLang="en-US" sz="2400" i="1">
                <a:solidFill>
                  <a:srgbClr val="0033FF"/>
                </a:solidFill>
              </a:rPr>
              <a:t>ie)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ducharse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levantarse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28600" y="1524000"/>
            <a:ext cx="399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to talk about getting ready</a:t>
            </a:r>
          </a:p>
        </p:txBody>
      </p:sp>
      <p:sp>
        <p:nvSpPr>
          <p:cNvPr id="99333" name="Rectangle 9"/>
          <p:cNvSpPr>
            <a:spLocks noChangeArrowheads="1"/>
          </p:cNvSpPr>
          <p:nvPr/>
        </p:nvSpPr>
        <p:spPr bwMode="auto">
          <a:xfrm>
            <a:off x="3886200" y="2057400"/>
            <a:ext cx="754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go to bed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shave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fix (one’s hair)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take a bath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brush (one’s teeth)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cut one’s hair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wake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take a shower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get up</a:t>
            </a:r>
          </a:p>
        </p:txBody>
      </p:sp>
      <p:sp>
        <p:nvSpPr>
          <p:cNvPr id="99334" name="Line 10"/>
          <p:cNvSpPr>
            <a:spLocks noChangeShapeType="1"/>
          </p:cNvSpPr>
          <p:nvPr/>
        </p:nvSpPr>
        <p:spPr bwMode="auto">
          <a:xfrm>
            <a:off x="2209800" y="2314575"/>
            <a:ext cx="228600" cy="0"/>
          </a:xfrm>
          <a:prstGeom prst="line">
            <a:avLst/>
          </a:prstGeom>
          <a:noFill/>
          <a:ln w="9525">
            <a:solidFill>
              <a:srgbClr val="00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5" name="Line 11"/>
          <p:cNvSpPr>
            <a:spLocks noChangeShapeType="1"/>
          </p:cNvSpPr>
          <p:nvPr/>
        </p:nvSpPr>
        <p:spPr bwMode="auto">
          <a:xfrm>
            <a:off x="2481263" y="4862513"/>
            <a:ext cx="228600" cy="0"/>
          </a:xfrm>
          <a:prstGeom prst="line">
            <a:avLst/>
          </a:prstGeom>
          <a:noFill/>
          <a:ln w="9525">
            <a:solidFill>
              <a:srgbClr val="00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9336" name="Group 14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99337" name="Picture 12" descr="L2_2A-REPASO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8" name="Picture 7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9" name="Picture 13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28600" y="2057400"/>
            <a:ext cx="7543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lavarse (la cara)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pedir prestado, -a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   (a)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pintarse (las uñas)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/>
            </a:r>
            <a:br>
              <a:rPr lang="en-US" altLang="en-US" sz="2400">
                <a:solidFill>
                  <a:srgbClr val="0033FF"/>
                </a:solidFill>
              </a:rPr>
            </a:br>
            <a:r>
              <a:rPr lang="en-US" altLang="en-US" sz="2400">
                <a:solidFill>
                  <a:srgbClr val="0033FF"/>
                </a:solidFill>
              </a:rPr>
              <a:t>ponerse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prepararse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secarse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vestirse </a:t>
            </a:r>
            <a:r>
              <a:rPr lang="en-US" altLang="en-US" sz="2400" i="1">
                <a:solidFill>
                  <a:srgbClr val="0033FF"/>
                </a:solidFill>
              </a:rPr>
              <a:t>(e </a:t>
            </a:r>
            <a:r>
              <a:rPr lang="en-US" altLang="en-US" sz="2400" b="0">
                <a:solidFill>
                  <a:srgbClr val="0033FF"/>
                </a:solidFill>
              </a:rPr>
              <a:t>   </a:t>
            </a:r>
            <a:r>
              <a:rPr lang="en-US" altLang="en-US" sz="2400" i="1">
                <a:solidFill>
                  <a:srgbClr val="0033FF"/>
                </a:solidFill>
              </a:rPr>
              <a:t>i)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8600" y="1524000"/>
            <a:ext cx="399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to talk about getting ready</a:t>
            </a:r>
          </a:p>
        </p:txBody>
      </p:sp>
      <p:sp>
        <p:nvSpPr>
          <p:cNvPr id="101381" name="Rectangle 9"/>
          <p:cNvSpPr>
            <a:spLocks noChangeArrowheads="1"/>
          </p:cNvSpPr>
          <p:nvPr/>
        </p:nvSpPr>
        <p:spPr bwMode="auto">
          <a:xfrm>
            <a:off x="3886200" y="2057400"/>
            <a:ext cx="7543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wash (one’s face)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borrow (from)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paint, to polish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 (one’s nails)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put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get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dry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 get dressed</a:t>
            </a:r>
          </a:p>
        </p:txBody>
      </p:sp>
      <p:sp>
        <p:nvSpPr>
          <p:cNvPr id="101382" name="Line 10"/>
          <p:cNvSpPr>
            <a:spLocks noChangeShapeType="1"/>
          </p:cNvSpPr>
          <p:nvPr/>
        </p:nvSpPr>
        <p:spPr bwMode="auto">
          <a:xfrm>
            <a:off x="1900238" y="5224463"/>
            <a:ext cx="228600" cy="0"/>
          </a:xfrm>
          <a:prstGeom prst="line">
            <a:avLst/>
          </a:prstGeom>
          <a:noFill/>
          <a:ln w="9525">
            <a:solidFill>
              <a:srgbClr val="00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1383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01384" name="Picture 12" descr="L2_2A-REPASO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5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6" name="Picture 14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L2-AVSR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3400"/>
            <a:ext cx="46339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11271" name="Picture 12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4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15" descr="L2_2A_AVSR_Gram1_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449513"/>
            <a:ext cx="655478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28600" y="2057400"/>
            <a:ext cx="754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agua de colonia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cepillo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cinturón,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33FF"/>
                </a:solidFill>
              </a:rPr>
              <a:t>   pl. </a:t>
            </a:r>
            <a:r>
              <a:rPr lang="en-US" altLang="en-US" sz="2400">
                <a:solidFill>
                  <a:srgbClr val="0033FF"/>
                </a:solidFill>
              </a:rPr>
              <a:t>los cinturones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desodorante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 ducha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gel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las joyas (de oro,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   de plata)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los labios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28600" y="1524000"/>
            <a:ext cx="622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to talk about things you need to get ready</a:t>
            </a:r>
          </a:p>
        </p:txBody>
      </p:sp>
      <p:sp>
        <p:nvSpPr>
          <p:cNvPr id="103429" name="Rectangle 9"/>
          <p:cNvSpPr>
            <a:spLocks noChangeArrowheads="1"/>
          </p:cNvSpPr>
          <p:nvPr/>
        </p:nvSpPr>
        <p:spPr bwMode="auto">
          <a:xfrm>
            <a:off x="3886200" y="2057400"/>
            <a:ext cx="754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cologne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brush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belt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deodorant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shower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gel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(gold, silver) jewelry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lips</a:t>
            </a:r>
          </a:p>
        </p:txBody>
      </p:sp>
      <p:grpSp>
        <p:nvGrpSpPr>
          <p:cNvPr id="103430" name="Group 11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03431" name="Picture 12" descr="L2_2A-REPASO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2" name="Picture 13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3" name="Picture 14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28600" y="2057400"/>
            <a:ext cx="7543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maquillaje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peine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pelo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salón de belleza,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33FF"/>
                </a:solidFill>
              </a:rPr>
              <a:t>   pl. </a:t>
            </a:r>
            <a:r>
              <a:rPr lang="en-US" altLang="en-US" sz="2400">
                <a:solidFill>
                  <a:srgbClr val="0033FF"/>
                </a:solidFill>
              </a:rPr>
              <a:t>los salones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   belleza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secador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 toalla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las uñas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28600" y="1524000"/>
            <a:ext cx="622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to talk about things you need to get ready</a:t>
            </a:r>
          </a:p>
        </p:txBody>
      </p:sp>
      <p:sp>
        <p:nvSpPr>
          <p:cNvPr id="105477" name="Rectangle 9"/>
          <p:cNvSpPr>
            <a:spLocks noChangeArrowheads="1"/>
          </p:cNvSpPr>
          <p:nvPr/>
        </p:nvSpPr>
        <p:spPr bwMode="auto">
          <a:xfrm>
            <a:off x="3886200" y="2057400"/>
            <a:ext cx="7543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make-up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comb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hair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beauty salon</a:t>
            </a:r>
            <a:br>
              <a:rPr lang="en-US" altLang="en-US" sz="2400" b="0"/>
            </a:br>
            <a:r>
              <a:rPr lang="en-US" altLang="en-US" sz="2400" b="0"/>
              <a:t/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blow dryer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towel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nails</a:t>
            </a:r>
          </a:p>
        </p:txBody>
      </p:sp>
      <p:grpSp>
        <p:nvGrpSpPr>
          <p:cNvPr id="105478" name="Group 10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05479" name="Picture 11" descr="L2_2A-REPASO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0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1" name="Picture 13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28600" y="2057400"/>
            <a:ext cx="7543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 audición,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33FF"/>
                </a:solidFill>
              </a:rPr>
              <a:t>   pl. </a:t>
            </a:r>
            <a:r>
              <a:rPr lang="en-US" altLang="en-US" sz="2400">
                <a:solidFill>
                  <a:srgbClr val="0033FF"/>
                </a:solidFill>
              </a:rPr>
              <a:t>las audiciones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 boda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la cita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 concurso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un evento especial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28600" y="1524000"/>
            <a:ext cx="424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to talk about a special event</a:t>
            </a:r>
          </a:p>
        </p:txBody>
      </p:sp>
      <p:sp>
        <p:nvSpPr>
          <p:cNvPr id="107525" name="Rectangle 9"/>
          <p:cNvSpPr>
            <a:spLocks noChangeArrowheads="1"/>
          </p:cNvSpPr>
          <p:nvPr/>
        </p:nvSpPr>
        <p:spPr bwMode="auto">
          <a:xfrm>
            <a:off x="3886200" y="2057400"/>
            <a:ext cx="7543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audition</a:t>
            </a:r>
            <a:br>
              <a:rPr lang="en-US" altLang="en-US" sz="2400" b="0"/>
            </a:b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wedding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date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contest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special event</a:t>
            </a:r>
          </a:p>
        </p:txBody>
      </p:sp>
      <p:grpSp>
        <p:nvGrpSpPr>
          <p:cNvPr id="107526" name="Group 10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07527" name="Picture 11" descr="L2_2A-REPASO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28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29" name="Picture 13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28600" y="2057400"/>
            <a:ext cx="754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entusiasmado, -a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nervioso, -a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tranquilo, -a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28600" y="1524000"/>
            <a:ext cx="392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to talk about how you feel</a:t>
            </a:r>
          </a:p>
        </p:txBody>
      </p:sp>
      <p:sp>
        <p:nvSpPr>
          <p:cNvPr id="109573" name="Rectangle 9"/>
          <p:cNvSpPr>
            <a:spLocks noChangeArrowheads="1"/>
          </p:cNvSpPr>
          <p:nvPr/>
        </p:nvSpPr>
        <p:spPr bwMode="auto">
          <a:xfrm>
            <a:off x="3886200" y="2057400"/>
            <a:ext cx="754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excited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nervous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calm</a:t>
            </a:r>
          </a:p>
        </p:txBody>
      </p:sp>
      <p:grpSp>
        <p:nvGrpSpPr>
          <p:cNvPr id="109574" name="Group 10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09575" name="Picture 11" descr="L2_2A-REPASO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76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77" name="Picture 13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28600" y="2057400"/>
            <a:ext cx="7543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antes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cómodo, -a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depende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elegante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lentamente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luego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por ejemplo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rápidamente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FF"/>
                </a:solidFill>
              </a:rPr>
              <a:t>te ves (bien)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28600" y="1524000"/>
            <a:ext cx="539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other useful words and expressions</a:t>
            </a:r>
          </a:p>
        </p:txBody>
      </p:sp>
      <p:sp>
        <p:nvSpPr>
          <p:cNvPr id="111621" name="Rectangle 9"/>
          <p:cNvSpPr>
            <a:spLocks noChangeArrowheads="1"/>
          </p:cNvSpPr>
          <p:nvPr/>
        </p:nvSpPr>
        <p:spPr bwMode="auto">
          <a:xfrm>
            <a:off x="3886200" y="2057400"/>
            <a:ext cx="7543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before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comfortable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it depends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elegant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slowly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then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for example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quickly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you look (good)</a:t>
            </a:r>
          </a:p>
        </p:txBody>
      </p:sp>
      <p:grpSp>
        <p:nvGrpSpPr>
          <p:cNvPr id="111622" name="Group 10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11623" name="Picture 11" descr="L2_2A-REPASO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4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5" name="Picture 13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228600" y="1524000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reflexive verbs</a:t>
            </a:r>
          </a:p>
        </p:txBody>
      </p:sp>
      <p:pic>
        <p:nvPicPr>
          <p:cNvPr id="113668" name="Picture 13" descr="L2_2A-MALO-Gram1-Txt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69" name="Group 14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13670" name="Picture 15" descr="L2_2A-REPASO-border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1" name="Picture 16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2" name="Picture 17" descr="CapituloBadge_2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28600" y="1524000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ser</a:t>
            </a:r>
            <a:r>
              <a:rPr lang="en-US" altLang="en-US" sz="2400" b="0">
                <a:solidFill>
                  <a:srgbClr val="FF0000"/>
                </a:solidFill>
              </a:rPr>
              <a:t> </a:t>
            </a:r>
            <a:r>
              <a:rPr lang="en-US" altLang="en-US" sz="2400" b="0" i="1">
                <a:solidFill>
                  <a:srgbClr val="FF0000"/>
                </a:solidFill>
              </a:rPr>
              <a:t>to be</a:t>
            </a:r>
          </a:p>
        </p:txBody>
      </p:sp>
      <p:pic>
        <p:nvPicPr>
          <p:cNvPr id="115716" name="Picture 9" descr="L2_2A-MALO-Gram2-Txt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7" name="Group 10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15718" name="Picture 11" descr="L2_2A-REPASO-border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19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20" name="Picture 13" descr="CapituloBadge_2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28600" y="1524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estar</a:t>
            </a:r>
            <a:r>
              <a:rPr lang="en-US" altLang="en-US" sz="2400" b="0">
                <a:solidFill>
                  <a:srgbClr val="FF0000"/>
                </a:solidFill>
              </a:rPr>
              <a:t> </a:t>
            </a:r>
            <a:r>
              <a:rPr lang="en-US" altLang="en-US" sz="2400" b="0" i="1">
                <a:solidFill>
                  <a:srgbClr val="FF0000"/>
                </a:solidFill>
              </a:rPr>
              <a:t>to be</a:t>
            </a:r>
          </a:p>
        </p:txBody>
      </p:sp>
      <p:pic>
        <p:nvPicPr>
          <p:cNvPr id="117764" name="Picture 9" descr="L2_2A-MALO-Gram2-TxtBox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055813"/>
            <a:ext cx="86836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5" name="Group 10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17766" name="Picture 11" descr="L2_2A-REPASO-border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7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8" name="Picture 13" descr="CapituloBadge_2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e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800"/>
            <a:ext cx="4159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28600" y="1524000"/>
            <a:ext cx="338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possessive adjectives</a:t>
            </a:r>
          </a:p>
        </p:txBody>
      </p:sp>
      <p:pic>
        <p:nvPicPr>
          <p:cNvPr id="119812" name="Picture 9" descr="L2_2A-MALO-Gram3-Txt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60588"/>
            <a:ext cx="87630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3" name="Group 10"/>
          <p:cNvGrpSpPr>
            <a:grpSpLocks/>
          </p:cNvGrpSpPr>
          <p:nvPr/>
        </p:nvGrpSpPr>
        <p:grpSpPr bwMode="auto">
          <a:xfrm>
            <a:off x="3175" y="-25400"/>
            <a:ext cx="9166225" cy="1249363"/>
            <a:chOff x="2" y="-16"/>
            <a:chExt cx="5774" cy="787"/>
          </a:xfrm>
        </p:grpSpPr>
        <p:pic>
          <p:nvPicPr>
            <p:cNvPr id="119814" name="Picture 11" descr="L2_2A-REPASO-border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Picture 12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6" name="Picture 13" descr="CapituloBadge_2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2-AVSR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3400"/>
            <a:ext cx="46339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13319" name="Picture 6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7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8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10" descr="L2_2A_AVSR_Gram1_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449513"/>
            <a:ext cx="655478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2-AVSR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33400"/>
            <a:ext cx="46339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L1_5A-MALO-OrBo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L2-GramaticaRepas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16038"/>
            <a:ext cx="3949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15367" name="Picture 6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8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10" descr="L2_2A_AVSR_Gram1_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449513"/>
            <a:ext cx="655478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-primera-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58800"/>
            <a:ext cx="3271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81000" y="2590800"/>
            <a:ext cx="533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¡Hola! Me llamo Antonio. ¿Qué hago yo </a:t>
            </a:r>
            <a:r>
              <a:rPr lang="en-US" altLang="en-US" sz="2400">
                <a:solidFill>
                  <a:srgbClr val="0033FF"/>
                </a:solidFill>
              </a:rPr>
              <a:t>antes de</a:t>
            </a:r>
            <a:r>
              <a:rPr lang="en-US" altLang="en-US" sz="2400"/>
              <a:t> </a:t>
            </a:r>
            <a:r>
              <a:rPr lang="en-US" altLang="en-US" sz="2400" b="0"/>
              <a:t>ir a </a:t>
            </a:r>
            <a:r>
              <a:rPr lang="en-US" altLang="en-US" sz="2400">
                <a:solidFill>
                  <a:srgbClr val="0033FF"/>
                </a:solidFill>
              </a:rPr>
              <a:t>un evento especial?</a:t>
            </a:r>
            <a:r>
              <a:rPr lang="en-US" altLang="en-US" sz="2400"/>
              <a:t> </a:t>
            </a:r>
            <a:r>
              <a:rPr lang="en-US" altLang="en-US" sz="2400" b="0"/>
              <a:t>Siempre </a:t>
            </a:r>
            <a:r>
              <a:rPr lang="en-US" altLang="en-US" sz="2400">
                <a:solidFill>
                  <a:srgbClr val="0033FF"/>
                </a:solidFill>
              </a:rPr>
              <a:t>me despierto</a:t>
            </a:r>
            <a:r>
              <a:rPr lang="en-US" altLang="en-US" sz="2400"/>
              <a:t> </a:t>
            </a:r>
            <a:r>
              <a:rPr lang="en-US" altLang="en-US" sz="2400" b="0"/>
              <a:t>temprano y </a:t>
            </a:r>
            <a:r>
              <a:rPr lang="en-US" altLang="en-US" sz="2400">
                <a:solidFill>
                  <a:srgbClr val="0033FF"/>
                </a:solidFill>
              </a:rPr>
              <a:t>me levanto</a:t>
            </a:r>
            <a:r>
              <a:rPr lang="en-US" altLang="en-US" sz="2400"/>
              <a:t> </a:t>
            </a:r>
            <a:r>
              <a:rPr lang="en-US" altLang="en-US" sz="2400" b="0"/>
              <a:t>de la cama. Primero </a:t>
            </a:r>
            <a:r>
              <a:rPr lang="en-US" altLang="en-US" sz="2400">
                <a:solidFill>
                  <a:srgbClr val="0033FF"/>
                </a:solidFill>
              </a:rPr>
              <a:t>me ducho lentamente</a:t>
            </a:r>
            <a:r>
              <a:rPr lang="en-US" altLang="en-US" sz="2400"/>
              <a:t>— </a:t>
            </a:r>
            <a:r>
              <a:rPr lang="en-US" altLang="en-US" sz="2400" b="0"/>
              <a:t>generalmente estoy en la ducha unos 20 minutos.</a:t>
            </a:r>
          </a:p>
        </p:txBody>
      </p:sp>
      <p:pic>
        <p:nvPicPr>
          <p:cNvPr id="17412" name="Picture 9" descr="OpenQuo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4625"/>
            <a:ext cx="328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L2_2A-PRES-Scree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090738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17415" name="Picture 13" descr="L1_2A-APV-bord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4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5" descr="CapituloBadge_2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-primera-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58800"/>
            <a:ext cx="3271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0" y="-25400"/>
            <a:ext cx="9169400" cy="1249363"/>
            <a:chOff x="0" y="-16"/>
            <a:chExt cx="5776" cy="787"/>
          </a:xfrm>
        </p:grpSpPr>
        <p:pic>
          <p:nvPicPr>
            <p:cNvPr id="19461" name="Picture 18" descr="L1_2A-APV-border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19" descr="Real-Exit-bttn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-16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0" descr="CapituloBadge_2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97"/>
              <a:ext cx="6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22" descr="L2_2A-PRES-Screen1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143000"/>
            <a:ext cx="34417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9753</TotalTime>
  <Words>1250</Words>
  <Application>Microsoft Office PowerPoint</Application>
  <PresentationFormat>On-screen Show (4:3)</PresentationFormat>
  <Paragraphs>368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ＭＳ Ｐゴシック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Perry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Perry</dc:creator>
  <cp:lastModifiedBy>Rodriguez, Catalina</cp:lastModifiedBy>
  <cp:revision>103</cp:revision>
  <dcterms:created xsi:type="dcterms:W3CDTF">2006-03-10T18:51:23Z</dcterms:created>
  <dcterms:modified xsi:type="dcterms:W3CDTF">2019-10-29T20:57:58Z</dcterms:modified>
</cp:coreProperties>
</file>