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59" r:id="rId8"/>
    <p:sldId id="260" r:id="rId9"/>
    <p:sldId id="274" r:id="rId10"/>
    <p:sldId id="276" r:id="rId11"/>
    <p:sldId id="270" r:id="rId12"/>
    <p:sldId id="277" r:id="rId13"/>
    <p:sldId id="264" r:id="rId14"/>
    <p:sldId id="265" r:id="rId15"/>
    <p:sldId id="263" r:id="rId16"/>
    <p:sldId id="269" r:id="rId17"/>
    <p:sldId id="27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84" d="100"/>
          <a:sy n="84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E610-D7D3-4A58-82A6-4377C135B2C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305800" cy="182879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omic Sans MS" pitchFamily="66" charset="0"/>
              </a:rPr>
              <a:t>SCIENTIFIC NOTATION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543800" cy="3200400"/>
          </a:xfrm>
        </p:spPr>
        <p:txBody>
          <a:bodyPr>
            <a:normAutofit fontScale="92500"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Comic Sans MS" pitchFamily="66" charset="0"/>
              </a:rPr>
              <a:t>A QUICK WAY TO WRITE </a:t>
            </a:r>
          </a:p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REALLY, REALLY </a:t>
            </a:r>
            <a:r>
              <a:rPr lang="en-US" sz="5400" b="1" dirty="0">
                <a:solidFill>
                  <a:srgbClr val="0000FF"/>
                </a:solidFill>
                <a:latin typeface="Comic Sans MS" pitchFamily="66" charset="0"/>
              </a:rPr>
              <a:t>BIG </a:t>
            </a:r>
          </a:p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OR</a:t>
            </a:r>
          </a:p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mic Sans MS" pitchFamily="66" charset="0"/>
              </a:rPr>
              <a:t>REALLY, REALLY </a:t>
            </a:r>
            <a: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  <a:t>SMALL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NUMBERS.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Comic Sans MS" pitchFamily="66" charset="0"/>
              </a:rPr>
              <a:t>Why does a Negative Exponent give us a small number?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4400" dirty="0">
                <a:solidFill>
                  <a:srgbClr val="0000FF"/>
                </a:solidFill>
              </a:rPr>
              <a:t>  </a:t>
            </a:r>
            <a:r>
              <a:rPr lang="en-US" sz="5200" b="1" dirty="0">
                <a:solidFill>
                  <a:srgbClr val="0000FF"/>
                </a:solidFill>
              </a:rPr>
              <a:t>10000 =   10 x 10 x 10 x 10 = </a:t>
            </a:r>
            <a:r>
              <a:rPr lang="en-US" sz="5200" b="1" dirty="0">
                <a:solidFill>
                  <a:srgbClr val="C00000"/>
                </a:solidFill>
              </a:rPr>
              <a:t>10</a:t>
            </a:r>
            <a:r>
              <a:rPr lang="en-US" sz="5200" b="1" baseline="30000" dirty="0">
                <a:solidFill>
                  <a:srgbClr val="C00000"/>
                </a:solidFill>
              </a:rPr>
              <a:t>4</a:t>
            </a:r>
            <a:r>
              <a:rPr lang="en-US" sz="5200" b="1" dirty="0">
                <a:solidFill>
                  <a:srgbClr val="C00000"/>
                </a:solidFill>
              </a:rPr>
              <a:t>  </a:t>
            </a:r>
          </a:p>
          <a:p>
            <a:pPr marL="514350" indent="-514350">
              <a:buNone/>
            </a:pPr>
            <a:r>
              <a:rPr lang="en-US" sz="5200" b="1" dirty="0">
                <a:solidFill>
                  <a:srgbClr val="0000FF"/>
                </a:solidFill>
              </a:rPr>
              <a:t>  1000   =   10 x 10 x 10 = </a:t>
            </a:r>
            <a:r>
              <a:rPr lang="en-US" sz="5200" b="1" dirty="0">
                <a:solidFill>
                  <a:srgbClr val="C00000"/>
                </a:solidFill>
              </a:rPr>
              <a:t>10</a:t>
            </a:r>
            <a:r>
              <a:rPr lang="en-US" sz="5200" b="1" baseline="30000" dirty="0">
                <a:solidFill>
                  <a:srgbClr val="C00000"/>
                </a:solidFill>
              </a:rPr>
              <a:t>3</a:t>
            </a:r>
            <a:endParaRPr lang="en-US" sz="52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200" b="1" dirty="0">
                <a:solidFill>
                  <a:srgbClr val="0000FF"/>
                </a:solidFill>
              </a:rPr>
              <a:t>  100     =   10 x 10 = </a:t>
            </a:r>
            <a:r>
              <a:rPr lang="en-US" sz="5200" b="1" dirty="0">
                <a:solidFill>
                  <a:srgbClr val="C00000"/>
                </a:solidFill>
              </a:rPr>
              <a:t>10</a:t>
            </a:r>
            <a:r>
              <a:rPr lang="en-US" sz="5200" b="1" baseline="30000" dirty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en-US" sz="5200" b="1" dirty="0">
                <a:solidFill>
                  <a:srgbClr val="0000FF"/>
                </a:solidFill>
              </a:rPr>
              <a:t>	10      =   </a:t>
            </a:r>
            <a:r>
              <a:rPr lang="en-US" sz="5200" b="1" dirty="0">
                <a:solidFill>
                  <a:srgbClr val="C00000"/>
                </a:solidFill>
              </a:rPr>
              <a:t>10</a:t>
            </a:r>
            <a:r>
              <a:rPr lang="en-US" sz="5200" b="1" baseline="30000" dirty="0">
                <a:solidFill>
                  <a:srgbClr val="C00000"/>
                </a:solidFill>
              </a:rPr>
              <a:t>1</a:t>
            </a:r>
            <a:r>
              <a:rPr lang="en-US" sz="5200" b="1" dirty="0">
                <a:solidFill>
                  <a:srgbClr val="0000FF"/>
                </a:solidFill>
              </a:rPr>
              <a:t>   </a:t>
            </a:r>
          </a:p>
          <a:p>
            <a:pPr marL="514350" indent="-514350">
              <a:buNone/>
            </a:pPr>
            <a:r>
              <a:rPr lang="en-US" sz="5200" b="1" dirty="0">
                <a:solidFill>
                  <a:srgbClr val="0000FF"/>
                </a:solidFill>
              </a:rPr>
              <a:t>       1    =   </a:t>
            </a:r>
            <a:r>
              <a:rPr lang="en-US" sz="5200" b="1" dirty="0">
                <a:solidFill>
                  <a:srgbClr val="C00000"/>
                </a:solidFill>
              </a:rPr>
              <a:t>10</a:t>
            </a:r>
            <a:r>
              <a:rPr lang="en-US" sz="5200" b="1" baseline="30000" dirty="0">
                <a:solidFill>
                  <a:srgbClr val="C00000"/>
                </a:solidFill>
              </a:rPr>
              <a:t>0</a:t>
            </a:r>
            <a:r>
              <a:rPr lang="en-US" sz="5200" b="1" dirty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sz="5200" b="1" dirty="0">
                <a:latin typeface="Comic Sans MS" pitchFamily="66" charset="0"/>
              </a:rPr>
              <a:t>Do you see a pattern?</a:t>
            </a:r>
          </a:p>
          <a:p>
            <a:pPr marL="514350" indent="-514350">
              <a:buNone/>
            </a:pPr>
            <a:r>
              <a:rPr lang="en-US" sz="4400" dirty="0">
                <a:solidFill>
                  <a:srgbClr val="0000FF"/>
                </a:solidFill>
              </a:rPr>
              <a:t>  </a:t>
            </a:r>
          </a:p>
          <a:p>
            <a:pPr marL="514350" indent="-514350">
              <a:buAutoNum type="arabicPlain" startAt="100"/>
            </a:pPr>
            <a:endParaRPr lang="en-US" baseline="30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>
                <a:latin typeface="Comic Sans MS" pitchFamily="66" charset="0"/>
              </a:rPr>
              <a:t>Sooooo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sz="14400" dirty="0">
                <a:solidFill>
                  <a:srgbClr val="0000FF"/>
                </a:solidFill>
              </a:rPr>
              <a:t>	</a:t>
            </a:r>
            <a:r>
              <a:rPr lang="en-US" sz="17600" dirty="0">
                <a:solidFill>
                  <a:srgbClr val="0000FF"/>
                </a:solidFill>
              </a:rPr>
              <a:t>         </a:t>
            </a:r>
            <a:r>
              <a:rPr lang="en-US" sz="17600" dirty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  <a:p>
            <a:pPr algn="ctr">
              <a:buNone/>
            </a:pPr>
            <a:endParaRPr lang="en-US" sz="17600" baseline="30000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17600" baseline="30000" dirty="0">
                <a:solidFill>
                  <a:srgbClr val="0000FF"/>
                </a:solidFill>
              </a:rPr>
              <a:t>		 </a:t>
            </a:r>
            <a:r>
              <a:rPr lang="en-US" sz="17600" dirty="0">
                <a:solidFill>
                  <a:srgbClr val="0000FF"/>
                </a:solidFill>
              </a:rPr>
              <a:t>       </a:t>
            </a:r>
            <a:r>
              <a:rPr lang="en-US" sz="17600" dirty="0">
                <a:solidFill>
                  <a:srgbClr val="0000FF"/>
                </a:solidFill>
                <a:latin typeface="Comic Sans MS" pitchFamily="66" charset="0"/>
              </a:rPr>
              <a:t>=           =  </a:t>
            </a:r>
            <a:r>
              <a:rPr lang="en-US" sz="17600" b="1" dirty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  <a:p>
            <a:pPr algn="ctr">
              <a:buNone/>
            </a:pPr>
            <a:endParaRPr lang="en-US" sz="17600" baseline="30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17600" baseline="30000" dirty="0">
                <a:solidFill>
                  <a:srgbClr val="0000FF"/>
                </a:solidFill>
                <a:latin typeface="Comic Sans MS" pitchFamily="66" charset="0"/>
              </a:rPr>
              <a:t>		 </a:t>
            </a:r>
            <a:r>
              <a:rPr lang="en-US" sz="17600" dirty="0">
                <a:solidFill>
                  <a:srgbClr val="0000FF"/>
                </a:solidFill>
                <a:latin typeface="Comic Sans MS" pitchFamily="66" charset="0"/>
              </a:rPr>
              <a:t>     =           =  </a:t>
            </a:r>
            <a:r>
              <a:rPr lang="en-US" sz="17600" b="1" dirty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>
                <a:solidFill>
                  <a:srgbClr val="0000FF"/>
                </a:solidFill>
                <a:latin typeface="Comic Sans MS" pitchFamily="66" charset="0"/>
              </a:rPr>
              <a:t>-3</a:t>
            </a:r>
          </a:p>
          <a:p>
            <a:pPr>
              <a:buNone/>
            </a:pPr>
            <a:endParaRPr lang="en-US" sz="14400" baseline="30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4400" baseline="30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4400" dirty="0">
                <a:solidFill>
                  <a:srgbClr val="0000FF"/>
                </a:solidFill>
                <a:latin typeface="Comic Sans MS" pitchFamily="66" charset="0"/>
              </a:rPr>
              <a:t>                       </a:t>
            </a:r>
            <a:r>
              <a:rPr lang="en-US" sz="17600" dirty="0">
                <a:solidFill>
                  <a:srgbClr val="0000FF"/>
                </a:solidFill>
                <a:latin typeface="Comic Sans MS" pitchFamily="66" charset="0"/>
              </a:rPr>
              <a:t>=</a:t>
            </a:r>
            <a:r>
              <a:rPr lang="en-US" sz="14400" dirty="0">
                <a:solidFill>
                  <a:srgbClr val="0000FF"/>
                </a:solidFill>
                <a:latin typeface="Comic Sans MS" pitchFamily="66" charset="0"/>
              </a:rPr>
              <a:t>              </a:t>
            </a:r>
            <a:r>
              <a:rPr lang="en-US" sz="17600" dirty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>
                <a:solidFill>
                  <a:srgbClr val="0000FF"/>
                </a:solidFill>
                <a:latin typeface="Comic Sans MS" pitchFamily="66" charset="0"/>
              </a:rPr>
              <a:t>-4</a:t>
            </a:r>
            <a:r>
              <a:rPr lang="en-US" sz="176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7600" dirty="0">
                <a:solidFill>
                  <a:srgbClr val="0000FF"/>
                </a:solidFill>
                <a:latin typeface="Comic Sans MS" pitchFamily="66" charset="0"/>
              </a:rPr>
              <a:t>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0" y="1600200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609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2667000"/>
          <a:ext cx="791496" cy="111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7000"/>
                        <a:ext cx="791496" cy="1115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2743200"/>
          <a:ext cx="78494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7" imgW="279360" imgH="393480" progId="Equation.3">
                  <p:embed/>
                </p:oleObj>
              </mc:Choice>
              <mc:Fallback>
                <p:oleObj name="Equation" r:id="rId7" imgW="2793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78494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3962400"/>
          <a:ext cx="909484" cy="100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909484" cy="1006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95800" y="3810000"/>
          <a:ext cx="914400" cy="1179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11" imgW="266400" imgH="393480" progId="Equation.3">
                  <p:embed/>
                </p:oleObj>
              </mc:Choice>
              <mc:Fallback>
                <p:oleObj name="Equation" r:id="rId11" imgW="266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10000"/>
                        <a:ext cx="914400" cy="1179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38400" y="5181600"/>
          <a:ext cx="1032797" cy="941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13" imgW="431640" imgH="393480" progId="Equation.3">
                  <p:embed/>
                </p:oleObj>
              </mc:Choice>
              <mc:Fallback>
                <p:oleObj name="Equation" r:id="rId13" imgW="4316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1032797" cy="941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72000" y="5181600"/>
          <a:ext cx="762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15" imgW="279360" imgH="393480" progId="Equation.3">
                  <p:embed/>
                </p:oleObj>
              </mc:Choice>
              <mc:Fallback>
                <p:oleObj name="Equation" r:id="rId15" imgW="2793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1600"/>
                        <a:ext cx="762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>
                <a:latin typeface="Comic Sans MS" pitchFamily="66" charset="0"/>
              </a:rPr>
              <a:t>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200" b="1" dirty="0">
                <a:solidFill>
                  <a:srgbClr val="0000FF"/>
                </a:solidFill>
                <a:latin typeface="Comic Sans MS" pitchFamily="66" charset="0"/>
              </a:rPr>
              <a:t>Using Scientific Notation, </a:t>
            </a:r>
          </a:p>
          <a:p>
            <a:pPr algn="ctr">
              <a:buNone/>
            </a:pPr>
            <a:r>
              <a:rPr lang="en-US" sz="4200" b="1" dirty="0">
                <a:solidFill>
                  <a:srgbClr val="0000FF"/>
                </a:solidFill>
                <a:latin typeface="Comic Sans MS" pitchFamily="66" charset="0"/>
              </a:rPr>
              <a:t>rewrite the following numbers.</a:t>
            </a:r>
          </a:p>
          <a:p>
            <a:pPr>
              <a:buNone/>
            </a:pPr>
            <a:r>
              <a:rPr lang="en-US" sz="4300" b="1" dirty="0">
                <a:latin typeface="Comic Sans MS" pitchFamily="66" charset="0"/>
              </a:rPr>
              <a:t>0.000882</a:t>
            </a:r>
          </a:p>
          <a:p>
            <a:pPr>
              <a:buNone/>
            </a:pPr>
            <a:r>
              <a:rPr lang="en-US" sz="4300" b="1" dirty="0">
                <a:solidFill>
                  <a:srgbClr val="C00000"/>
                </a:solidFill>
                <a:latin typeface="Comic Sans MS" pitchFamily="66" charset="0"/>
              </a:rPr>
              <a:t>8.82 X 10</a:t>
            </a:r>
            <a:r>
              <a:rPr lang="en-US" sz="4300" b="1" baseline="30000" dirty="0">
                <a:solidFill>
                  <a:srgbClr val="C00000"/>
                </a:solidFill>
                <a:latin typeface="Comic Sans MS" pitchFamily="66" charset="0"/>
              </a:rPr>
              <a:t>-4</a:t>
            </a:r>
            <a:endParaRPr lang="en-US" sz="43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>
                <a:latin typeface="Comic Sans MS" pitchFamily="66" charset="0"/>
              </a:rPr>
              <a:t>0.00000059</a:t>
            </a:r>
          </a:p>
          <a:p>
            <a:pPr>
              <a:buNone/>
            </a:pPr>
            <a:r>
              <a:rPr lang="en-US" sz="4300" b="1" dirty="0">
                <a:solidFill>
                  <a:srgbClr val="C00000"/>
                </a:solidFill>
                <a:latin typeface="Comic Sans MS" pitchFamily="66" charset="0"/>
              </a:rPr>
              <a:t>5.9 X 10</a:t>
            </a:r>
            <a:r>
              <a:rPr lang="en-US" sz="4300" b="1" baseline="30000" dirty="0">
                <a:solidFill>
                  <a:srgbClr val="C00000"/>
                </a:solidFill>
                <a:latin typeface="Comic Sans MS" pitchFamily="66" charset="0"/>
              </a:rPr>
              <a:t>-7</a:t>
            </a:r>
            <a:endParaRPr lang="en-US" sz="43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>
                <a:latin typeface="Comic Sans MS" pitchFamily="66" charset="0"/>
              </a:rPr>
              <a:t>0.00004</a:t>
            </a:r>
          </a:p>
          <a:p>
            <a:pPr>
              <a:buNone/>
            </a:pPr>
            <a:r>
              <a:rPr lang="en-US" sz="4300" b="1" dirty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300" b="1" baseline="30000" dirty="0">
                <a:solidFill>
                  <a:srgbClr val="C00000"/>
                </a:solidFill>
                <a:latin typeface="Comic Sans MS" pitchFamily="66" charset="0"/>
              </a:rPr>
              <a:t>-5</a:t>
            </a:r>
            <a:endParaRPr lang="en-US" sz="43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300" b="1" dirty="0">
              <a:latin typeface="Comic Sans MS" pitchFamily="66" charset="0"/>
            </a:endParaRPr>
          </a:p>
          <a:p>
            <a:pPr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>
                <a:latin typeface="Comic Sans MS" pitchFamily="66" charset="0"/>
              </a:rPr>
              <a:t>More Examples</a:t>
            </a:r>
            <a:br>
              <a:rPr lang="en-US" sz="4800" b="1" dirty="0">
                <a:latin typeface="Comic Sans MS" pitchFamily="66" charset="0"/>
              </a:rPr>
            </a:br>
            <a:endParaRPr lang="en-US" sz="31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		</a:t>
            </a:r>
            <a:r>
              <a:rPr lang="en-US" sz="4200" b="1" dirty="0">
                <a:latin typeface="Comic Sans MS" pitchFamily="66" charset="0"/>
              </a:rPr>
              <a:t>1)  </a:t>
            </a:r>
            <a:r>
              <a:rPr lang="en-US" sz="4600" b="1" dirty="0">
                <a:latin typeface="Comic Sans MS" pitchFamily="66" charset="0"/>
              </a:rPr>
              <a:t>0.0004</a:t>
            </a: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		</a:t>
            </a:r>
            <a:r>
              <a:rPr lang="en-US" sz="4600" b="1" dirty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600" b="1" baseline="30000" dirty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en-US" sz="4600" b="1" dirty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	2)  1.248 X 10</a:t>
            </a:r>
            <a:r>
              <a:rPr lang="en-US" sz="4600" b="1" baseline="30000" dirty="0">
                <a:latin typeface="Comic Sans MS" pitchFamily="66" charset="0"/>
              </a:rPr>
              <a:t>-6</a:t>
            </a:r>
          </a:p>
          <a:p>
            <a:pPr>
              <a:buNone/>
            </a:pPr>
            <a:r>
              <a:rPr lang="en-US" sz="4600" b="1" baseline="30000" dirty="0">
                <a:latin typeface="Comic Sans MS" pitchFamily="66" charset="0"/>
              </a:rPr>
              <a:t>		</a:t>
            </a:r>
            <a:r>
              <a:rPr lang="en-US" sz="4600" b="1" dirty="0">
                <a:latin typeface="Comic Sans MS" pitchFamily="66" charset="0"/>
              </a:rPr>
              <a:t>     </a:t>
            </a:r>
            <a:r>
              <a:rPr lang="en-US" sz="4600" b="1" dirty="0">
                <a:solidFill>
                  <a:srgbClr val="C00000"/>
                </a:solidFill>
                <a:latin typeface="Comic Sans MS" pitchFamily="66" charset="0"/>
              </a:rPr>
              <a:t>.000001248</a:t>
            </a: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	3)  6.123 X 10</a:t>
            </a:r>
            <a:r>
              <a:rPr lang="en-US" sz="4600" b="1" baseline="30000" dirty="0">
                <a:latin typeface="Comic Sans MS" pitchFamily="66" charset="0"/>
              </a:rPr>
              <a:t>-5</a:t>
            </a:r>
          </a:p>
          <a:p>
            <a:pPr>
              <a:buNone/>
            </a:pPr>
            <a:r>
              <a:rPr lang="en-US" sz="4600" b="1" baseline="30000" dirty="0">
                <a:latin typeface="Comic Sans MS" pitchFamily="66" charset="0"/>
              </a:rPr>
              <a:t>			</a:t>
            </a:r>
            <a:r>
              <a:rPr lang="en-US" sz="4600" b="1" dirty="0">
                <a:solidFill>
                  <a:srgbClr val="C00000"/>
                </a:solidFill>
                <a:latin typeface="Comic Sans MS" pitchFamily="66" charset="0"/>
              </a:rPr>
              <a:t>.00006123</a:t>
            </a:r>
            <a:r>
              <a:rPr lang="en-US" sz="4600" b="1" dirty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	4)  0.00000306</a:t>
            </a: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		</a:t>
            </a:r>
            <a:r>
              <a:rPr lang="en-US" sz="4600" b="1" dirty="0">
                <a:solidFill>
                  <a:srgbClr val="C00000"/>
                </a:solidFill>
                <a:latin typeface="Comic Sans MS" pitchFamily="66" charset="0"/>
              </a:rPr>
              <a:t>3.06 X 10</a:t>
            </a:r>
            <a:r>
              <a:rPr lang="en-US" sz="4600" b="1" baseline="30000" dirty="0">
                <a:solidFill>
                  <a:srgbClr val="C00000"/>
                </a:solidFill>
                <a:latin typeface="Comic Sans MS" pitchFamily="66" charset="0"/>
              </a:rPr>
              <a:t>-6</a:t>
            </a:r>
            <a:endParaRPr lang="en-US" sz="46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	5)  0.000892</a:t>
            </a: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	</a:t>
            </a:r>
            <a:r>
              <a:rPr lang="en-US" sz="4600" b="1" dirty="0">
                <a:solidFill>
                  <a:srgbClr val="C00000"/>
                </a:solidFill>
                <a:latin typeface="Comic Sans MS" pitchFamily="66" charset="0"/>
              </a:rPr>
              <a:t>	8.92 X 10</a:t>
            </a:r>
            <a:r>
              <a:rPr lang="en-US" sz="4600" b="1" baseline="30000" dirty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>
                <a:solidFill>
                  <a:srgbClr val="C00000"/>
                </a:solidFill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600" b="1" dirty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200" b="1" dirty="0">
                <a:latin typeface="Comic Sans MS" pitchFamily="66" charset="0"/>
              </a:rPr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300" b="1" dirty="0"/>
              <a:t>	</a:t>
            </a:r>
            <a:endParaRPr lang="en-US" sz="4700" b="1" dirty="0"/>
          </a:p>
          <a:p>
            <a:pPr>
              <a:buNone/>
            </a:pPr>
            <a:r>
              <a:rPr lang="en-US" sz="4400" b="1" dirty="0"/>
              <a:t>The nucleus of a human cell is about</a:t>
            </a:r>
          </a:p>
          <a:p>
            <a:pPr>
              <a:buNone/>
            </a:pPr>
            <a:r>
              <a:rPr lang="en-US" sz="4400" b="1" dirty="0"/>
              <a:t>	 7 X 10</a:t>
            </a:r>
            <a:r>
              <a:rPr lang="en-US" sz="4400" b="1" baseline="30000" dirty="0"/>
              <a:t>-6</a:t>
            </a:r>
            <a:r>
              <a:rPr lang="en-US" sz="4400" b="1" dirty="0"/>
              <a:t> meters in diameter.  What is the length in standard notation? </a:t>
            </a:r>
            <a:endParaRPr lang="en-US" sz="43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>
              <a:buNone/>
            </a:pPr>
            <a:r>
              <a:rPr lang="en-US" sz="5200" b="1" dirty="0">
                <a:solidFill>
                  <a:srgbClr val="C00000"/>
                </a:solidFill>
              </a:rPr>
              <a:t>	.000007</a:t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 descr="C:\Program Files\Microsoft Office\Media\CntCD1\ClipArt7\j030107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429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59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	</a:t>
            </a:r>
            <a:r>
              <a:rPr lang="en-US" b="1" dirty="0">
                <a:latin typeface="Comic Sans MS" pitchFamily="66" charset="0"/>
              </a:rPr>
              <a:t>A ribosome, another part of a cell, is about 0.000000003 of a meter in diameter.  Write the length in scientific notation.</a:t>
            </a:r>
          </a:p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3 X 10</a:t>
            </a:r>
            <a:r>
              <a:rPr lang="en-US" b="1" baseline="30000" dirty="0">
                <a:solidFill>
                  <a:srgbClr val="C00000"/>
                </a:solidFill>
                <a:latin typeface="Comic Sans MS" pitchFamily="66" charset="0"/>
              </a:rPr>
              <a:t>-9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7347" name="Picture 3" descr="C:\Program Files\Microsoft Office\Media\CntCD1\ClipArt6\j02973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4043629" cy="392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Comic Sans MS" pitchFamily="66" charset="0"/>
              </a:rPr>
              <a:t>Scientists </a:t>
            </a:r>
            <a:br>
              <a:rPr lang="en-US" sz="8000" b="1" dirty="0">
                <a:latin typeface="Comic Sans MS" pitchFamily="66" charset="0"/>
              </a:rPr>
            </a:br>
            <a:r>
              <a:rPr lang="en-US" sz="8000" b="1" dirty="0">
                <a:latin typeface="Comic Sans MS" pitchFamily="66" charset="0"/>
              </a:rPr>
              <a:t>are Lazy!!!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>
                <a:solidFill>
                  <a:srgbClr val="0000FF"/>
                </a:solidFill>
                <a:latin typeface="Comic Sans MS" pitchFamily="66" charset="0"/>
              </a:rPr>
              <a:t>They decided that by using powers of 10, they can create short versions of long numbers.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itchFamily="66" charset="0"/>
              </a:rPr>
              <a:t>Rules for Scientific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mic Sans MS" pitchFamily="66" charset="0"/>
              </a:rPr>
              <a:t>	</a:t>
            </a:r>
            <a:r>
              <a:rPr lang="en-US" sz="3600" b="1" dirty="0">
                <a:latin typeface="Comic Sans MS" pitchFamily="66" charset="0"/>
              </a:rPr>
              <a:t>To be in proper scientific notation the number must be written with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	* a number between 1 and 10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	* and multiplied by a power of 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    ten 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   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23 X 10</a:t>
            </a:r>
            <a:r>
              <a:rPr lang="en-US" sz="3600" b="1" baseline="30000" dirty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  is not in proper scientific notation.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>
                <a:latin typeface="Comic Sans MS" pitchFamily="66" charset="0"/>
              </a:rPr>
              <a:t>Soooo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4000" b="1" dirty="0">
                <a:solidFill>
                  <a:srgbClr val="0000FF"/>
                </a:solidFill>
                <a:latin typeface="Comic Sans MS" pitchFamily="66" charset="0"/>
              </a:rPr>
              <a:t>137,000,000 can be rewritten as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9600" dirty="0"/>
              <a:t>1.37 X 10</a:t>
            </a:r>
            <a:r>
              <a:rPr lang="en-US" sz="9600" baseline="30000" dirty="0"/>
              <a:t>8</a:t>
            </a:r>
            <a:endParaRPr lang="en-US" sz="9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>
                <a:latin typeface="Comic Sans MS" pitchFamily="66" charset="0"/>
              </a:rPr>
              <a:t>Now You 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239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Comic Sans MS" pitchFamily="66" charset="0"/>
              </a:rPr>
              <a:t>Using scientific notation, rewrite the following numbers.</a:t>
            </a:r>
          </a:p>
          <a:p>
            <a:endParaRPr lang="en-US" dirty="0"/>
          </a:p>
          <a:p>
            <a:r>
              <a:rPr lang="en-US" sz="4000" b="1" dirty="0">
                <a:latin typeface="Comic Sans MS" pitchFamily="66" charset="0"/>
              </a:rPr>
              <a:t>347,000</a:t>
            </a:r>
          </a:p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3.47 X 10</a:t>
            </a:r>
            <a:r>
              <a:rPr lang="en-US" sz="4000" b="1" baseline="30000" dirty="0">
                <a:solidFill>
                  <a:srgbClr val="C00000"/>
                </a:solidFill>
                <a:latin typeface="Comic Sans MS" pitchFamily="66" charset="0"/>
              </a:rPr>
              <a:t>5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>
                <a:latin typeface="Comic Sans MS" pitchFamily="66" charset="0"/>
              </a:rPr>
              <a:t>902,000,000</a:t>
            </a:r>
          </a:p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9.02 X 10</a:t>
            </a:r>
            <a:r>
              <a:rPr lang="en-US" sz="4000" b="1" baseline="30000" dirty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>
                <a:latin typeface="Comic Sans MS" pitchFamily="66" charset="0"/>
              </a:rPr>
              <a:t>61,400</a:t>
            </a:r>
          </a:p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6.14 X 10</a:t>
            </a:r>
            <a:r>
              <a:rPr lang="en-US" sz="4000" b="1" baseline="30000" dirty="0">
                <a:solidFill>
                  <a:srgbClr val="C00000"/>
                </a:solidFill>
                <a:latin typeface="Comic Sans MS" pitchFamily="66" charset="0"/>
              </a:rPr>
              <a:t>4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itchFamily="66" charset="0"/>
              </a:rPr>
              <a:t>Convert these: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>
                <a:latin typeface="Comic Sans MS" pitchFamily="66" charset="0"/>
              </a:rPr>
              <a:t>	1.23 X 10</a:t>
            </a:r>
            <a:r>
              <a:rPr lang="en-US" sz="4800" b="1" baseline="30000" dirty="0">
                <a:latin typeface="Comic Sans MS" pitchFamily="66" charset="0"/>
              </a:rPr>
              <a:t>-5</a:t>
            </a:r>
          </a:p>
          <a:p>
            <a:pPr>
              <a:buNone/>
            </a:pPr>
            <a:r>
              <a:rPr lang="en-US" sz="4800" b="1" dirty="0">
                <a:solidFill>
                  <a:srgbClr val="C00000"/>
                </a:solidFill>
                <a:latin typeface="Comic Sans MS" pitchFamily="66" charset="0"/>
              </a:rPr>
              <a:t>	.0000123</a:t>
            </a:r>
          </a:p>
          <a:p>
            <a:pPr>
              <a:buNone/>
            </a:pPr>
            <a:r>
              <a:rPr lang="en-US" sz="4800" b="1" dirty="0">
                <a:latin typeface="Comic Sans MS" pitchFamily="66" charset="0"/>
              </a:rPr>
              <a:t>	6.806 X 10</a:t>
            </a:r>
            <a:r>
              <a:rPr lang="en-US" sz="4800" b="1" baseline="30000" dirty="0">
                <a:latin typeface="Comic Sans MS" pitchFamily="66" charset="0"/>
              </a:rPr>
              <a:t>-6</a:t>
            </a:r>
          </a:p>
          <a:p>
            <a:pPr>
              <a:buNone/>
            </a:pPr>
            <a:r>
              <a:rPr lang="en-US" sz="4800" b="1" dirty="0">
                <a:solidFill>
                  <a:srgbClr val="C00000"/>
                </a:solidFill>
                <a:latin typeface="Comic Sans MS" pitchFamily="66" charset="0"/>
              </a:rPr>
              <a:t>	.000006806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Try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mic Sans MS" pitchFamily="66" charset="0"/>
              </a:rPr>
              <a:t>	4,000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4 X 10</a:t>
            </a:r>
            <a:r>
              <a:rPr lang="en-US" b="1" baseline="30000" dirty="0">
                <a:solidFill>
                  <a:srgbClr val="C00000"/>
                </a:solidFill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US" b="1" dirty="0">
                <a:latin typeface="Comic Sans MS" pitchFamily="66" charset="0"/>
              </a:rPr>
              <a:t>	2.48 X 10</a:t>
            </a:r>
            <a:r>
              <a:rPr lang="en-US" b="1" baseline="30000" dirty="0">
                <a:latin typeface="Comic Sans MS" pitchFamily="66" charset="0"/>
              </a:rPr>
              <a:t>3</a:t>
            </a:r>
            <a:endParaRPr lang="en-US" b="1" dirty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2,480</a:t>
            </a:r>
          </a:p>
          <a:p>
            <a:pPr>
              <a:buNone/>
            </a:pPr>
            <a:r>
              <a:rPr lang="en-US" b="1" dirty="0">
                <a:latin typeface="Comic Sans MS" pitchFamily="66" charset="0"/>
              </a:rPr>
              <a:t>	6.123 X 10</a:t>
            </a:r>
            <a:r>
              <a:rPr lang="en-US" b="1" baseline="30000" dirty="0">
                <a:latin typeface="Comic Sans MS" pitchFamily="66" charset="0"/>
              </a:rPr>
              <a:t>6</a:t>
            </a:r>
            <a:r>
              <a:rPr lang="en-US" b="1" dirty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6,123,000</a:t>
            </a:r>
          </a:p>
          <a:p>
            <a:pPr>
              <a:buNone/>
            </a:pPr>
            <a:r>
              <a:rPr lang="en-US" b="1" dirty="0">
                <a:latin typeface="Comic Sans MS" pitchFamily="66" charset="0"/>
              </a:rPr>
              <a:t>	306,000,000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3.06 X 10</a:t>
            </a:r>
            <a:r>
              <a:rPr lang="en-US" b="1" baseline="30000" dirty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latin typeface="Comic Sans MS" pitchFamily="66" charset="0"/>
              </a:rPr>
              <a:t>In the United States, 15,000,000 households use private wells for their water supply.  Write this number in scientific notation.</a:t>
            </a:r>
          </a:p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1.5 X 10</a:t>
            </a:r>
            <a:r>
              <a:rPr lang="en-US" b="1" baseline="30000" dirty="0">
                <a:solidFill>
                  <a:srgbClr val="C00000"/>
                </a:solidFill>
                <a:latin typeface="Comic Sans MS" pitchFamily="66" charset="0"/>
              </a:rPr>
              <a:t>7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>
              <a:latin typeface="Comic Sans MS" pitchFamily="66" charset="0"/>
            </a:endParaRPr>
          </a:p>
        </p:txBody>
      </p:sp>
      <p:pic>
        <p:nvPicPr>
          <p:cNvPr id="54274" name="Picture 2" descr="C:\Program Files\Microsoft Office\Media\CntCD1\ClipArt2\j021509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09600"/>
            <a:ext cx="2209800" cy="3122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>
                <a:latin typeface="Comic Sans MS" pitchFamily="66" charset="0"/>
              </a:rPr>
              <a:t>The U.S. has a total of 1.2916 X 10</a:t>
            </a:r>
            <a:r>
              <a:rPr lang="en-US" sz="3900" b="1" baseline="30000" dirty="0">
                <a:latin typeface="Comic Sans MS" pitchFamily="66" charset="0"/>
              </a:rPr>
              <a:t>7</a:t>
            </a:r>
            <a:r>
              <a:rPr lang="en-US" sz="3900" b="1" dirty="0">
                <a:latin typeface="Comic Sans MS" pitchFamily="66" charset="0"/>
              </a:rPr>
              <a:t> acres of land reserved for state parks.  Write this in standard form.</a:t>
            </a:r>
          </a:p>
          <a:p>
            <a:endParaRPr lang="en-US" b="1" dirty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  <a:p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12,916,000 acres</a:t>
            </a:r>
          </a:p>
        </p:txBody>
      </p:sp>
      <p:pic>
        <p:nvPicPr>
          <p:cNvPr id="4" name="Picture 5" descr="C:\Program Files\Microsoft Office\Media\CntCD1\ClipArt2\j022915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0"/>
            <a:ext cx="4069977" cy="2352446"/>
          </a:xfrm>
          <a:prstGeom prst="rect">
            <a:avLst/>
          </a:prstGeom>
          <a:noFill/>
        </p:spPr>
      </p:pic>
      <p:pic>
        <p:nvPicPr>
          <p:cNvPr id="5" name="Picture 4" descr="C:\Program Files\Microsoft Office\Media\CntCD1\ClipArt2\j022912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971800"/>
            <a:ext cx="3352800" cy="2405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4864F0F35DFB43B4E5C4B4FEAB4907" ma:contentTypeVersion="1" ma:contentTypeDescription="Create a new document." ma:contentTypeScope="" ma:versionID="75c377a6381d188b8ee1dba382d174d8">
  <xsd:schema xmlns:xsd="http://www.w3.org/2001/XMLSchema" xmlns:xs="http://www.w3.org/2001/XMLSchema" xmlns:p="http://schemas.microsoft.com/office/2006/metadata/properties" xmlns:ns2="faac452d-f6f0-4895-a97b-d4909bed5550" targetNamespace="http://schemas.microsoft.com/office/2006/metadata/properties" ma:root="true" ma:fieldsID="5e3e5fc6d3b47540ea7a0d5fca133a31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452d-f6f0-4895-a97b-d4909bed5550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70AD54-BFE8-41C2-B82F-E281ECD9EC89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faac452d-f6f0-4895-a97b-d4909bed555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69B65F-55B3-4734-85BA-33E1D7FC3C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A7078A-8479-4BA2-A2F7-C7F205462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455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Equation</vt:lpstr>
      <vt:lpstr>SCIENTIFIC NOTATION</vt:lpstr>
      <vt:lpstr>Scientists  are Lazy!!!</vt:lpstr>
      <vt:lpstr>Rules for Scientific Notation</vt:lpstr>
      <vt:lpstr>Soooo</vt:lpstr>
      <vt:lpstr>Now You Try</vt:lpstr>
      <vt:lpstr>Convert these:</vt:lpstr>
      <vt:lpstr>Try These</vt:lpstr>
      <vt:lpstr>PowerPoint Presentation</vt:lpstr>
      <vt:lpstr>PowerPoint Presentation</vt:lpstr>
      <vt:lpstr>Why does a Negative Exponent give us a small number?</vt:lpstr>
      <vt:lpstr>Sooooo</vt:lpstr>
      <vt:lpstr>Your Turn</vt:lpstr>
      <vt:lpstr>More Examples </vt:lpstr>
      <vt:lpstr>PowerPoint Presentation</vt:lpstr>
      <vt:lpstr>PowerPoint Presentation</vt:lpstr>
    </vt:vector>
  </TitlesOfParts>
  <Company>Joint School District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 powerpoint</dc:title>
  <dc:creator>District User</dc:creator>
  <cp:lastModifiedBy>Ulcena, Jimmy</cp:lastModifiedBy>
  <cp:revision>115</cp:revision>
  <dcterms:created xsi:type="dcterms:W3CDTF">2009-11-11T23:19:10Z</dcterms:created>
  <dcterms:modified xsi:type="dcterms:W3CDTF">2021-09-16T11:40:47Z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0x010100E74864F0F35DFB43B4E5C4B4FEAB4907</vt:lpwstr>
  </property>
</Properties>
</file>