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67" r:id="rId2"/>
    <p:sldId id="281" r:id="rId3"/>
    <p:sldId id="282" r:id="rId4"/>
    <p:sldId id="297" r:id="rId5"/>
    <p:sldId id="296" r:id="rId6"/>
    <p:sldId id="295" r:id="rId7"/>
    <p:sldId id="279" r:id="rId8"/>
    <p:sldId id="284" r:id="rId9"/>
    <p:sldId id="285" r:id="rId10"/>
    <p:sldId id="286" r:id="rId11"/>
    <p:sldId id="287" r:id="rId12"/>
    <p:sldId id="288" r:id="rId13"/>
    <p:sldId id="298" r:id="rId14"/>
    <p:sldId id="301" r:id="rId15"/>
    <p:sldId id="280" r:id="rId16"/>
    <p:sldId id="289" r:id="rId17"/>
    <p:sldId id="290" r:id="rId18"/>
    <p:sldId id="291" r:id="rId19"/>
    <p:sldId id="292" r:id="rId20"/>
    <p:sldId id="293" r:id="rId21"/>
    <p:sldId id="294" r:id="rId22"/>
    <p:sldId id="304" r:id="rId23"/>
    <p:sldId id="299" r:id="rId24"/>
    <p:sldId id="300" r:id="rId25"/>
    <p:sldId id="257" r:id="rId26"/>
    <p:sldId id="258" r:id="rId27"/>
    <p:sldId id="303" r:id="rId28"/>
    <p:sldId id="260" r:id="rId29"/>
    <p:sldId id="261" r:id="rId30"/>
    <p:sldId id="262" r:id="rId31"/>
    <p:sldId id="263" r:id="rId32"/>
    <p:sldId id="264" r:id="rId33"/>
    <p:sldId id="265" r:id="rId34"/>
    <p:sldId id="266" r:id="rId3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7BE8C-9426-4AC8-9131-74CB66ADF815}"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3006834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7BE8C-9426-4AC8-9131-74CB66ADF815}"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1732082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947BE8C-9426-4AC8-9131-74CB66ADF815}" type="datetimeFigureOut">
              <a:rPr lang="en-US" smtClean="0"/>
              <a:pPr/>
              <a:t>8/12/2024</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183834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7BE8C-9426-4AC8-9131-74CB66ADF815}"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3470741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947BE8C-9426-4AC8-9131-74CB66ADF815}" type="datetimeFigureOut">
              <a:rPr lang="en-US" smtClean="0"/>
              <a:pPr/>
              <a:t>8/12/2024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41954FA-1CCC-4B98-95E7-47146F94A469}" type="slidenum">
              <a:rPr lang="en-US" smtClean="0"/>
              <a:pPr/>
              <a:t>‹#›</a:t>
            </a:fld>
            <a:endParaRPr lang="en-US"/>
          </a:p>
        </p:txBody>
      </p:sp>
    </p:spTree>
    <p:extLst>
      <p:ext uri="{BB962C8B-B14F-4D97-AF65-F5344CB8AC3E}">
        <p14:creationId xmlns:p14="http://schemas.microsoft.com/office/powerpoint/2010/main" val="295224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47BE8C-9426-4AC8-9131-74CB66ADF815}"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44355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47BE8C-9426-4AC8-9131-74CB66ADF815}"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2388855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7BE8C-9426-4AC8-9131-74CB66ADF815}"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1314560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7BE8C-9426-4AC8-9131-74CB66ADF815}"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3416579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47BE8C-9426-4AC8-9131-74CB66ADF815}"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937934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47BE8C-9426-4AC8-9131-74CB66ADF815}"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54FA-1CCC-4B98-95E7-47146F94A469}" type="slidenum">
              <a:rPr lang="en-US" smtClean="0"/>
              <a:pPr/>
              <a:t>‹#›</a:t>
            </a:fld>
            <a:endParaRPr lang="en-US"/>
          </a:p>
        </p:txBody>
      </p:sp>
    </p:spTree>
    <p:extLst>
      <p:ext uri="{BB962C8B-B14F-4D97-AF65-F5344CB8AC3E}">
        <p14:creationId xmlns:p14="http://schemas.microsoft.com/office/powerpoint/2010/main" val="57866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E947BE8C-9426-4AC8-9131-74CB66ADF815}" type="datetimeFigureOut">
              <a:rPr lang="en-US" smtClean="0"/>
              <a:pPr/>
              <a:t>8/12/2024</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841954FA-1CCC-4B98-95E7-47146F94A469}" type="slidenum">
              <a:rPr lang="en-US" smtClean="0"/>
              <a:pPr/>
              <a:t>‹#›</a:t>
            </a:fld>
            <a:endParaRPr lang="en-US"/>
          </a:p>
        </p:txBody>
      </p:sp>
    </p:spTree>
    <p:extLst>
      <p:ext uri="{BB962C8B-B14F-4D97-AF65-F5344CB8AC3E}">
        <p14:creationId xmlns:p14="http://schemas.microsoft.com/office/powerpoint/2010/main" val="3294849463"/>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7467600" cy="1975104"/>
          </a:xfrm>
        </p:spPr>
        <p:txBody>
          <a:bodyPr>
            <a:normAutofit fontScale="90000"/>
          </a:bodyPr>
          <a:lstStyle/>
          <a:p>
            <a:pPr algn="ctr"/>
            <a:br>
              <a:rPr lang="en-US" sz="6000" dirty="0">
                <a:latin typeface="Wish I Were Taller" pitchFamily="2" charset="0"/>
              </a:rPr>
            </a:br>
            <a:r>
              <a:rPr lang="en-US" sz="6000" dirty="0">
                <a:latin typeface="Wish I Were Taller" pitchFamily="2" charset="0"/>
              </a:rPr>
              <a:t>Welcome To Computer Science Mr. Jennings</a:t>
            </a:r>
            <a:endParaRPr lang="en-US" sz="4000" dirty="0">
              <a:latin typeface="SF Slapstick Comic" panose="00000400000000000000" pitchFamily="2" charset="0"/>
              <a:ea typeface="LaughOutLoud" pitchFamily="2" charset="0"/>
            </a:endParaRPr>
          </a:p>
        </p:txBody>
      </p:sp>
      <p:sp>
        <p:nvSpPr>
          <p:cNvPr id="3" name="Subtitle 2"/>
          <p:cNvSpPr>
            <a:spLocks noGrp="1"/>
          </p:cNvSpPr>
          <p:nvPr>
            <p:ph type="subTitle" idx="1"/>
          </p:nvPr>
        </p:nvSpPr>
        <p:spPr>
          <a:xfrm>
            <a:off x="2438400" y="4114800"/>
            <a:ext cx="5114778" cy="1101248"/>
          </a:xfrm>
        </p:spPr>
        <p:txBody>
          <a:bodyPr>
            <a:noAutofit/>
          </a:bodyPr>
          <a:lstStyle/>
          <a:p>
            <a:pPr algn="ctr"/>
            <a:r>
              <a:rPr lang="en-US" sz="6000" dirty="0">
                <a:latin typeface="Bubblegum Sans" panose="02000506000000020004" pitchFamily="50" charset="0"/>
              </a:rPr>
              <a:t>Classroom Expectations</a:t>
            </a:r>
          </a:p>
        </p:txBody>
      </p:sp>
    </p:spTree>
    <p:extLst>
      <p:ext uri="{BB962C8B-B14F-4D97-AF65-F5344CB8AC3E}">
        <p14:creationId xmlns:p14="http://schemas.microsoft.com/office/powerpoint/2010/main" val="3474206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0752-F8CE-4B2C-9FDE-8BD0A4A22249}"/>
              </a:ext>
            </a:extLst>
          </p:cNvPr>
          <p:cNvSpPr>
            <a:spLocks noGrp="1"/>
          </p:cNvSpPr>
          <p:nvPr>
            <p:ph type="title"/>
          </p:nvPr>
        </p:nvSpPr>
        <p:spPr/>
        <p:txBody>
          <a:bodyPr/>
          <a:lstStyle/>
          <a:p>
            <a:r>
              <a:rPr lang="en-US" dirty="0"/>
              <a:t>Rule #3</a:t>
            </a:r>
          </a:p>
        </p:txBody>
      </p:sp>
      <p:sp>
        <p:nvSpPr>
          <p:cNvPr id="3" name="Content Placeholder 2">
            <a:extLst>
              <a:ext uri="{FF2B5EF4-FFF2-40B4-BE49-F238E27FC236}">
                <a16:creationId xmlns:a16="http://schemas.microsoft.com/office/drawing/2014/main" id="{91F0522A-DC46-4100-B490-0ECB11E7408F}"/>
              </a:ext>
            </a:extLst>
          </p:cNvPr>
          <p:cNvSpPr>
            <a:spLocks noGrp="1"/>
          </p:cNvSpPr>
          <p:nvPr>
            <p:ph sz="half" idx="1"/>
          </p:nvPr>
        </p:nvSpPr>
        <p:spPr/>
        <p:txBody>
          <a:bodyPr/>
          <a:lstStyle/>
          <a:p>
            <a:r>
              <a:rPr lang="en-US" dirty="0"/>
              <a:t>Raise your hand for permission to leave your seat!!!</a:t>
            </a:r>
          </a:p>
        </p:txBody>
      </p:sp>
      <p:pic>
        <p:nvPicPr>
          <p:cNvPr id="7" name="Content Placeholder 6">
            <a:extLst>
              <a:ext uri="{FF2B5EF4-FFF2-40B4-BE49-F238E27FC236}">
                <a16:creationId xmlns:a16="http://schemas.microsoft.com/office/drawing/2014/main" id="{E7DD4C05-A26C-4B03-ABE8-6D26C0726F44}"/>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3104025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6793-509E-4F17-A1A0-8D2B9A6AEF51}"/>
              </a:ext>
            </a:extLst>
          </p:cNvPr>
          <p:cNvSpPr>
            <a:spLocks noGrp="1"/>
          </p:cNvSpPr>
          <p:nvPr>
            <p:ph type="title"/>
          </p:nvPr>
        </p:nvSpPr>
        <p:spPr/>
        <p:txBody>
          <a:bodyPr/>
          <a:lstStyle/>
          <a:p>
            <a:r>
              <a:rPr lang="en-US" dirty="0"/>
              <a:t>Rule # 4</a:t>
            </a:r>
          </a:p>
        </p:txBody>
      </p:sp>
      <p:sp>
        <p:nvSpPr>
          <p:cNvPr id="3" name="Content Placeholder 2">
            <a:extLst>
              <a:ext uri="{FF2B5EF4-FFF2-40B4-BE49-F238E27FC236}">
                <a16:creationId xmlns:a16="http://schemas.microsoft.com/office/drawing/2014/main" id="{FEE8B6A8-307A-4836-A8EB-858990D5BD94}"/>
              </a:ext>
            </a:extLst>
          </p:cNvPr>
          <p:cNvSpPr>
            <a:spLocks noGrp="1"/>
          </p:cNvSpPr>
          <p:nvPr>
            <p:ph sz="half" idx="1"/>
          </p:nvPr>
        </p:nvSpPr>
        <p:spPr/>
        <p:txBody>
          <a:bodyPr/>
          <a:lstStyle/>
          <a:p>
            <a:r>
              <a:rPr lang="en-US" dirty="0"/>
              <a:t>Make smart choices!!!</a:t>
            </a:r>
          </a:p>
        </p:txBody>
      </p:sp>
      <p:pic>
        <p:nvPicPr>
          <p:cNvPr id="5" name="Content Placeholder 4">
            <a:extLst>
              <a:ext uri="{FF2B5EF4-FFF2-40B4-BE49-F238E27FC236}">
                <a16:creationId xmlns:a16="http://schemas.microsoft.com/office/drawing/2014/main" id="{04AC2A24-CA54-47E5-B0FE-944FF03A3611}"/>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2216618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4AC3-8551-49E9-B159-B9651D8072E6}"/>
              </a:ext>
            </a:extLst>
          </p:cNvPr>
          <p:cNvSpPr>
            <a:spLocks noGrp="1"/>
          </p:cNvSpPr>
          <p:nvPr>
            <p:ph type="title"/>
          </p:nvPr>
        </p:nvSpPr>
        <p:spPr/>
        <p:txBody>
          <a:bodyPr/>
          <a:lstStyle/>
          <a:p>
            <a:r>
              <a:rPr lang="en-US" dirty="0"/>
              <a:t>Rule # 5</a:t>
            </a:r>
          </a:p>
        </p:txBody>
      </p:sp>
      <p:sp>
        <p:nvSpPr>
          <p:cNvPr id="3" name="Content Placeholder 2">
            <a:extLst>
              <a:ext uri="{FF2B5EF4-FFF2-40B4-BE49-F238E27FC236}">
                <a16:creationId xmlns:a16="http://schemas.microsoft.com/office/drawing/2014/main" id="{E5893D9D-05E9-4501-A0FA-D4B995BF0DD8}"/>
              </a:ext>
            </a:extLst>
          </p:cNvPr>
          <p:cNvSpPr>
            <a:spLocks noGrp="1"/>
          </p:cNvSpPr>
          <p:nvPr>
            <p:ph sz="half" idx="1"/>
          </p:nvPr>
        </p:nvSpPr>
        <p:spPr/>
        <p:txBody>
          <a:bodyPr/>
          <a:lstStyle/>
          <a:p>
            <a:r>
              <a:rPr lang="en-US" dirty="0"/>
              <a:t>Keep your teacher happy!!</a:t>
            </a:r>
          </a:p>
        </p:txBody>
      </p:sp>
      <p:pic>
        <p:nvPicPr>
          <p:cNvPr id="5" name="Content Placeholder 4">
            <a:extLst>
              <a:ext uri="{FF2B5EF4-FFF2-40B4-BE49-F238E27FC236}">
                <a16:creationId xmlns:a16="http://schemas.microsoft.com/office/drawing/2014/main" id="{64DDBD17-4B50-40C1-8E22-7808E6CAE4E1}"/>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1753889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2CD8-556B-4ED8-B690-7DF903EBC260}"/>
              </a:ext>
            </a:extLst>
          </p:cNvPr>
          <p:cNvSpPr>
            <a:spLocks noGrp="1"/>
          </p:cNvSpPr>
          <p:nvPr>
            <p:ph type="title"/>
          </p:nvPr>
        </p:nvSpPr>
        <p:spPr/>
        <p:txBody>
          <a:bodyPr/>
          <a:lstStyle/>
          <a:p>
            <a:r>
              <a:rPr lang="en-US" dirty="0"/>
              <a:t>Rule #6</a:t>
            </a:r>
          </a:p>
        </p:txBody>
      </p:sp>
      <p:sp>
        <p:nvSpPr>
          <p:cNvPr id="3" name="Content Placeholder 2">
            <a:extLst>
              <a:ext uri="{FF2B5EF4-FFF2-40B4-BE49-F238E27FC236}">
                <a16:creationId xmlns:a16="http://schemas.microsoft.com/office/drawing/2014/main" id="{000907E4-37E5-41E3-936B-412B7BC7CD9B}"/>
              </a:ext>
            </a:extLst>
          </p:cNvPr>
          <p:cNvSpPr>
            <a:spLocks noGrp="1"/>
          </p:cNvSpPr>
          <p:nvPr>
            <p:ph sz="half" idx="1"/>
          </p:nvPr>
        </p:nvSpPr>
        <p:spPr/>
        <p:txBody>
          <a:bodyPr/>
          <a:lstStyle/>
          <a:p>
            <a:r>
              <a:rPr lang="en-US" dirty="0"/>
              <a:t>Do NOT Open my door without Permission!!!! </a:t>
            </a:r>
          </a:p>
        </p:txBody>
      </p:sp>
      <p:pic>
        <p:nvPicPr>
          <p:cNvPr id="5" name="Content Placeholder 4">
            <a:extLst>
              <a:ext uri="{FF2B5EF4-FFF2-40B4-BE49-F238E27FC236}">
                <a16:creationId xmlns:a16="http://schemas.microsoft.com/office/drawing/2014/main" id="{8F128450-5974-48F6-9743-341A79BE92D3}"/>
              </a:ext>
            </a:extLst>
          </p:cNvPr>
          <p:cNvPicPr>
            <a:picLocks noGrp="1" noChangeAspect="1"/>
          </p:cNvPicPr>
          <p:nvPr>
            <p:ph sz="half" idx="2"/>
          </p:nvPr>
        </p:nvPicPr>
        <p:blipFill>
          <a:blip r:embed="rId2"/>
          <a:stretch>
            <a:fillRect/>
          </a:stretch>
        </p:blipFill>
        <p:spPr>
          <a:xfrm>
            <a:off x="5357874" y="2011680"/>
            <a:ext cx="3221200" cy="3474720"/>
          </a:xfrm>
          <a:prstGeom prst="rect">
            <a:avLst/>
          </a:prstGeom>
        </p:spPr>
      </p:pic>
    </p:spTree>
    <p:extLst>
      <p:ext uri="{BB962C8B-B14F-4D97-AF65-F5344CB8AC3E}">
        <p14:creationId xmlns:p14="http://schemas.microsoft.com/office/powerpoint/2010/main" val="1983065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8807-1ABE-4825-8A76-FD985332B5C4}"/>
              </a:ext>
            </a:extLst>
          </p:cNvPr>
          <p:cNvSpPr>
            <a:spLocks noGrp="1"/>
          </p:cNvSpPr>
          <p:nvPr>
            <p:ph type="title"/>
          </p:nvPr>
        </p:nvSpPr>
        <p:spPr/>
        <p:txBody>
          <a:bodyPr/>
          <a:lstStyle/>
          <a:p>
            <a:r>
              <a:rPr lang="en-US" dirty="0"/>
              <a:t>Rule #7</a:t>
            </a:r>
          </a:p>
        </p:txBody>
      </p:sp>
      <p:sp>
        <p:nvSpPr>
          <p:cNvPr id="3" name="Content Placeholder 2">
            <a:extLst>
              <a:ext uri="{FF2B5EF4-FFF2-40B4-BE49-F238E27FC236}">
                <a16:creationId xmlns:a16="http://schemas.microsoft.com/office/drawing/2014/main" id="{7AD3FE53-C52C-4D88-80A3-6E920BCAAD98}"/>
              </a:ext>
            </a:extLst>
          </p:cNvPr>
          <p:cNvSpPr>
            <a:spLocks noGrp="1"/>
          </p:cNvSpPr>
          <p:nvPr>
            <p:ph sz="half" idx="1"/>
          </p:nvPr>
        </p:nvSpPr>
        <p:spPr/>
        <p:txBody>
          <a:bodyPr/>
          <a:lstStyle/>
          <a:p>
            <a:r>
              <a:rPr lang="en-US" dirty="0"/>
              <a:t>NO ELECTRONIC !!!!!!</a:t>
            </a:r>
          </a:p>
        </p:txBody>
      </p:sp>
      <p:pic>
        <p:nvPicPr>
          <p:cNvPr id="5" name="Content Placeholder 4">
            <a:extLst>
              <a:ext uri="{FF2B5EF4-FFF2-40B4-BE49-F238E27FC236}">
                <a16:creationId xmlns:a16="http://schemas.microsoft.com/office/drawing/2014/main" id="{B2CE10DF-DCD7-43D3-BC0F-9AD3257229B4}"/>
              </a:ext>
            </a:extLst>
          </p:cNvPr>
          <p:cNvPicPr>
            <a:picLocks noGrp="1" noChangeAspect="1"/>
          </p:cNvPicPr>
          <p:nvPr>
            <p:ph sz="half" idx="2"/>
          </p:nvPr>
        </p:nvPicPr>
        <p:blipFill>
          <a:blip r:embed="rId2"/>
          <a:stretch>
            <a:fillRect/>
          </a:stretch>
        </p:blipFill>
        <p:spPr>
          <a:xfrm>
            <a:off x="4738694" y="1981206"/>
            <a:ext cx="3643306" cy="3428994"/>
          </a:xfrm>
          <a:prstGeom prst="rect">
            <a:avLst/>
          </a:prstGeom>
        </p:spPr>
      </p:pic>
    </p:spTree>
    <p:extLst>
      <p:ext uri="{BB962C8B-B14F-4D97-AF65-F5344CB8AC3E}">
        <p14:creationId xmlns:p14="http://schemas.microsoft.com/office/powerpoint/2010/main" val="4190316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DD37-6FAA-4BF6-B3D3-53565AD7B079}"/>
              </a:ext>
            </a:extLst>
          </p:cNvPr>
          <p:cNvSpPr>
            <a:spLocks noGrp="1"/>
          </p:cNvSpPr>
          <p:nvPr>
            <p:ph type="title"/>
          </p:nvPr>
        </p:nvSpPr>
        <p:spPr/>
        <p:txBody>
          <a:bodyPr/>
          <a:lstStyle/>
          <a:p>
            <a:r>
              <a:rPr lang="en-US" dirty="0"/>
              <a:t>Expectations in our classroom</a:t>
            </a:r>
          </a:p>
        </p:txBody>
      </p:sp>
      <p:sp>
        <p:nvSpPr>
          <p:cNvPr id="3" name="Content Placeholder 2">
            <a:extLst>
              <a:ext uri="{FF2B5EF4-FFF2-40B4-BE49-F238E27FC236}">
                <a16:creationId xmlns:a16="http://schemas.microsoft.com/office/drawing/2014/main" id="{2174F321-2A72-4AFE-9498-2160105C00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24181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B26B-FCF3-4DFF-835B-0E8B29CD02E5}"/>
              </a:ext>
            </a:extLst>
          </p:cNvPr>
          <p:cNvSpPr>
            <a:spLocks noGrp="1"/>
          </p:cNvSpPr>
          <p:nvPr>
            <p:ph type="title"/>
          </p:nvPr>
        </p:nvSpPr>
        <p:spPr/>
        <p:txBody>
          <a:bodyPr/>
          <a:lstStyle/>
          <a:p>
            <a:r>
              <a:rPr lang="en-US" dirty="0"/>
              <a:t>Expectation #1</a:t>
            </a:r>
          </a:p>
        </p:txBody>
      </p:sp>
      <p:sp>
        <p:nvSpPr>
          <p:cNvPr id="3" name="Content Placeholder 2">
            <a:extLst>
              <a:ext uri="{FF2B5EF4-FFF2-40B4-BE49-F238E27FC236}">
                <a16:creationId xmlns:a16="http://schemas.microsoft.com/office/drawing/2014/main" id="{174F54BB-B0D9-4985-9F77-AEF598D617BB}"/>
              </a:ext>
            </a:extLst>
          </p:cNvPr>
          <p:cNvSpPr>
            <a:spLocks noGrp="1"/>
          </p:cNvSpPr>
          <p:nvPr>
            <p:ph sz="half" idx="1"/>
          </p:nvPr>
        </p:nvSpPr>
        <p:spPr/>
        <p:txBody>
          <a:bodyPr/>
          <a:lstStyle/>
          <a:p>
            <a:r>
              <a:rPr lang="en-US" dirty="0"/>
              <a:t>Be Prepared</a:t>
            </a:r>
          </a:p>
        </p:txBody>
      </p:sp>
      <p:pic>
        <p:nvPicPr>
          <p:cNvPr id="5" name="Content Placeholder 4">
            <a:extLst>
              <a:ext uri="{FF2B5EF4-FFF2-40B4-BE49-F238E27FC236}">
                <a16:creationId xmlns:a16="http://schemas.microsoft.com/office/drawing/2014/main" id="{E190D68C-F156-4B0B-BCFD-B6592281E4F5}"/>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3892720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C4EF-9BCA-46AA-9006-0CC378EAE4B5}"/>
              </a:ext>
            </a:extLst>
          </p:cNvPr>
          <p:cNvSpPr>
            <a:spLocks noGrp="1"/>
          </p:cNvSpPr>
          <p:nvPr>
            <p:ph type="title"/>
          </p:nvPr>
        </p:nvSpPr>
        <p:spPr/>
        <p:txBody>
          <a:bodyPr/>
          <a:lstStyle/>
          <a:p>
            <a:r>
              <a:rPr lang="en-US" dirty="0"/>
              <a:t>Expectation #2</a:t>
            </a:r>
          </a:p>
        </p:txBody>
      </p:sp>
      <p:sp>
        <p:nvSpPr>
          <p:cNvPr id="3" name="Content Placeholder 2">
            <a:extLst>
              <a:ext uri="{FF2B5EF4-FFF2-40B4-BE49-F238E27FC236}">
                <a16:creationId xmlns:a16="http://schemas.microsoft.com/office/drawing/2014/main" id="{7BCB802A-CB16-43F4-843A-062562F39E7C}"/>
              </a:ext>
            </a:extLst>
          </p:cNvPr>
          <p:cNvSpPr>
            <a:spLocks noGrp="1"/>
          </p:cNvSpPr>
          <p:nvPr>
            <p:ph sz="half" idx="1"/>
          </p:nvPr>
        </p:nvSpPr>
        <p:spPr/>
        <p:txBody>
          <a:bodyPr/>
          <a:lstStyle/>
          <a:p>
            <a:r>
              <a:rPr lang="en-US" dirty="0"/>
              <a:t>Be Respectful!!!</a:t>
            </a:r>
          </a:p>
        </p:txBody>
      </p:sp>
      <p:pic>
        <p:nvPicPr>
          <p:cNvPr id="8" name="Content Placeholder 3">
            <a:extLst>
              <a:ext uri="{FF2B5EF4-FFF2-40B4-BE49-F238E27FC236}">
                <a16:creationId xmlns:a16="http://schemas.microsoft.com/office/drawing/2014/main" id="{AE5D2A2F-802A-46C6-ACE3-F306D78D9A19}"/>
              </a:ext>
            </a:extLst>
          </p:cNvPr>
          <p:cNvPicPr>
            <a:picLocks noGrp="1" noChangeAspect="1"/>
          </p:cNvPicPr>
          <p:nvPr>
            <p:ph sz="half" idx="2"/>
          </p:nvPr>
        </p:nvPicPr>
        <p:blipFill>
          <a:blip r:embed="rId2"/>
          <a:stretch>
            <a:fillRect/>
          </a:stretch>
        </p:blipFill>
        <p:spPr>
          <a:xfrm>
            <a:off x="5004016" y="2011363"/>
            <a:ext cx="3250767" cy="4206875"/>
          </a:xfrm>
          <a:prstGeom prst="rect">
            <a:avLst/>
          </a:prstGeom>
        </p:spPr>
      </p:pic>
    </p:spTree>
    <p:extLst>
      <p:ext uri="{BB962C8B-B14F-4D97-AF65-F5344CB8AC3E}">
        <p14:creationId xmlns:p14="http://schemas.microsoft.com/office/powerpoint/2010/main" val="3665253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C620-C545-4071-9A49-4D86498DC69A}"/>
              </a:ext>
            </a:extLst>
          </p:cNvPr>
          <p:cNvSpPr>
            <a:spLocks noGrp="1"/>
          </p:cNvSpPr>
          <p:nvPr>
            <p:ph type="title"/>
          </p:nvPr>
        </p:nvSpPr>
        <p:spPr/>
        <p:txBody>
          <a:bodyPr/>
          <a:lstStyle/>
          <a:p>
            <a:r>
              <a:rPr lang="en-US" dirty="0"/>
              <a:t>Expectation # 3</a:t>
            </a:r>
          </a:p>
        </p:txBody>
      </p:sp>
      <p:sp>
        <p:nvSpPr>
          <p:cNvPr id="3" name="Content Placeholder 2">
            <a:extLst>
              <a:ext uri="{FF2B5EF4-FFF2-40B4-BE49-F238E27FC236}">
                <a16:creationId xmlns:a16="http://schemas.microsoft.com/office/drawing/2014/main" id="{516AF51A-8DD2-421D-9730-14C4545E7879}"/>
              </a:ext>
            </a:extLst>
          </p:cNvPr>
          <p:cNvSpPr>
            <a:spLocks noGrp="1"/>
          </p:cNvSpPr>
          <p:nvPr>
            <p:ph sz="half" idx="1"/>
          </p:nvPr>
        </p:nvSpPr>
        <p:spPr/>
        <p:txBody>
          <a:bodyPr/>
          <a:lstStyle/>
          <a:p>
            <a:r>
              <a:rPr lang="en-US" dirty="0"/>
              <a:t>Be a good Listener!!!</a:t>
            </a:r>
          </a:p>
        </p:txBody>
      </p:sp>
      <p:pic>
        <p:nvPicPr>
          <p:cNvPr id="5" name="Content Placeholder 4">
            <a:extLst>
              <a:ext uri="{FF2B5EF4-FFF2-40B4-BE49-F238E27FC236}">
                <a16:creationId xmlns:a16="http://schemas.microsoft.com/office/drawing/2014/main" id="{718F6CE1-440D-4744-870E-3FAA6342F8C1}"/>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367314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443D-083C-46A9-B58B-544C16F70DE1}"/>
              </a:ext>
            </a:extLst>
          </p:cNvPr>
          <p:cNvSpPr>
            <a:spLocks noGrp="1"/>
          </p:cNvSpPr>
          <p:nvPr>
            <p:ph type="title"/>
          </p:nvPr>
        </p:nvSpPr>
        <p:spPr/>
        <p:txBody>
          <a:bodyPr/>
          <a:lstStyle/>
          <a:p>
            <a:r>
              <a:rPr lang="en-US" dirty="0"/>
              <a:t>Expectation # 4</a:t>
            </a:r>
          </a:p>
        </p:txBody>
      </p:sp>
      <p:sp>
        <p:nvSpPr>
          <p:cNvPr id="3" name="Content Placeholder 2">
            <a:extLst>
              <a:ext uri="{FF2B5EF4-FFF2-40B4-BE49-F238E27FC236}">
                <a16:creationId xmlns:a16="http://schemas.microsoft.com/office/drawing/2014/main" id="{472C6243-73F6-4815-BC46-FB8F16B22E65}"/>
              </a:ext>
            </a:extLst>
          </p:cNvPr>
          <p:cNvSpPr>
            <a:spLocks noGrp="1"/>
          </p:cNvSpPr>
          <p:nvPr>
            <p:ph sz="half" idx="1"/>
          </p:nvPr>
        </p:nvSpPr>
        <p:spPr/>
        <p:txBody>
          <a:bodyPr/>
          <a:lstStyle/>
          <a:p>
            <a:r>
              <a:rPr lang="en-US" dirty="0"/>
              <a:t>Be a good friend!!!</a:t>
            </a:r>
          </a:p>
        </p:txBody>
      </p:sp>
      <p:pic>
        <p:nvPicPr>
          <p:cNvPr id="5" name="Content Placeholder 4">
            <a:extLst>
              <a:ext uri="{FF2B5EF4-FFF2-40B4-BE49-F238E27FC236}">
                <a16:creationId xmlns:a16="http://schemas.microsoft.com/office/drawing/2014/main" id="{8674B1F0-D45D-4167-8A22-E5B485BC1C57}"/>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4226473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6FEA6-B1CF-49E7-85EB-99A2FE04B1F6}"/>
              </a:ext>
            </a:extLst>
          </p:cNvPr>
          <p:cNvSpPr/>
          <p:nvPr/>
        </p:nvSpPr>
        <p:spPr>
          <a:xfrm>
            <a:off x="0" y="152400"/>
            <a:ext cx="9144000" cy="369332"/>
          </a:xfrm>
          <a:prstGeom prst="rect">
            <a:avLst/>
          </a:prstGeom>
        </p:spPr>
        <p:txBody>
          <a:bodyPr wrap="square">
            <a:spAutoFit/>
          </a:bodyPr>
          <a:lstStyle/>
          <a:p>
            <a:r>
              <a:rPr lang="en-US" dirty="0"/>
              <a:t>MEET THE TEACHER</a:t>
            </a:r>
          </a:p>
        </p:txBody>
      </p:sp>
      <p:pic>
        <p:nvPicPr>
          <p:cNvPr id="5" name="Picture 4">
            <a:extLst>
              <a:ext uri="{FF2B5EF4-FFF2-40B4-BE49-F238E27FC236}">
                <a16:creationId xmlns:a16="http://schemas.microsoft.com/office/drawing/2014/main" id="{A5B02131-AB3F-40D6-A259-AC57F357A03D}"/>
              </a:ext>
            </a:extLst>
          </p:cNvPr>
          <p:cNvPicPr>
            <a:picLocks noChangeAspect="1"/>
          </p:cNvPicPr>
          <p:nvPr/>
        </p:nvPicPr>
        <p:blipFill>
          <a:blip r:embed="rId2"/>
          <a:stretch>
            <a:fillRect/>
          </a:stretch>
        </p:blipFill>
        <p:spPr>
          <a:xfrm>
            <a:off x="0" y="0"/>
            <a:ext cx="9144000" cy="5029200"/>
          </a:xfrm>
          <a:prstGeom prst="rect">
            <a:avLst/>
          </a:prstGeom>
        </p:spPr>
      </p:pic>
    </p:spTree>
    <p:extLst>
      <p:ext uri="{BB962C8B-B14F-4D97-AF65-F5344CB8AC3E}">
        <p14:creationId xmlns:p14="http://schemas.microsoft.com/office/powerpoint/2010/main" val="248596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0459-87A6-42BD-AE40-E8D67670127B}"/>
              </a:ext>
            </a:extLst>
          </p:cNvPr>
          <p:cNvSpPr>
            <a:spLocks noGrp="1"/>
          </p:cNvSpPr>
          <p:nvPr>
            <p:ph type="title"/>
          </p:nvPr>
        </p:nvSpPr>
        <p:spPr/>
        <p:txBody>
          <a:bodyPr/>
          <a:lstStyle/>
          <a:p>
            <a:r>
              <a:rPr lang="en-US" dirty="0"/>
              <a:t>Expectation # 5</a:t>
            </a:r>
          </a:p>
        </p:txBody>
      </p:sp>
      <p:sp>
        <p:nvSpPr>
          <p:cNvPr id="3" name="Content Placeholder 2">
            <a:extLst>
              <a:ext uri="{FF2B5EF4-FFF2-40B4-BE49-F238E27FC236}">
                <a16:creationId xmlns:a16="http://schemas.microsoft.com/office/drawing/2014/main" id="{29A7E23E-E006-461A-B9F3-CC4E5DC72134}"/>
              </a:ext>
            </a:extLst>
          </p:cNvPr>
          <p:cNvSpPr>
            <a:spLocks noGrp="1"/>
          </p:cNvSpPr>
          <p:nvPr>
            <p:ph sz="half" idx="1"/>
          </p:nvPr>
        </p:nvSpPr>
        <p:spPr/>
        <p:txBody>
          <a:bodyPr/>
          <a:lstStyle/>
          <a:p>
            <a:r>
              <a:rPr lang="en-US" dirty="0"/>
              <a:t>Be Responsible!!!</a:t>
            </a:r>
          </a:p>
        </p:txBody>
      </p:sp>
      <p:pic>
        <p:nvPicPr>
          <p:cNvPr id="5" name="Content Placeholder 4">
            <a:extLst>
              <a:ext uri="{FF2B5EF4-FFF2-40B4-BE49-F238E27FC236}">
                <a16:creationId xmlns:a16="http://schemas.microsoft.com/office/drawing/2014/main" id="{B5F7AE96-0F47-461D-AD4B-3E9725627A37}"/>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221114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A42E-5165-46CE-8DAF-6F2658CF0453}"/>
              </a:ext>
            </a:extLst>
          </p:cNvPr>
          <p:cNvSpPr>
            <a:spLocks noGrp="1"/>
          </p:cNvSpPr>
          <p:nvPr>
            <p:ph type="title"/>
          </p:nvPr>
        </p:nvSpPr>
        <p:spPr/>
        <p:txBody>
          <a:bodyPr/>
          <a:lstStyle/>
          <a:p>
            <a:r>
              <a:rPr lang="en-US" dirty="0"/>
              <a:t>Expectation # 6</a:t>
            </a:r>
          </a:p>
        </p:txBody>
      </p:sp>
      <p:sp>
        <p:nvSpPr>
          <p:cNvPr id="3" name="Content Placeholder 2">
            <a:extLst>
              <a:ext uri="{FF2B5EF4-FFF2-40B4-BE49-F238E27FC236}">
                <a16:creationId xmlns:a16="http://schemas.microsoft.com/office/drawing/2014/main" id="{8194CE0F-85C2-4474-AB2A-384C7B3ADD41}"/>
              </a:ext>
            </a:extLst>
          </p:cNvPr>
          <p:cNvSpPr>
            <a:spLocks noGrp="1"/>
          </p:cNvSpPr>
          <p:nvPr>
            <p:ph sz="half" idx="1"/>
          </p:nvPr>
        </p:nvSpPr>
        <p:spPr/>
        <p:txBody>
          <a:bodyPr/>
          <a:lstStyle/>
          <a:p>
            <a:r>
              <a:rPr lang="en-US" dirty="0"/>
              <a:t>Be your best!!!</a:t>
            </a:r>
          </a:p>
        </p:txBody>
      </p:sp>
      <p:pic>
        <p:nvPicPr>
          <p:cNvPr id="5" name="Content Placeholder 4">
            <a:extLst>
              <a:ext uri="{FF2B5EF4-FFF2-40B4-BE49-F238E27FC236}">
                <a16:creationId xmlns:a16="http://schemas.microsoft.com/office/drawing/2014/main" id="{9D86639E-FA1C-43C8-AD74-B936CE3EE5BE}"/>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229614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39C9-F951-40A1-ADA8-2C8966A91F85}"/>
              </a:ext>
            </a:extLst>
          </p:cNvPr>
          <p:cNvSpPr>
            <a:spLocks noGrp="1"/>
          </p:cNvSpPr>
          <p:nvPr>
            <p:ph type="title"/>
          </p:nvPr>
        </p:nvSpPr>
        <p:spPr/>
        <p:txBody>
          <a:bodyPr/>
          <a:lstStyle/>
          <a:p>
            <a:r>
              <a:rPr lang="en-US" dirty="0"/>
              <a:t>Fish Tank</a:t>
            </a:r>
          </a:p>
        </p:txBody>
      </p:sp>
      <p:sp>
        <p:nvSpPr>
          <p:cNvPr id="3" name="Content Placeholder 2">
            <a:extLst>
              <a:ext uri="{FF2B5EF4-FFF2-40B4-BE49-F238E27FC236}">
                <a16:creationId xmlns:a16="http://schemas.microsoft.com/office/drawing/2014/main" id="{344DF042-B139-407B-9401-0C57541A19A4}"/>
              </a:ext>
            </a:extLst>
          </p:cNvPr>
          <p:cNvSpPr>
            <a:spLocks noGrp="1"/>
          </p:cNvSpPr>
          <p:nvPr>
            <p:ph sz="half" idx="1"/>
          </p:nvPr>
        </p:nvSpPr>
        <p:spPr/>
        <p:txBody>
          <a:bodyPr/>
          <a:lstStyle/>
          <a:p>
            <a:r>
              <a:rPr lang="en-US" dirty="0"/>
              <a:t>PLEASE DO NOT TOUCH MY FISH TANK!!!!!!</a:t>
            </a:r>
          </a:p>
          <a:p>
            <a:r>
              <a:rPr lang="en-US" dirty="0"/>
              <a:t>LOOK WITH YOUR EYES AND NOT HANDS!!!!</a:t>
            </a:r>
          </a:p>
        </p:txBody>
      </p:sp>
      <p:pic>
        <p:nvPicPr>
          <p:cNvPr id="5" name="Content Placeholder 4">
            <a:extLst>
              <a:ext uri="{FF2B5EF4-FFF2-40B4-BE49-F238E27FC236}">
                <a16:creationId xmlns:a16="http://schemas.microsoft.com/office/drawing/2014/main" id="{6FCB908B-81F9-4E40-868B-01F779687A82}"/>
              </a:ext>
            </a:extLst>
          </p:cNvPr>
          <p:cNvPicPr>
            <a:picLocks noGrp="1" noChangeAspect="1"/>
          </p:cNvPicPr>
          <p:nvPr>
            <p:ph sz="half" idx="2"/>
          </p:nvPr>
        </p:nvPicPr>
        <p:blipFill>
          <a:blip r:embed="rId2"/>
          <a:stretch>
            <a:fillRect/>
          </a:stretch>
        </p:blipFill>
        <p:spPr>
          <a:xfrm>
            <a:off x="4825487" y="2286000"/>
            <a:ext cx="4212943" cy="3048000"/>
          </a:xfrm>
          <a:prstGeom prst="rect">
            <a:avLst/>
          </a:prstGeom>
        </p:spPr>
      </p:pic>
    </p:spTree>
    <p:extLst>
      <p:ext uri="{BB962C8B-B14F-4D97-AF65-F5344CB8AC3E}">
        <p14:creationId xmlns:p14="http://schemas.microsoft.com/office/powerpoint/2010/main" val="234993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DFEE-9C2E-4CD9-B99A-6B2FA5E70EEE}"/>
              </a:ext>
            </a:extLst>
          </p:cNvPr>
          <p:cNvSpPr>
            <a:spLocks noGrp="1"/>
          </p:cNvSpPr>
          <p:nvPr>
            <p:ph type="title"/>
          </p:nvPr>
        </p:nvSpPr>
        <p:spPr/>
        <p:txBody>
          <a:bodyPr/>
          <a:lstStyle/>
          <a:p>
            <a:r>
              <a:rPr lang="en-US" dirty="0"/>
              <a:t>Expectation #7</a:t>
            </a:r>
          </a:p>
        </p:txBody>
      </p:sp>
      <p:sp>
        <p:nvSpPr>
          <p:cNvPr id="3" name="Content Placeholder 2">
            <a:extLst>
              <a:ext uri="{FF2B5EF4-FFF2-40B4-BE49-F238E27FC236}">
                <a16:creationId xmlns:a16="http://schemas.microsoft.com/office/drawing/2014/main" id="{7F71B1C6-BEE6-421F-97CE-AEF947B31677}"/>
              </a:ext>
            </a:extLst>
          </p:cNvPr>
          <p:cNvSpPr>
            <a:spLocks noGrp="1"/>
          </p:cNvSpPr>
          <p:nvPr>
            <p:ph sz="half" idx="1"/>
          </p:nvPr>
        </p:nvSpPr>
        <p:spPr/>
        <p:txBody>
          <a:bodyPr/>
          <a:lstStyle/>
          <a:p>
            <a:r>
              <a:rPr lang="en-US" dirty="0"/>
              <a:t>Every time you come to class there will be an sign in sheet .</a:t>
            </a:r>
          </a:p>
          <a:p>
            <a:r>
              <a:rPr lang="en-US" dirty="0"/>
              <a:t>IF YOU DO NOT SIGN IN YOU WILL NOT GET AN GRADE.</a:t>
            </a:r>
          </a:p>
          <a:p>
            <a:r>
              <a:rPr lang="en-US" dirty="0"/>
              <a:t>BY YOU SIGN IN IT WILL COUNT AS A ATTENDANCE GRADE. </a:t>
            </a:r>
          </a:p>
          <a:p>
            <a:endParaRPr lang="en-US" dirty="0"/>
          </a:p>
        </p:txBody>
      </p:sp>
      <p:pic>
        <p:nvPicPr>
          <p:cNvPr id="5" name="Content Placeholder 4">
            <a:extLst>
              <a:ext uri="{FF2B5EF4-FFF2-40B4-BE49-F238E27FC236}">
                <a16:creationId xmlns:a16="http://schemas.microsoft.com/office/drawing/2014/main" id="{56811810-F784-4FFA-A4B4-9463B666A1AA}"/>
              </a:ext>
            </a:extLst>
          </p:cNvPr>
          <p:cNvPicPr>
            <a:picLocks noGrp="1" noChangeAspect="1"/>
          </p:cNvPicPr>
          <p:nvPr>
            <p:ph sz="half" idx="2"/>
          </p:nvPr>
        </p:nvPicPr>
        <p:blipFill>
          <a:blip r:embed="rId2"/>
          <a:stretch>
            <a:fillRect/>
          </a:stretch>
        </p:blipFill>
        <p:spPr>
          <a:xfrm>
            <a:off x="5039957" y="2057401"/>
            <a:ext cx="3113443" cy="4030092"/>
          </a:xfrm>
          <a:prstGeom prst="rect">
            <a:avLst/>
          </a:prstGeom>
        </p:spPr>
      </p:pic>
    </p:spTree>
    <p:extLst>
      <p:ext uri="{BB962C8B-B14F-4D97-AF65-F5344CB8AC3E}">
        <p14:creationId xmlns:p14="http://schemas.microsoft.com/office/powerpoint/2010/main" val="3376166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C40E-9203-4390-AD41-62575B7B62E5}"/>
              </a:ext>
            </a:extLst>
          </p:cNvPr>
          <p:cNvSpPr>
            <a:spLocks noGrp="1"/>
          </p:cNvSpPr>
          <p:nvPr>
            <p:ph type="title"/>
          </p:nvPr>
        </p:nvSpPr>
        <p:spPr/>
        <p:txBody>
          <a:bodyPr/>
          <a:lstStyle/>
          <a:p>
            <a:r>
              <a:rPr lang="en-US" dirty="0"/>
              <a:t>Expectation #8</a:t>
            </a:r>
          </a:p>
        </p:txBody>
      </p:sp>
      <p:sp>
        <p:nvSpPr>
          <p:cNvPr id="3" name="Content Placeholder 2">
            <a:extLst>
              <a:ext uri="{FF2B5EF4-FFF2-40B4-BE49-F238E27FC236}">
                <a16:creationId xmlns:a16="http://schemas.microsoft.com/office/drawing/2014/main" id="{A9186F34-C54D-46FF-9B81-335484020A88}"/>
              </a:ext>
            </a:extLst>
          </p:cNvPr>
          <p:cNvSpPr>
            <a:spLocks noGrp="1"/>
          </p:cNvSpPr>
          <p:nvPr>
            <p:ph sz="half" idx="1"/>
          </p:nvPr>
        </p:nvSpPr>
        <p:spPr/>
        <p:txBody>
          <a:bodyPr/>
          <a:lstStyle/>
          <a:p>
            <a:pPr marL="0" indent="0">
              <a:buNone/>
            </a:pPr>
            <a:r>
              <a:rPr lang="en-US" dirty="0"/>
              <a:t>When you ask to leave my classroom you will have to sign out and In the sheet will be by the door this will help me keep tracking of who leave my class.</a:t>
            </a:r>
          </a:p>
          <a:p>
            <a:pPr marL="0" indent="0">
              <a:buNone/>
            </a:pPr>
            <a:r>
              <a:rPr lang="en-US" dirty="0"/>
              <a:t>If FAIL to sign Out or In will result you from leaving my class.</a:t>
            </a:r>
          </a:p>
        </p:txBody>
      </p:sp>
      <p:pic>
        <p:nvPicPr>
          <p:cNvPr id="5" name="Content Placeholder 4">
            <a:extLst>
              <a:ext uri="{FF2B5EF4-FFF2-40B4-BE49-F238E27FC236}">
                <a16:creationId xmlns:a16="http://schemas.microsoft.com/office/drawing/2014/main" id="{C3D36B65-C73C-434F-BD42-590D1F58C88A}"/>
              </a:ext>
            </a:extLst>
          </p:cNvPr>
          <p:cNvPicPr>
            <a:picLocks noGrp="1" noChangeAspect="1"/>
          </p:cNvPicPr>
          <p:nvPr>
            <p:ph sz="half" idx="2"/>
          </p:nvPr>
        </p:nvPicPr>
        <p:blipFill>
          <a:blip r:embed="rId2"/>
          <a:stretch>
            <a:fillRect/>
          </a:stretch>
        </p:blipFill>
        <p:spPr>
          <a:xfrm>
            <a:off x="5104620" y="1944118"/>
            <a:ext cx="3352799" cy="4339918"/>
          </a:xfrm>
          <a:prstGeom prst="rect">
            <a:avLst/>
          </a:prstGeom>
        </p:spPr>
      </p:pic>
    </p:spTree>
    <p:extLst>
      <p:ext uri="{BB962C8B-B14F-4D97-AF65-F5344CB8AC3E}">
        <p14:creationId xmlns:p14="http://schemas.microsoft.com/office/powerpoint/2010/main" val="981894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normAutofit/>
          </a:bodyPr>
          <a:lstStyle/>
          <a:p>
            <a:r>
              <a:rPr lang="en-US" dirty="0">
                <a:latin typeface="Wish I Were Taller" pitchFamily="2" charset="0"/>
              </a:rPr>
              <a:t>Expectations in our classroom</a:t>
            </a:r>
            <a:r>
              <a:rPr lang="en-US" dirty="0">
                <a:latin typeface="Smiley Monster" pitchFamily="66" charset="0"/>
              </a:rPr>
              <a:t>	</a:t>
            </a:r>
          </a:p>
        </p:txBody>
      </p:sp>
      <p:sp>
        <p:nvSpPr>
          <p:cNvPr id="3" name="Content Placeholder 2"/>
          <p:cNvSpPr>
            <a:spLocks noGrp="1"/>
          </p:cNvSpPr>
          <p:nvPr>
            <p:ph idx="1"/>
          </p:nvPr>
        </p:nvSpPr>
        <p:spPr/>
        <p:txBody>
          <a:bodyPr>
            <a:normAutofit fontScale="92500" lnSpcReduction="20000"/>
          </a:bodyPr>
          <a:lstStyle/>
          <a:p>
            <a:pPr>
              <a:buNone/>
            </a:pPr>
            <a:r>
              <a:rPr lang="en-US" sz="2800" b="1" u="sng" dirty="0">
                <a:latin typeface="Wish I Were Taller" pitchFamily="2" charset="0"/>
              </a:rPr>
              <a:t>Think about it and discuss:</a:t>
            </a:r>
          </a:p>
          <a:p>
            <a:r>
              <a:rPr lang="en-US" sz="3200" dirty="0">
                <a:solidFill>
                  <a:srgbClr val="FF0000"/>
                </a:solidFill>
                <a:latin typeface="DK Crayon Crumble" pitchFamily="66" charset="0"/>
              </a:rPr>
              <a:t>What are expectations? </a:t>
            </a:r>
          </a:p>
          <a:p>
            <a:pPr marL="0" indent="0">
              <a:buNone/>
            </a:pPr>
            <a:r>
              <a:rPr lang="en-US" sz="3200" dirty="0">
                <a:solidFill>
                  <a:srgbClr val="FF0000"/>
                </a:solidFill>
                <a:latin typeface="DK Crayon Crumble" pitchFamily="66" charset="0"/>
              </a:rPr>
              <a:t>~ </a:t>
            </a:r>
            <a:r>
              <a:rPr lang="en-US" dirty="0">
                <a:solidFill>
                  <a:srgbClr val="FF0000"/>
                </a:solidFill>
              </a:rPr>
              <a:t> </a:t>
            </a:r>
            <a:r>
              <a:rPr lang="en-US" sz="3200" dirty="0">
                <a:solidFill>
                  <a:srgbClr val="FF0000"/>
                </a:solidFill>
              </a:rPr>
              <a:t>guidelines that help students and teachers maintain structure and create a positive learning environment</a:t>
            </a:r>
            <a:endParaRPr lang="en-US" sz="3200" dirty="0">
              <a:solidFill>
                <a:srgbClr val="FF0000"/>
              </a:solidFill>
              <a:latin typeface="DK Crayon Crumble" pitchFamily="66" charset="0"/>
            </a:endParaRPr>
          </a:p>
          <a:p>
            <a:r>
              <a:rPr lang="en-US" sz="3200" dirty="0">
                <a:solidFill>
                  <a:srgbClr val="FF0000"/>
                </a:solidFill>
                <a:latin typeface="DK Crayon Crumble" pitchFamily="66" charset="0"/>
              </a:rPr>
              <a:t>Why is it important to set expectations for yourself?</a:t>
            </a:r>
          </a:p>
          <a:p>
            <a:r>
              <a:rPr lang="en-US" sz="3200" dirty="0">
                <a:solidFill>
                  <a:srgbClr val="FF0000"/>
                </a:solidFill>
                <a:latin typeface="DK Crayon Crumble" pitchFamily="66" charset="0"/>
              </a:rPr>
              <a:t>~ So you </a:t>
            </a:r>
            <a:r>
              <a:rPr lang="en-US" sz="3200" dirty="0">
                <a:solidFill>
                  <a:srgbClr val="FF0000"/>
                </a:solidFill>
              </a:rPr>
              <a:t>can help you achieve your goals, increase productivity, and foster personal growth</a:t>
            </a:r>
            <a:r>
              <a:rPr lang="en-US" dirty="0">
                <a:solidFill>
                  <a:srgbClr val="FF0000"/>
                </a:solidFill>
              </a:rPr>
              <a:t>.</a:t>
            </a:r>
            <a:endParaRPr lang="en-US" sz="3200" dirty="0">
              <a:solidFill>
                <a:srgbClr val="FF0000"/>
              </a:solidFill>
              <a:latin typeface="DK Crayon Crumble"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0000"/>
                </a:solidFill>
                <a:latin typeface="Wish I Were Taller" pitchFamily="2" charset="0"/>
              </a:rPr>
              <a:t>Homework</a:t>
            </a:r>
          </a:p>
        </p:txBody>
      </p:sp>
      <p:sp>
        <p:nvSpPr>
          <p:cNvPr id="3" name="Content Placeholder 2"/>
          <p:cNvSpPr>
            <a:spLocks noGrp="1"/>
          </p:cNvSpPr>
          <p:nvPr>
            <p:ph idx="1"/>
          </p:nvPr>
        </p:nvSpPr>
        <p:spPr/>
        <p:txBody>
          <a:bodyPr>
            <a:normAutofit/>
          </a:bodyPr>
          <a:lstStyle/>
          <a:p>
            <a:r>
              <a:rPr lang="en-US" dirty="0">
                <a:solidFill>
                  <a:srgbClr val="FF0000"/>
                </a:solidFill>
                <a:latin typeface="DK Crayon Crumble" pitchFamily="66" charset="0"/>
              </a:rPr>
              <a:t>Homework must be turned in the day it is due. There will be no calling home for homework. </a:t>
            </a:r>
          </a:p>
          <a:p>
            <a:r>
              <a:rPr lang="en-US" dirty="0">
                <a:solidFill>
                  <a:srgbClr val="FF0000"/>
                </a:solidFill>
                <a:latin typeface="DK Crayon Crumble" pitchFamily="66" charset="0"/>
              </a:rPr>
              <a:t>If you don’t understand something on your homework make sure you ask me, someone at home, or check with a friend.</a:t>
            </a:r>
          </a:p>
          <a:p>
            <a:r>
              <a:rPr lang="en-US" dirty="0">
                <a:solidFill>
                  <a:srgbClr val="FF0000"/>
                </a:solidFill>
                <a:latin typeface="DK Crayon Crumble" pitchFamily="66" charset="0"/>
              </a:rPr>
              <a:t>Not turning in your homework will affect your grade.</a:t>
            </a:r>
          </a:p>
          <a:p>
            <a:r>
              <a:rPr lang="en-US" dirty="0">
                <a:solidFill>
                  <a:srgbClr val="FF0000"/>
                </a:solidFill>
                <a:latin typeface="DK Crayon Crumble" pitchFamily="66" charset="0"/>
              </a:rPr>
              <a:t>Your family can call or email me with questions, too!</a:t>
            </a:r>
          </a:p>
          <a:p>
            <a:endParaRPr lang="en-US" dirty="0"/>
          </a:p>
        </p:txBody>
      </p:sp>
    </p:spTree>
    <p:extLst>
      <p:ext uri="{BB962C8B-B14F-4D97-AF65-F5344CB8AC3E}">
        <p14:creationId xmlns:p14="http://schemas.microsoft.com/office/powerpoint/2010/main" val="1906902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C80F-2057-4DD3-9970-1012C9CA2FA8}"/>
              </a:ext>
            </a:extLst>
          </p:cNvPr>
          <p:cNvSpPr>
            <a:spLocks noGrp="1"/>
          </p:cNvSpPr>
          <p:nvPr>
            <p:ph type="title"/>
          </p:nvPr>
        </p:nvSpPr>
        <p:spPr/>
        <p:txBody>
          <a:bodyPr/>
          <a:lstStyle/>
          <a:p>
            <a:r>
              <a:rPr lang="en-US" dirty="0"/>
              <a:t>1</a:t>
            </a:r>
            <a:r>
              <a:rPr lang="en-US" baseline="30000" dirty="0"/>
              <a:t>ST</a:t>
            </a:r>
            <a:r>
              <a:rPr lang="en-US" dirty="0"/>
              <a:t> Homework Grade</a:t>
            </a:r>
          </a:p>
        </p:txBody>
      </p:sp>
      <p:sp>
        <p:nvSpPr>
          <p:cNvPr id="3" name="Content Placeholder 2">
            <a:extLst>
              <a:ext uri="{FF2B5EF4-FFF2-40B4-BE49-F238E27FC236}">
                <a16:creationId xmlns:a16="http://schemas.microsoft.com/office/drawing/2014/main" id="{6FED1E74-A583-4740-9595-481637C464E4}"/>
              </a:ext>
            </a:extLst>
          </p:cNvPr>
          <p:cNvSpPr>
            <a:spLocks noGrp="1"/>
          </p:cNvSpPr>
          <p:nvPr>
            <p:ph sz="half" idx="1"/>
          </p:nvPr>
        </p:nvSpPr>
        <p:spPr/>
        <p:txBody>
          <a:bodyPr/>
          <a:lstStyle/>
          <a:p>
            <a:r>
              <a:rPr lang="en-US" dirty="0"/>
              <a:t>If you come you will get an FREE 100. </a:t>
            </a:r>
          </a:p>
          <a:p>
            <a:r>
              <a:rPr lang="en-US" dirty="0"/>
              <a:t>You will have to come check in with me.</a:t>
            </a:r>
          </a:p>
          <a:p>
            <a:r>
              <a:rPr lang="en-US" dirty="0"/>
              <a:t>Do you have to come NO, But I would LOVE for you to come out.</a:t>
            </a:r>
          </a:p>
        </p:txBody>
      </p:sp>
      <p:pic>
        <p:nvPicPr>
          <p:cNvPr id="5" name="Content Placeholder 4">
            <a:extLst>
              <a:ext uri="{FF2B5EF4-FFF2-40B4-BE49-F238E27FC236}">
                <a16:creationId xmlns:a16="http://schemas.microsoft.com/office/drawing/2014/main" id="{0F4E96CE-6C4C-4D48-A008-0668A81AA2F9}"/>
              </a:ext>
            </a:extLst>
          </p:cNvPr>
          <p:cNvPicPr>
            <a:picLocks noGrp="1" noChangeAspect="1"/>
          </p:cNvPicPr>
          <p:nvPr>
            <p:ph sz="half" idx="2"/>
          </p:nvPr>
        </p:nvPicPr>
        <p:blipFill>
          <a:blip r:embed="rId2"/>
          <a:stretch>
            <a:fillRect/>
          </a:stretch>
        </p:blipFill>
        <p:spPr>
          <a:xfrm>
            <a:off x="5105400" y="1883538"/>
            <a:ext cx="3200400" cy="4525366"/>
          </a:xfrm>
          <a:prstGeom prst="rect">
            <a:avLst/>
          </a:prstGeom>
        </p:spPr>
      </p:pic>
    </p:spTree>
    <p:extLst>
      <p:ext uri="{BB962C8B-B14F-4D97-AF65-F5344CB8AC3E}">
        <p14:creationId xmlns:p14="http://schemas.microsoft.com/office/powerpoint/2010/main" val="372343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239000" cy="1143000"/>
          </a:xfrm>
        </p:spPr>
        <p:txBody>
          <a:bodyPr>
            <a:normAutofit/>
          </a:bodyPr>
          <a:lstStyle/>
          <a:p>
            <a:r>
              <a:rPr lang="en-US" sz="5400" dirty="0">
                <a:solidFill>
                  <a:srgbClr val="FF0000"/>
                </a:solidFill>
                <a:latin typeface="Wish I Were Taller" pitchFamily="2" charset="0"/>
              </a:rPr>
              <a:t>NO Name</a:t>
            </a:r>
          </a:p>
        </p:txBody>
      </p:sp>
      <p:sp>
        <p:nvSpPr>
          <p:cNvPr id="3" name="Content Placeholder 2"/>
          <p:cNvSpPr>
            <a:spLocks noGrp="1"/>
          </p:cNvSpPr>
          <p:nvPr>
            <p:ph idx="1"/>
          </p:nvPr>
        </p:nvSpPr>
        <p:spPr>
          <a:xfrm>
            <a:off x="457200" y="1609416"/>
            <a:ext cx="7696200" cy="4029384"/>
          </a:xfrm>
        </p:spPr>
        <p:txBody>
          <a:bodyPr>
            <a:noAutofit/>
          </a:bodyPr>
          <a:lstStyle/>
          <a:p>
            <a:endParaRPr lang="en-US" sz="2400" dirty="0">
              <a:latin typeface="DK Crayon Crumble" pitchFamily="66" charset="0"/>
            </a:endParaRPr>
          </a:p>
          <a:p>
            <a:r>
              <a:rPr lang="en-US" sz="2400" dirty="0">
                <a:solidFill>
                  <a:srgbClr val="FF0000"/>
                </a:solidFill>
                <a:latin typeface="DK Crayon Crumble" pitchFamily="66" charset="0"/>
              </a:rPr>
              <a:t>If I receive a paper with no name. It will be placed on the NO NAME board.</a:t>
            </a:r>
          </a:p>
          <a:p>
            <a:r>
              <a:rPr lang="en-US" sz="2400" dirty="0">
                <a:solidFill>
                  <a:srgbClr val="FF0000"/>
                </a:solidFill>
                <a:latin typeface="DK Crayon Crumble" pitchFamily="66" charset="0"/>
              </a:rPr>
              <a:t>Remember to look for your name there throughout the day/week.</a:t>
            </a:r>
          </a:p>
          <a:p>
            <a:r>
              <a:rPr lang="en-US" sz="2400" dirty="0">
                <a:solidFill>
                  <a:srgbClr val="FF0000"/>
                </a:solidFill>
                <a:latin typeface="DK Crayon Crumble" pitchFamily="66" charset="0"/>
              </a:rPr>
              <a:t>If you see you are missing your name, you may turn it in.</a:t>
            </a:r>
          </a:p>
          <a:p>
            <a:r>
              <a:rPr lang="en-US" sz="2400" dirty="0">
                <a:solidFill>
                  <a:srgbClr val="FF0000"/>
                </a:solidFill>
                <a:latin typeface="DK Crayon Crumble" pitchFamily="66" charset="0"/>
              </a:rPr>
              <a:t>If you do not catch a missed assignment you will be marked down 10</a:t>
            </a:r>
            <a:r>
              <a:rPr lang="en-US" sz="1800" dirty="0">
                <a:solidFill>
                  <a:srgbClr val="FF0000"/>
                </a:solidFill>
                <a:latin typeface="Smiley Monster" pitchFamily="66" charset="0"/>
              </a:rPr>
              <a:t>% </a:t>
            </a:r>
            <a:r>
              <a:rPr lang="en-US" sz="2400" dirty="0">
                <a:solidFill>
                  <a:srgbClr val="FF0000"/>
                </a:solidFill>
                <a:latin typeface="DK Crayon Crumble" pitchFamily="66" charset="0"/>
              </a:rPr>
              <a:t>each day until you or I figure out it is yours.</a:t>
            </a:r>
          </a:p>
          <a:p>
            <a:r>
              <a:rPr lang="en-US" sz="2400" dirty="0">
                <a:solidFill>
                  <a:srgbClr val="FF0000"/>
                </a:solidFill>
                <a:latin typeface="DK Crayon Crumble" pitchFamily="66" charset="0"/>
              </a:rPr>
              <a:t>This can drastically hurt your grades.</a:t>
            </a:r>
          </a:p>
          <a:p>
            <a:r>
              <a:rPr lang="en-US" sz="2400" dirty="0">
                <a:solidFill>
                  <a:srgbClr val="FF0000"/>
                </a:solidFill>
                <a:latin typeface="DK Crayon Crumble" pitchFamily="66" charset="0"/>
              </a:rPr>
              <a:t>Take pride in your work and put your name on ALL papers. Top right hand corner.</a:t>
            </a:r>
          </a:p>
          <a:p>
            <a:pPr marL="0" indent="0">
              <a:buNone/>
            </a:pPr>
            <a:endParaRPr lang="en-US" sz="2400" dirty="0">
              <a:latin typeface="DK Crayon Crumble" pitchFamily="66" charset="0"/>
            </a:endParaRPr>
          </a:p>
        </p:txBody>
      </p:sp>
    </p:spTree>
    <p:extLst>
      <p:ext uri="{BB962C8B-B14F-4D97-AF65-F5344CB8AC3E}">
        <p14:creationId xmlns:p14="http://schemas.microsoft.com/office/powerpoint/2010/main" val="319738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52400"/>
            <a:ext cx="7239000" cy="1143000"/>
          </a:xfrm>
        </p:spPr>
        <p:txBody>
          <a:bodyPr>
            <a:normAutofit/>
          </a:bodyPr>
          <a:lstStyle/>
          <a:p>
            <a:r>
              <a:rPr lang="en-US" sz="6000" dirty="0">
                <a:latin typeface="Wish I Were Taller" pitchFamily="2" charset="0"/>
              </a:rPr>
              <a:t>Cheating</a:t>
            </a:r>
          </a:p>
        </p:txBody>
      </p:sp>
      <p:sp>
        <p:nvSpPr>
          <p:cNvPr id="3" name="Content Placeholder 2"/>
          <p:cNvSpPr>
            <a:spLocks noGrp="1"/>
          </p:cNvSpPr>
          <p:nvPr>
            <p:ph idx="1"/>
          </p:nvPr>
        </p:nvSpPr>
        <p:spPr/>
        <p:txBody>
          <a:bodyPr>
            <a:normAutofit/>
          </a:bodyPr>
          <a:lstStyle/>
          <a:p>
            <a:r>
              <a:rPr lang="en-US" sz="2600" dirty="0">
                <a:latin typeface="DK Crayon Crumble" pitchFamily="66" charset="0"/>
              </a:rPr>
              <a:t>What is cheating? </a:t>
            </a:r>
            <a:r>
              <a:rPr lang="en-US" sz="2600" dirty="0">
                <a:solidFill>
                  <a:srgbClr val="FF0000"/>
                </a:solidFill>
              </a:rPr>
              <a:t>is a violation of trust and a betrayal of values</a:t>
            </a:r>
            <a:r>
              <a:rPr lang="en-US" sz="2600" dirty="0"/>
              <a:t>.</a:t>
            </a:r>
            <a:r>
              <a:rPr lang="en-US" sz="2600" dirty="0">
                <a:latin typeface="DK Crayon Crumble" pitchFamily="66" charset="0"/>
              </a:rPr>
              <a:t> </a:t>
            </a:r>
          </a:p>
          <a:p>
            <a:r>
              <a:rPr lang="en-US" sz="2600" dirty="0">
                <a:latin typeface="DK Crayon Crumble" pitchFamily="66" charset="0"/>
              </a:rPr>
              <a:t>Why is it a problem? </a:t>
            </a:r>
            <a:r>
              <a:rPr lang="en-US" sz="2600" dirty="0">
                <a:solidFill>
                  <a:srgbClr val="FF0000"/>
                </a:solidFill>
              </a:rPr>
              <a:t>Students who cheat may feel guilty and have low self-esteem, which can lead to other problems in their lives. They may also miss out on important information that they need to learn and apply in higher-level classes. Graduates who cheated may be unprepared for their careers, and their dishonesty could be revealed later, damaging their career in a public and humiliating way.</a:t>
            </a:r>
            <a:endParaRPr lang="en-US" sz="2600" dirty="0">
              <a:solidFill>
                <a:srgbClr val="FF0000"/>
              </a:solidFill>
              <a:latin typeface="DK Crayon Crumble" pitchFamily="66" charset="0"/>
            </a:endParaRPr>
          </a:p>
          <a:p>
            <a:endParaRPr lang="en-US" dirty="0"/>
          </a:p>
        </p:txBody>
      </p:sp>
    </p:spTree>
    <p:extLst>
      <p:ext uri="{BB962C8B-B14F-4D97-AF65-F5344CB8AC3E}">
        <p14:creationId xmlns:p14="http://schemas.microsoft.com/office/powerpoint/2010/main" val="43334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B122-AC12-4795-AADC-243A2977C62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0E8C040-286B-401B-9A5B-2FA528D8F58C}"/>
              </a:ext>
            </a:extLst>
          </p:cNvPr>
          <p:cNvPicPr>
            <a:picLocks noGrp="1" noChangeAspect="1"/>
          </p:cNvPicPr>
          <p:nvPr>
            <p:ph idx="1"/>
          </p:nvPr>
        </p:nvPicPr>
        <p:blipFill>
          <a:blip r:embed="rId2"/>
          <a:stretch>
            <a:fillRect/>
          </a:stretch>
        </p:blipFill>
        <p:spPr>
          <a:xfrm>
            <a:off x="1881111" y="190499"/>
            <a:ext cx="5181600" cy="6477001"/>
          </a:xfrm>
          <a:prstGeom prst="rect">
            <a:avLst/>
          </a:prstGeom>
        </p:spPr>
      </p:pic>
      <p:pic>
        <p:nvPicPr>
          <p:cNvPr id="5" name="Picture 4">
            <a:extLst>
              <a:ext uri="{FF2B5EF4-FFF2-40B4-BE49-F238E27FC236}">
                <a16:creationId xmlns:a16="http://schemas.microsoft.com/office/drawing/2014/main" id="{D49EB226-2018-42B6-BE4E-AF5B501CEEE2}"/>
              </a:ext>
            </a:extLst>
          </p:cNvPr>
          <p:cNvPicPr>
            <a:picLocks noChangeAspect="1"/>
          </p:cNvPicPr>
          <p:nvPr/>
        </p:nvPicPr>
        <p:blipFill>
          <a:blip r:embed="rId3"/>
          <a:stretch>
            <a:fillRect/>
          </a:stretch>
        </p:blipFill>
        <p:spPr>
          <a:xfrm>
            <a:off x="-27992" y="0"/>
            <a:ext cx="1916872" cy="1792936"/>
          </a:xfrm>
          <a:prstGeom prst="rect">
            <a:avLst/>
          </a:prstGeom>
        </p:spPr>
      </p:pic>
      <p:pic>
        <p:nvPicPr>
          <p:cNvPr id="6" name="Picture 5">
            <a:extLst>
              <a:ext uri="{FF2B5EF4-FFF2-40B4-BE49-F238E27FC236}">
                <a16:creationId xmlns:a16="http://schemas.microsoft.com/office/drawing/2014/main" id="{3899872E-8F45-47CD-A915-80E530E5FF26}"/>
              </a:ext>
            </a:extLst>
          </p:cNvPr>
          <p:cNvPicPr>
            <a:picLocks noChangeAspect="1"/>
          </p:cNvPicPr>
          <p:nvPr/>
        </p:nvPicPr>
        <p:blipFill>
          <a:blip r:embed="rId4"/>
          <a:stretch>
            <a:fillRect/>
          </a:stretch>
        </p:blipFill>
        <p:spPr>
          <a:xfrm>
            <a:off x="6541373" y="5943600"/>
            <a:ext cx="2602627" cy="863082"/>
          </a:xfrm>
          <a:prstGeom prst="rect">
            <a:avLst/>
          </a:prstGeom>
        </p:spPr>
      </p:pic>
      <p:pic>
        <p:nvPicPr>
          <p:cNvPr id="7" name="Picture 6">
            <a:extLst>
              <a:ext uri="{FF2B5EF4-FFF2-40B4-BE49-F238E27FC236}">
                <a16:creationId xmlns:a16="http://schemas.microsoft.com/office/drawing/2014/main" id="{B860E11C-955A-474B-B69E-4D19AC801989}"/>
              </a:ext>
            </a:extLst>
          </p:cNvPr>
          <p:cNvPicPr>
            <a:picLocks noChangeAspect="1"/>
          </p:cNvPicPr>
          <p:nvPr/>
        </p:nvPicPr>
        <p:blipFill>
          <a:blip r:embed="rId5"/>
          <a:stretch>
            <a:fillRect/>
          </a:stretch>
        </p:blipFill>
        <p:spPr>
          <a:xfrm>
            <a:off x="6942453" y="0"/>
            <a:ext cx="2201547" cy="1371599"/>
          </a:xfrm>
          <a:prstGeom prst="rect">
            <a:avLst/>
          </a:prstGeom>
        </p:spPr>
      </p:pic>
      <p:pic>
        <p:nvPicPr>
          <p:cNvPr id="8" name="Picture 7">
            <a:extLst>
              <a:ext uri="{FF2B5EF4-FFF2-40B4-BE49-F238E27FC236}">
                <a16:creationId xmlns:a16="http://schemas.microsoft.com/office/drawing/2014/main" id="{CBCFD5DF-25A1-4EDD-9023-EF3B42E7471C}"/>
              </a:ext>
            </a:extLst>
          </p:cNvPr>
          <p:cNvPicPr>
            <a:picLocks noChangeAspect="1"/>
          </p:cNvPicPr>
          <p:nvPr/>
        </p:nvPicPr>
        <p:blipFill>
          <a:blip r:embed="rId6"/>
          <a:stretch>
            <a:fillRect/>
          </a:stretch>
        </p:blipFill>
        <p:spPr>
          <a:xfrm>
            <a:off x="7777" y="5443360"/>
            <a:ext cx="2125824" cy="1414639"/>
          </a:xfrm>
          <a:prstGeom prst="rect">
            <a:avLst/>
          </a:prstGeom>
        </p:spPr>
      </p:pic>
    </p:spTree>
    <p:extLst>
      <p:ext uri="{BB962C8B-B14F-4D97-AF65-F5344CB8AC3E}">
        <p14:creationId xmlns:p14="http://schemas.microsoft.com/office/powerpoint/2010/main" val="947337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Wish I Were Taller" pitchFamily="2" charset="0"/>
              </a:rPr>
              <a:t>Stealing</a:t>
            </a:r>
          </a:p>
        </p:txBody>
      </p:sp>
      <p:sp>
        <p:nvSpPr>
          <p:cNvPr id="3" name="Content Placeholder 2"/>
          <p:cNvSpPr>
            <a:spLocks noGrp="1"/>
          </p:cNvSpPr>
          <p:nvPr>
            <p:ph idx="1"/>
          </p:nvPr>
        </p:nvSpPr>
        <p:spPr>
          <a:xfrm>
            <a:off x="457200" y="2011680"/>
            <a:ext cx="7239000" cy="4846320"/>
          </a:xfrm>
        </p:spPr>
        <p:txBody>
          <a:bodyPr/>
          <a:lstStyle/>
          <a:p>
            <a:r>
              <a:rPr lang="en-US" sz="3200" dirty="0">
                <a:solidFill>
                  <a:srgbClr val="FF0000"/>
                </a:solidFill>
                <a:latin typeface="DK Crayon Crumble" pitchFamily="66" charset="0"/>
              </a:rPr>
              <a:t>Stealing will </a:t>
            </a:r>
            <a:r>
              <a:rPr lang="en-US" sz="3600" b="1" u="sng" dirty="0">
                <a:solidFill>
                  <a:srgbClr val="FF0000"/>
                </a:solidFill>
                <a:latin typeface="DK Crayon Crumble" pitchFamily="66" charset="0"/>
              </a:rPr>
              <a:t>not</a:t>
            </a:r>
            <a:r>
              <a:rPr lang="en-US" sz="3200" dirty="0">
                <a:solidFill>
                  <a:srgbClr val="FF0000"/>
                </a:solidFill>
                <a:latin typeface="DK Crayon Crumble" pitchFamily="66" charset="0"/>
              </a:rPr>
              <a:t> be tolerated.</a:t>
            </a:r>
          </a:p>
          <a:p>
            <a:r>
              <a:rPr lang="en-US" sz="3200" dirty="0">
                <a:solidFill>
                  <a:srgbClr val="FF0000"/>
                </a:solidFill>
                <a:latin typeface="DK Crayon Crumble" pitchFamily="66" charset="0"/>
              </a:rPr>
              <a:t>No excuses.</a:t>
            </a:r>
          </a:p>
          <a:p>
            <a:r>
              <a:rPr lang="en-US" sz="3200" dirty="0">
                <a:solidFill>
                  <a:srgbClr val="FF0000"/>
                </a:solidFill>
                <a:latin typeface="DK Crayon Crumble" pitchFamily="66" charset="0"/>
              </a:rPr>
              <a:t>You will be written up and further action may be taken. </a:t>
            </a:r>
          </a:p>
          <a:p>
            <a:pPr marL="0" indent="0">
              <a:buNone/>
            </a:pPr>
            <a:r>
              <a:rPr lang="en-US" sz="3200" dirty="0">
                <a:solidFill>
                  <a:srgbClr val="FF0000"/>
                </a:solidFill>
                <a:latin typeface="DK Crayon Crumble" pitchFamily="66" charset="0"/>
              </a:rPr>
              <a:t>       </a:t>
            </a:r>
            <a:endParaRPr lang="en-US" dirty="0"/>
          </a:p>
        </p:txBody>
      </p:sp>
    </p:spTree>
    <p:extLst>
      <p:ext uri="{BB962C8B-B14F-4D97-AF65-F5344CB8AC3E}">
        <p14:creationId xmlns:p14="http://schemas.microsoft.com/office/powerpoint/2010/main" val="1917132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239000" cy="1143000"/>
          </a:xfrm>
        </p:spPr>
        <p:txBody>
          <a:bodyPr>
            <a:normAutofit/>
          </a:bodyPr>
          <a:lstStyle/>
          <a:p>
            <a:r>
              <a:rPr lang="en-US" sz="4800" dirty="0">
                <a:latin typeface="Wish I Were Taller" pitchFamily="2" charset="0"/>
              </a:rPr>
              <a:t>Yelling/Shouting</a:t>
            </a:r>
          </a:p>
        </p:txBody>
      </p:sp>
      <p:sp>
        <p:nvSpPr>
          <p:cNvPr id="3" name="Content Placeholder 2"/>
          <p:cNvSpPr>
            <a:spLocks noGrp="1"/>
          </p:cNvSpPr>
          <p:nvPr>
            <p:ph idx="1"/>
          </p:nvPr>
        </p:nvSpPr>
        <p:spPr/>
        <p:txBody>
          <a:bodyPr>
            <a:normAutofit lnSpcReduction="10000"/>
          </a:bodyPr>
          <a:lstStyle/>
          <a:p>
            <a:r>
              <a:rPr lang="en-US" sz="4000" dirty="0">
                <a:latin typeface="DK Crayon Crumble" pitchFamily="66" charset="0"/>
              </a:rPr>
              <a:t>We will not yell in the classroom.</a:t>
            </a:r>
          </a:p>
          <a:p>
            <a:r>
              <a:rPr lang="en-US" sz="4000" dirty="0">
                <a:latin typeface="DK Crayon Crumble" pitchFamily="66" charset="0"/>
              </a:rPr>
              <a:t>Yelling does not help any situation.</a:t>
            </a:r>
          </a:p>
          <a:p>
            <a:r>
              <a:rPr lang="en-US" sz="4000" dirty="0">
                <a:latin typeface="DK Crayon Crumble" pitchFamily="66" charset="0"/>
              </a:rPr>
              <a:t>Remember in order to create a community of respect and a place where we feel safe and welcome we must remember to watch both what we say and how we say it! </a:t>
            </a:r>
          </a:p>
          <a:p>
            <a:pPr>
              <a:buNone/>
            </a:pPr>
            <a:endParaRPr lang="en-US" sz="4000" dirty="0">
              <a:latin typeface="DK Crayon Crumble" pitchFamily="66" charset="0"/>
            </a:endParaRPr>
          </a:p>
          <a:p>
            <a:endParaRPr lang="en-US" dirty="0"/>
          </a:p>
        </p:txBody>
      </p:sp>
    </p:spTree>
    <p:extLst>
      <p:ext uri="{BB962C8B-B14F-4D97-AF65-F5344CB8AC3E}">
        <p14:creationId xmlns:p14="http://schemas.microsoft.com/office/powerpoint/2010/main" val="108060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Wish I Were Taller" pitchFamily="2" charset="0"/>
              </a:rPr>
              <a:t>Noise Levels</a:t>
            </a:r>
          </a:p>
        </p:txBody>
      </p:sp>
      <p:sp>
        <p:nvSpPr>
          <p:cNvPr id="3" name="Content Placeholder 2"/>
          <p:cNvSpPr>
            <a:spLocks noGrp="1"/>
          </p:cNvSpPr>
          <p:nvPr>
            <p:ph idx="1"/>
          </p:nvPr>
        </p:nvSpPr>
        <p:spPr/>
        <p:txBody>
          <a:bodyPr>
            <a:normAutofit fontScale="92500" lnSpcReduction="10000"/>
          </a:bodyPr>
          <a:lstStyle/>
          <a:p>
            <a:r>
              <a:rPr lang="en-US" sz="3600" dirty="0">
                <a:latin typeface="DK Crayon Crumble" pitchFamily="66" charset="0"/>
              </a:rPr>
              <a:t>There are times in class when it needs to be quieter for others to work.</a:t>
            </a:r>
          </a:p>
          <a:p>
            <a:r>
              <a:rPr lang="en-US" sz="3600" dirty="0">
                <a:latin typeface="DK Crayon Crumble" pitchFamily="66" charset="0"/>
              </a:rPr>
              <a:t>There will also be times where we may get noisy.</a:t>
            </a:r>
          </a:p>
          <a:p>
            <a:r>
              <a:rPr lang="en-US" sz="3600" dirty="0">
                <a:latin typeface="DK Crayon Crumble" pitchFamily="66" charset="0"/>
              </a:rPr>
              <a:t>Come up with an example of a time you think it might get noisy in here and an example of a time it will need to be quiet.</a:t>
            </a:r>
          </a:p>
          <a:p>
            <a:r>
              <a:rPr lang="en-US" sz="3600" dirty="0">
                <a:latin typeface="DK Crayon Crumble" pitchFamily="66" charset="0"/>
              </a:rPr>
              <a:t>It will always be SILENT during any testing. </a:t>
            </a:r>
          </a:p>
          <a:p>
            <a:endParaRPr lang="en-US" dirty="0"/>
          </a:p>
        </p:txBody>
      </p:sp>
    </p:spTree>
    <p:extLst>
      <p:ext uri="{BB962C8B-B14F-4D97-AF65-F5344CB8AC3E}">
        <p14:creationId xmlns:p14="http://schemas.microsoft.com/office/powerpoint/2010/main" val="2365886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Wish I Were Taller" pitchFamily="2" charset="0"/>
              </a:rPr>
              <a:t>Blurting</a:t>
            </a:r>
          </a:p>
        </p:txBody>
      </p:sp>
      <p:sp>
        <p:nvSpPr>
          <p:cNvPr id="3" name="Content Placeholder 2"/>
          <p:cNvSpPr>
            <a:spLocks noGrp="1"/>
          </p:cNvSpPr>
          <p:nvPr>
            <p:ph idx="1"/>
          </p:nvPr>
        </p:nvSpPr>
        <p:spPr/>
        <p:txBody>
          <a:bodyPr>
            <a:normAutofit fontScale="92500" lnSpcReduction="20000"/>
          </a:bodyPr>
          <a:lstStyle/>
          <a:p>
            <a:r>
              <a:rPr lang="en-US" sz="3200" dirty="0">
                <a:latin typeface="DK Crayon Crumble" pitchFamily="66" charset="0"/>
              </a:rPr>
              <a:t>Blurting and side conversations (unless asked to do) interfere with our learning. And it’s just plain RUDE!</a:t>
            </a:r>
          </a:p>
          <a:p>
            <a:r>
              <a:rPr lang="en-US" sz="3200" dirty="0">
                <a:latin typeface="DK Crayon Crumble" pitchFamily="66" charset="0"/>
              </a:rPr>
              <a:t>Remember the reason you’re here, is to learn.</a:t>
            </a:r>
          </a:p>
          <a:p>
            <a:r>
              <a:rPr lang="en-US" sz="3200" dirty="0">
                <a:latin typeface="DK Crayon Crumble" pitchFamily="66" charset="0"/>
              </a:rPr>
              <a:t>You can talk to your friends, tell jokes etc...at the appropriate times. Recess and lunch are two good choices.</a:t>
            </a:r>
          </a:p>
          <a:p>
            <a:r>
              <a:rPr lang="en-US" sz="3200" dirty="0">
                <a:latin typeface="DK Crayon Crumble" pitchFamily="66" charset="0"/>
              </a:rPr>
              <a:t>If you become a constant blurter or disrupt our class you will be fined Bobcat Bucks or lose recess, be written up etc…</a:t>
            </a:r>
          </a:p>
          <a:p>
            <a:endParaRPr lang="en-US" dirty="0"/>
          </a:p>
          <a:p>
            <a:pPr>
              <a:buNone/>
            </a:pPr>
            <a:endParaRPr lang="en-US" dirty="0"/>
          </a:p>
          <a:p>
            <a:endParaRPr lang="en-US" dirty="0"/>
          </a:p>
        </p:txBody>
      </p:sp>
    </p:spTree>
    <p:extLst>
      <p:ext uri="{BB962C8B-B14F-4D97-AF65-F5344CB8AC3E}">
        <p14:creationId xmlns:p14="http://schemas.microsoft.com/office/powerpoint/2010/main" val="3033967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Wish I Were Taller" pitchFamily="2" charset="0"/>
              </a:rPr>
              <a:t>Focus and remember</a:t>
            </a:r>
          </a:p>
        </p:txBody>
      </p:sp>
      <p:sp>
        <p:nvSpPr>
          <p:cNvPr id="3" name="Content Placeholder 2"/>
          <p:cNvSpPr>
            <a:spLocks noGrp="1"/>
          </p:cNvSpPr>
          <p:nvPr>
            <p:ph idx="1"/>
          </p:nvPr>
        </p:nvSpPr>
        <p:spPr>
          <a:xfrm>
            <a:off x="457200" y="2011680"/>
            <a:ext cx="7239000" cy="4846320"/>
          </a:xfrm>
        </p:spPr>
        <p:txBody>
          <a:bodyPr>
            <a:normAutofit fontScale="92500"/>
          </a:bodyPr>
          <a:lstStyle/>
          <a:p>
            <a:r>
              <a:rPr lang="en-US" sz="3200" dirty="0">
                <a:solidFill>
                  <a:srgbClr val="FF0000"/>
                </a:solidFill>
                <a:latin typeface="DK Crayon Crumble" pitchFamily="66" charset="0"/>
              </a:rPr>
              <a:t>There are no I CANT’s, only I CAN!</a:t>
            </a:r>
          </a:p>
          <a:p>
            <a:r>
              <a:rPr lang="en-US" sz="3200" dirty="0">
                <a:solidFill>
                  <a:srgbClr val="FF0000"/>
                </a:solidFill>
                <a:latin typeface="DK Crayon Crumble" pitchFamily="66" charset="0"/>
              </a:rPr>
              <a:t>Be respectful at all times. </a:t>
            </a:r>
          </a:p>
          <a:p>
            <a:r>
              <a:rPr lang="en-US" sz="3200" dirty="0">
                <a:solidFill>
                  <a:srgbClr val="FF0000"/>
                </a:solidFill>
                <a:latin typeface="DK Crayon Crumble" pitchFamily="66" charset="0"/>
              </a:rPr>
              <a:t>If you have proved you can behave in the past then you have no excuse for misbehaving now.</a:t>
            </a:r>
          </a:p>
          <a:p>
            <a:r>
              <a:rPr lang="en-US" sz="3200" dirty="0">
                <a:solidFill>
                  <a:srgbClr val="FF0000"/>
                </a:solidFill>
                <a:latin typeface="DK Crayon Crumble" pitchFamily="66" charset="0"/>
              </a:rPr>
              <a:t>EVERYONE can and will learn.</a:t>
            </a:r>
          </a:p>
          <a:p>
            <a:r>
              <a:rPr lang="en-US" sz="3200" dirty="0">
                <a:solidFill>
                  <a:srgbClr val="FF0000"/>
                </a:solidFill>
                <a:latin typeface="DK Crayon Crumble" pitchFamily="66" charset="0"/>
              </a:rPr>
              <a:t>Try your best always, in everything you do.</a:t>
            </a:r>
          </a:p>
          <a:p>
            <a:r>
              <a:rPr lang="en-US" sz="3200" dirty="0">
                <a:solidFill>
                  <a:srgbClr val="FF0000"/>
                </a:solidFill>
                <a:latin typeface="DK Crayon Crumble" pitchFamily="66" charset="0"/>
              </a:rPr>
              <a:t>We all have bad moments but….think before you act.</a:t>
            </a:r>
          </a:p>
          <a:p>
            <a:endParaRPr lang="en-US" dirty="0"/>
          </a:p>
        </p:txBody>
      </p:sp>
    </p:spTree>
    <p:extLst>
      <p:ext uri="{BB962C8B-B14F-4D97-AF65-F5344CB8AC3E}">
        <p14:creationId xmlns:p14="http://schemas.microsoft.com/office/powerpoint/2010/main" val="2622105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14F22-1AA3-4F1D-8417-731C6855B9BE}"/>
              </a:ext>
            </a:extLst>
          </p:cNvPr>
          <p:cNvPicPr>
            <a:picLocks noChangeAspect="1"/>
          </p:cNvPicPr>
          <p:nvPr/>
        </p:nvPicPr>
        <p:blipFill>
          <a:blip r:embed="rId2"/>
          <a:stretch>
            <a:fillRect/>
          </a:stretch>
        </p:blipFill>
        <p:spPr>
          <a:xfrm>
            <a:off x="34212" y="27992"/>
            <a:ext cx="9044609" cy="1800808"/>
          </a:xfrm>
          <a:prstGeom prst="rect">
            <a:avLst/>
          </a:prstGeom>
        </p:spPr>
      </p:pic>
      <p:pic>
        <p:nvPicPr>
          <p:cNvPr id="5" name="Picture 4">
            <a:extLst>
              <a:ext uri="{FF2B5EF4-FFF2-40B4-BE49-F238E27FC236}">
                <a16:creationId xmlns:a16="http://schemas.microsoft.com/office/drawing/2014/main" id="{D76F303D-5053-40E1-99BA-CB3901796575}"/>
              </a:ext>
            </a:extLst>
          </p:cNvPr>
          <p:cNvPicPr>
            <a:picLocks noChangeAspect="1"/>
          </p:cNvPicPr>
          <p:nvPr/>
        </p:nvPicPr>
        <p:blipFill>
          <a:blip r:embed="rId3"/>
          <a:stretch>
            <a:fillRect/>
          </a:stretch>
        </p:blipFill>
        <p:spPr>
          <a:xfrm>
            <a:off x="4664" y="1981200"/>
            <a:ext cx="3743617" cy="1981200"/>
          </a:xfrm>
          <a:prstGeom prst="rect">
            <a:avLst/>
          </a:prstGeom>
        </p:spPr>
      </p:pic>
      <p:pic>
        <p:nvPicPr>
          <p:cNvPr id="6" name="Picture 5">
            <a:extLst>
              <a:ext uri="{FF2B5EF4-FFF2-40B4-BE49-F238E27FC236}">
                <a16:creationId xmlns:a16="http://schemas.microsoft.com/office/drawing/2014/main" id="{CEFCAAE4-CC05-42CF-91E2-0F2781983C4E}"/>
              </a:ext>
            </a:extLst>
          </p:cNvPr>
          <p:cNvPicPr>
            <a:picLocks noChangeAspect="1"/>
          </p:cNvPicPr>
          <p:nvPr/>
        </p:nvPicPr>
        <p:blipFill>
          <a:blip r:embed="rId4"/>
          <a:stretch>
            <a:fillRect/>
          </a:stretch>
        </p:blipFill>
        <p:spPr>
          <a:xfrm>
            <a:off x="6096001" y="3810001"/>
            <a:ext cx="3048000" cy="3048000"/>
          </a:xfrm>
          <a:prstGeom prst="rect">
            <a:avLst/>
          </a:prstGeom>
        </p:spPr>
      </p:pic>
    </p:spTree>
    <p:extLst>
      <p:ext uri="{BB962C8B-B14F-4D97-AF65-F5344CB8AC3E}">
        <p14:creationId xmlns:p14="http://schemas.microsoft.com/office/powerpoint/2010/main" val="255965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9434FD-F4B0-40E0-99BD-EAC24F1312FC}"/>
              </a:ext>
            </a:extLst>
          </p:cNvPr>
          <p:cNvPicPr>
            <a:picLocks noChangeAspect="1"/>
          </p:cNvPicPr>
          <p:nvPr/>
        </p:nvPicPr>
        <p:blipFill>
          <a:blip r:embed="rId2"/>
          <a:stretch>
            <a:fillRect/>
          </a:stretch>
        </p:blipFill>
        <p:spPr>
          <a:xfrm>
            <a:off x="0" y="0"/>
            <a:ext cx="9144000" cy="5852861"/>
          </a:xfrm>
          <a:prstGeom prst="rect">
            <a:avLst/>
          </a:prstGeom>
        </p:spPr>
      </p:pic>
    </p:spTree>
    <p:extLst>
      <p:ext uri="{BB962C8B-B14F-4D97-AF65-F5344CB8AC3E}">
        <p14:creationId xmlns:p14="http://schemas.microsoft.com/office/powerpoint/2010/main" val="186401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0084-9259-4B89-98D4-9BB9A82E5F6C}"/>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049E20B-45A2-4DE7-B64C-E00C6B6B49C8}"/>
              </a:ext>
            </a:extLst>
          </p:cNvPr>
          <p:cNvPicPr>
            <a:picLocks noGrp="1" noChangeAspect="1"/>
          </p:cNvPicPr>
          <p:nvPr>
            <p:ph idx="1"/>
          </p:nvPr>
        </p:nvPicPr>
        <p:blipFill>
          <a:blip r:embed="rId2"/>
          <a:stretch>
            <a:fillRect/>
          </a:stretch>
        </p:blipFill>
        <p:spPr>
          <a:xfrm>
            <a:off x="1828800" y="284177"/>
            <a:ext cx="5486400" cy="6573824"/>
          </a:xfrm>
          <a:prstGeom prst="rect">
            <a:avLst/>
          </a:prstGeom>
        </p:spPr>
      </p:pic>
      <p:pic>
        <p:nvPicPr>
          <p:cNvPr id="5" name="Picture 4">
            <a:extLst>
              <a:ext uri="{FF2B5EF4-FFF2-40B4-BE49-F238E27FC236}">
                <a16:creationId xmlns:a16="http://schemas.microsoft.com/office/drawing/2014/main" id="{33A3FA30-3936-4983-AAB0-B5EB4B4B07BA}"/>
              </a:ext>
            </a:extLst>
          </p:cNvPr>
          <p:cNvPicPr>
            <a:picLocks noChangeAspect="1"/>
          </p:cNvPicPr>
          <p:nvPr/>
        </p:nvPicPr>
        <p:blipFill>
          <a:blip r:embed="rId3"/>
          <a:stretch>
            <a:fillRect/>
          </a:stretch>
        </p:blipFill>
        <p:spPr>
          <a:xfrm>
            <a:off x="10886" y="0"/>
            <a:ext cx="1817914" cy="2181496"/>
          </a:xfrm>
          <a:prstGeom prst="rect">
            <a:avLst/>
          </a:prstGeom>
        </p:spPr>
      </p:pic>
      <p:pic>
        <p:nvPicPr>
          <p:cNvPr id="6" name="Picture 5">
            <a:extLst>
              <a:ext uri="{FF2B5EF4-FFF2-40B4-BE49-F238E27FC236}">
                <a16:creationId xmlns:a16="http://schemas.microsoft.com/office/drawing/2014/main" id="{3F137838-4C97-453D-8B82-2294F5507FF7}"/>
              </a:ext>
            </a:extLst>
          </p:cNvPr>
          <p:cNvPicPr>
            <a:picLocks noChangeAspect="1"/>
          </p:cNvPicPr>
          <p:nvPr/>
        </p:nvPicPr>
        <p:blipFill>
          <a:blip r:embed="rId4"/>
          <a:stretch>
            <a:fillRect/>
          </a:stretch>
        </p:blipFill>
        <p:spPr>
          <a:xfrm>
            <a:off x="7173686" y="4665679"/>
            <a:ext cx="1970314" cy="2192321"/>
          </a:xfrm>
          <a:prstGeom prst="rect">
            <a:avLst/>
          </a:prstGeom>
        </p:spPr>
      </p:pic>
      <p:pic>
        <p:nvPicPr>
          <p:cNvPr id="7" name="Picture 6">
            <a:extLst>
              <a:ext uri="{FF2B5EF4-FFF2-40B4-BE49-F238E27FC236}">
                <a16:creationId xmlns:a16="http://schemas.microsoft.com/office/drawing/2014/main" id="{991A3C19-B0BB-4F96-80EF-1267521F9612}"/>
              </a:ext>
            </a:extLst>
          </p:cNvPr>
          <p:cNvPicPr>
            <a:picLocks noChangeAspect="1"/>
          </p:cNvPicPr>
          <p:nvPr/>
        </p:nvPicPr>
        <p:blipFill>
          <a:blip r:embed="rId5"/>
          <a:stretch>
            <a:fillRect/>
          </a:stretch>
        </p:blipFill>
        <p:spPr>
          <a:xfrm>
            <a:off x="10886" y="4791345"/>
            <a:ext cx="1967815" cy="2066655"/>
          </a:xfrm>
          <a:prstGeom prst="rect">
            <a:avLst/>
          </a:prstGeom>
        </p:spPr>
      </p:pic>
      <p:pic>
        <p:nvPicPr>
          <p:cNvPr id="9" name="Picture 8">
            <a:extLst>
              <a:ext uri="{FF2B5EF4-FFF2-40B4-BE49-F238E27FC236}">
                <a16:creationId xmlns:a16="http://schemas.microsoft.com/office/drawing/2014/main" id="{4770C582-5FAD-4293-8354-7EBFAD7D47C8}"/>
              </a:ext>
            </a:extLst>
          </p:cNvPr>
          <p:cNvPicPr>
            <a:picLocks noChangeAspect="1"/>
          </p:cNvPicPr>
          <p:nvPr/>
        </p:nvPicPr>
        <p:blipFill>
          <a:blip r:embed="rId6"/>
          <a:stretch>
            <a:fillRect/>
          </a:stretch>
        </p:blipFill>
        <p:spPr>
          <a:xfrm>
            <a:off x="7285966" y="-13955"/>
            <a:ext cx="1876687" cy="1918955"/>
          </a:xfrm>
          <a:prstGeom prst="rect">
            <a:avLst/>
          </a:prstGeom>
        </p:spPr>
      </p:pic>
    </p:spTree>
    <p:extLst>
      <p:ext uri="{BB962C8B-B14F-4D97-AF65-F5344CB8AC3E}">
        <p14:creationId xmlns:p14="http://schemas.microsoft.com/office/powerpoint/2010/main" val="986366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0C1E-F5ED-46D1-AC1E-DB5CE3182BC2}"/>
              </a:ext>
            </a:extLst>
          </p:cNvPr>
          <p:cNvSpPr>
            <a:spLocks noGrp="1"/>
          </p:cNvSpPr>
          <p:nvPr>
            <p:ph type="title"/>
          </p:nvPr>
        </p:nvSpPr>
        <p:spPr/>
        <p:txBody>
          <a:bodyPr/>
          <a:lstStyle/>
          <a:p>
            <a:r>
              <a:rPr lang="en-US" dirty="0"/>
              <a:t>Our Classroom Rules!!!!!</a:t>
            </a:r>
          </a:p>
        </p:txBody>
      </p:sp>
      <p:sp>
        <p:nvSpPr>
          <p:cNvPr id="3" name="Content Placeholder 2">
            <a:extLst>
              <a:ext uri="{FF2B5EF4-FFF2-40B4-BE49-F238E27FC236}">
                <a16:creationId xmlns:a16="http://schemas.microsoft.com/office/drawing/2014/main" id="{FD39C14F-F623-4C80-A7AC-205B0566B2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7615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C31E-8D4E-4CCB-9A32-69E34F3F876B}"/>
              </a:ext>
            </a:extLst>
          </p:cNvPr>
          <p:cNvSpPr>
            <a:spLocks noGrp="1"/>
          </p:cNvSpPr>
          <p:nvPr>
            <p:ph type="title"/>
          </p:nvPr>
        </p:nvSpPr>
        <p:spPr/>
        <p:txBody>
          <a:bodyPr/>
          <a:lstStyle/>
          <a:p>
            <a:r>
              <a:rPr lang="en-US" dirty="0"/>
              <a:t>Rule # 1</a:t>
            </a:r>
          </a:p>
        </p:txBody>
      </p:sp>
      <p:sp>
        <p:nvSpPr>
          <p:cNvPr id="3" name="Content Placeholder 2">
            <a:extLst>
              <a:ext uri="{FF2B5EF4-FFF2-40B4-BE49-F238E27FC236}">
                <a16:creationId xmlns:a16="http://schemas.microsoft.com/office/drawing/2014/main" id="{7E7A1BE9-6D66-4647-B4FA-F884DDC8F192}"/>
              </a:ext>
            </a:extLst>
          </p:cNvPr>
          <p:cNvSpPr>
            <a:spLocks noGrp="1"/>
          </p:cNvSpPr>
          <p:nvPr>
            <p:ph sz="half" idx="1"/>
          </p:nvPr>
        </p:nvSpPr>
        <p:spPr/>
        <p:txBody>
          <a:bodyPr/>
          <a:lstStyle/>
          <a:p>
            <a:r>
              <a:rPr lang="en-US" dirty="0"/>
              <a:t>Follow directions quickly</a:t>
            </a:r>
          </a:p>
        </p:txBody>
      </p:sp>
      <p:pic>
        <p:nvPicPr>
          <p:cNvPr id="5" name="Content Placeholder 4">
            <a:extLst>
              <a:ext uri="{FF2B5EF4-FFF2-40B4-BE49-F238E27FC236}">
                <a16:creationId xmlns:a16="http://schemas.microsoft.com/office/drawing/2014/main" id="{E643997F-5BCB-40AB-BDA7-18CE6E308976}"/>
              </a:ext>
            </a:extLst>
          </p:cNvPr>
          <p:cNvPicPr>
            <a:picLocks noGrp="1" noChangeAspect="1"/>
          </p:cNvPicPr>
          <p:nvPr>
            <p:ph sz="half" idx="2"/>
          </p:nvPr>
        </p:nvPicPr>
        <p:blipFill>
          <a:blip r:embed="rId2"/>
          <a:stretch>
            <a:fillRect/>
          </a:stretch>
        </p:blipFill>
        <p:spPr>
          <a:xfrm>
            <a:off x="5205860" y="2273649"/>
            <a:ext cx="2847079" cy="3682303"/>
          </a:xfrm>
          <a:prstGeom prst="rect">
            <a:avLst/>
          </a:prstGeom>
        </p:spPr>
      </p:pic>
    </p:spTree>
    <p:extLst>
      <p:ext uri="{BB962C8B-B14F-4D97-AF65-F5344CB8AC3E}">
        <p14:creationId xmlns:p14="http://schemas.microsoft.com/office/powerpoint/2010/main" val="430086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9FE6-9A21-43C8-B0B0-4732E6881D69}"/>
              </a:ext>
            </a:extLst>
          </p:cNvPr>
          <p:cNvSpPr>
            <a:spLocks noGrp="1"/>
          </p:cNvSpPr>
          <p:nvPr>
            <p:ph type="title"/>
          </p:nvPr>
        </p:nvSpPr>
        <p:spPr/>
        <p:txBody>
          <a:bodyPr/>
          <a:lstStyle/>
          <a:p>
            <a:r>
              <a:rPr lang="en-US" dirty="0"/>
              <a:t>Rule # 2</a:t>
            </a:r>
          </a:p>
        </p:txBody>
      </p:sp>
      <p:sp>
        <p:nvSpPr>
          <p:cNvPr id="3" name="Content Placeholder 2">
            <a:extLst>
              <a:ext uri="{FF2B5EF4-FFF2-40B4-BE49-F238E27FC236}">
                <a16:creationId xmlns:a16="http://schemas.microsoft.com/office/drawing/2014/main" id="{B1C46800-157D-46DD-B358-80851DC11DAC}"/>
              </a:ext>
            </a:extLst>
          </p:cNvPr>
          <p:cNvSpPr>
            <a:spLocks noGrp="1"/>
          </p:cNvSpPr>
          <p:nvPr>
            <p:ph sz="half" idx="1"/>
          </p:nvPr>
        </p:nvSpPr>
        <p:spPr/>
        <p:txBody>
          <a:bodyPr/>
          <a:lstStyle/>
          <a:p>
            <a:r>
              <a:rPr lang="en-US" dirty="0"/>
              <a:t>Raise your hand for permission to speak!!!</a:t>
            </a:r>
          </a:p>
        </p:txBody>
      </p:sp>
      <p:pic>
        <p:nvPicPr>
          <p:cNvPr id="5" name="Content Placeholder 4">
            <a:extLst>
              <a:ext uri="{FF2B5EF4-FFF2-40B4-BE49-F238E27FC236}">
                <a16:creationId xmlns:a16="http://schemas.microsoft.com/office/drawing/2014/main" id="{8C3DB67C-EC17-4CE8-861A-D7733A0AE910}"/>
              </a:ext>
            </a:extLst>
          </p:cNvPr>
          <p:cNvPicPr>
            <a:picLocks noGrp="1" noChangeAspect="1"/>
          </p:cNvPicPr>
          <p:nvPr>
            <p:ph sz="half" idx="2"/>
          </p:nvPr>
        </p:nvPicPr>
        <p:blipFill>
          <a:blip r:embed="rId2"/>
          <a:stretch>
            <a:fillRect/>
          </a:stretch>
        </p:blipFill>
        <p:spPr>
          <a:xfrm>
            <a:off x="5001627" y="2011498"/>
            <a:ext cx="3255546" cy="4206605"/>
          </a:xfrm>
          <a:prstGeom prst="rect">
            <a:avLst/>
          </a:prstGeom>
        </p:spPr>
      </p:pic>
    </p:spTree>
    <p:extLst>
      <p:ext uri="{BB962C8B-B14F-4D97-AF65-F5344CB8AC3E}">
        <p14:creationId xmlns:p14="http://schemas.microsoft.com/office/powerpoint/2010/main" val="2255470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7169</TotalTime>
  <Words>883</Words>
  <Application>Microsoft Office PowerPoint</Application>
  <PresentationFormat>On-screen Show (4:3)</PresentationFormat>
  <Paragraphs>94</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Bubblegum Sans</vt:lpstr>
      <vt:lpstr>Corbel</vt:lpstr>
      <vt:lpstr>DK Crayon Crumble</vt:lpstr>
      <vt:lpstr>LaughOutLoud</vt:lpstr>
      <vt:lpstr>SF Slapstick Comic</vt:lpstr>
      <vt:lpstr>Smiley Monster</vt:lpstr>
      <vt:lpstr>Wingdings</vt:lpstr>
      <vt:lpstr>Wish I Were Taller</vt:lpstr>
      <vt:lpstr>Banded</vt:lpstr>
      <vt:lpstr> Welcome To Computer Science Mr. Jennings</vt:lpstr>
      <vt:lpstr>PowerPoint Presentation</vt:lpstr>
      <vt:lpstr>PowerPoint Presentation</vt:lpstr>
      <vt:lpstr>PowerPoint Presentation</vt:lpstr>
      <vt:lpstr>PowerPoint Presentation</vt:lpstr>
      <vt:lpstr>PowerPoint Presentation</vt:lpstr>
      <vt:lpstr>Our Classroom Rules!!!!!</vt:lpstr>
      <vt:lpstr>Rule # 1</vt:lpstr>
      <vt:lpstr>Rule # 2</vt:lpstr>
      <vt:lpstr>Rule #3</vt:lpstr>
      <vt:lpstr>Rule # 4</vt:lpstr>
      <vt:lpstr>Rule # 5</vt:lpstr>
      <vt:lpstr>Rule #6</vt:lpstr>
      <vt:lpstr>Rule #7</vt:lpstr>
      <vt:lpstr>Expectations in our classroom</vt:lpstr>
      <vt:lpstr>Expectation #1</vt:lpstr>
      <vt:lpstr>Expectation #2</vt:lpstr>
      <vt:lpstr>Expectation # 3</vt:lpstr>
      <vt:lpstr>Expectation # 4</vt:lpstr>
      <vt:lpstr>Expectation # 5</vt:lpstr>
      <vt:lpstr>Expectation # 6</vt:lpstr>
      <vt:lpstr>Fish Tank</vt:lpstr>
      <vt:lpstr>Expectation #7</vt:lpstr>
      <vt:lpstr>Expectation #8</vt:lpstr>
      <vt:lpstr>Expectations in our classroom </vt:lpstr>
      <vt:lpstr>Homework</vt:lpstr>
      <vt:lpstr>1ST Homework Grade</vt:lpstr>
      <vt:lpstr>NO Name</vt:lpstr>
      <vt:lpstr>Cheating</vt:lpstr>
      <vt:lpstr>Stealing</vt:lpstr>
      <vt:lpstr>Yelling/Shouting</vt:lpstr>
      <vt:lpstr>Noise Levels</vt:lpstr>
      <vt:lpstr>Blurting</vt:lpstr>
      <vt:lpstr>Focus and remember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with  Mrs.Senger</dc:title>
  <dc:creator>Rose</dc:creator>
  <cp:lastModifiedBy>Jennings, Bradley</cp:lastModifiedBy>
  <cp:revision>30</cp:revision>
  <cp:lastPrinted>2024-07-31T21:35:14Z</cp:lastPrinted>
  <dcterms:created xsi:type="dcterms:W3CDTF">2015-07-23T23:19:55Z</dcterms:created>
  <dcterms:modified xsi:type="dcterms:W3CDTF">2024-08-13T14:06:24Z</dcterms:modified>
</cp:coreProperties>
</file>