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4772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Obviously,</a:t>
            </a:r>
            <a:r>
              <a:rPr lang="en-US" baseline="0" dirty="0"/>
              <a:t> delete this page if not planning to follow through.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I used the</a:t>
            </a:r>
            <a:r>
              <a:rPr lang="en-US" baseline="0" dirty="0"/>
              <a:t> student photos, so you can keep these stock photos or change them out if you can.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1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1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3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0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4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599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599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899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899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599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199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Can Join In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499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Using My Device to Talk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I Can Have Conversations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1321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800">
                <a:solidFill>
                  <a:srgbClr val="7BCCB9"/>
                </a:solidFill>
              </a:rPr>
              <a:t>I can tell about things I like and don’t like.                           I can tell about  things I’ve done.                                          I can ask people questions.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2800">
              <a:solidFill>
                <a:srgbClr val="7BCCB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sp>
        <p:nvSpPr>
          <p:cNvPr id="165" name="Shape 165"/>
          <p:cNvSpPr/>
          <p:nvPr/>
        </p:nvSpPr>
        <p:spPr>
          <a:xfrm>
            <a:off x="169275" y="3320150"/>
            <a:ext cx="3058800" cy="1037099"/>
          </a:xfrm>
          <a:prstGeom prst="wedgeEllipseCallout">
            <a:avLst>
              <a:gd name="adj1" fmla="val 32498"/>
              <a:gd name="adj2" fmla="val 95367"/>
            </a:avLst>
          </a:prstGeom>
          <a:solidFill>
            <a:srgbClr val="FFE0C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I like Frozen too.</a:t>
            </a:r>
          </a:p>
        </p:txBody>
      </p:sp>
      <p:sp>
        <p:nvSpPr>
          <p:cNvPr id="166" name="Shape 166"/>
          <p:cNvSpPr/>
          <p:nvPr/>
        </p:nvSpPr>
        <p:spPr>
          <a:xfrm>
            <a:off x="3524125" y="3551050"/>
            <a:ext cx="2064900" cy="970199"/>
          </a:xfrm>
          <a:prstGeom prst="wedgeEllipseCallout">
            <a:avLst>
              <a:gd name="adj1" fmla="val 2632"/>
              <a:gd name="adj2" fmla="val 83846"/>
            </a:avLst>
          </a:prstGeom>
          <a:solidFill>
            <a:srgbClr val="FCFFD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I watched football this weekend</a:t>
            </a:r>
          </a:p>
        </p:txBody>
      </p:sp>
      <p:sp>
        <p:nvSpPr>
          <p:cNvPr id="167" name="Shape 167"/>
          <p:cNvSpPr/>
          <p:nvPr/>
        </p:nvSpPr>
        <p:spPr>
          <a:xfrm>
            <a:off x="5773500" y="3254600"/>
            <a:ext cx="3058800" cy="1136099"/>
          </a:xfrm>
          <a:prstGeom prst="wedgeEllipseCallout">
            <a:avLst>
              <a:gd name="adj1" fmla="val -30356"/>
              <a:gd name="adj2" fmla="val 87508"/>
            </a:avLst>
          </a:prstGeom>
          <a:solidFill>
            <a:srgbClr val="D5F8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dirty="0"/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I like Chinese food.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How about you?</a:t>
            </a:r>
          </a:p>
          <a:p>
            <a:pPr lvl="0" algn="ctr" rtl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I Can Earn For Joining In!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1321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7BCCB9"/>
                </a:solidFill>
              </a:rPr>
              <a:t>Every time I choose to talk or join in a conversation in the classroom, I can put a coin in the jar. When the jar is filled up to the line, I earn a prize!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17850"/>
          <a:stretch/>
        </p:blipFill>
        <p:spPr>
          <a:xfrm>
            <a:off x="3723575" y="2544474"/>
            <a:ext cx="1962400" cy="24249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6" name="Shape 176"/>
          <p:cNvSpPr/>
          <p:nvPr/>
        </p:nvSpPr>
        <p:spPr>
          <a:xfrm rot="8241907">
            <a:off x="3476279" y="2249380"/>
            <a:ext cx="2477691" cy="2383648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197076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When I Join In, Everyone Is Proud of Me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solidFill>
                  <a:srgbClr val="7BCCB9"/>
                </a:solidFill>
              </a:rPr>
              <a:t>Everyone wants to know what I have to say! They love it when I talk!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7BCCB9"/>
                </a:solidFill>
              </a:rPr>
              <a:t>When I join in, it makes my teachers, therapists, and my family is so proud of me!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525" y="2544475"/>
            <a:ext cx="2574950" cy="216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3951475" y="2697425"/>
            <a:ext cx="3813484" cy="895799"/>
          </a:xfrm>
          <a:prstGeom prst="wedgeEllipseCallout">
            <a:avLst>
              <a:gd name="adj1" fmla="val -52352"/>
              <a:gd name="adj2" fmla="val 46419"/>
            </a:avLst>
          </a:prstGeom>
          <a:solidFill>
            <a:schemeClr val="lt1"/>
          </a:solidFill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Awesome, </a:t>
            </a:r>
            <a:r>
              <a:rPr lang="en-US" sz="1800" dirty="0"/>
              <a:t>__________</a:t>
            </a:r>
            <a:r>
              <a:rPr lang="en" sz="1800" dirty="0"/>
              <a:t>!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Sometimes, I Talk at School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Everyone LOVES when I talk.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It makes them so happy.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At school, my teachers, therapists, and friends talk to me because they like me so much.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BCCB9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rgbClr val="7BCCB9"/>
                </a:solidFill>
              </a:rPr>
              <a:t>They want to hear what I have to say! 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926" y="1291099"/>
            <a:ext cx="1568249" cy="157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51150" y="1662175"/>
            <a:ext cx="8441699" cy="3121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rgbClr val="7BCCB9"/>
                </a:solidFill>
              </a:rPr>
              <a:t>I </a:t>
            </a:r>
            <a:r>
              <a:rPr lang="en" sz="2800" u="sng">
                <a:solidFill>
                  <a:srgbClr val="7BCCB9"/>
                </a:solidFill>
              </a:rPr>
              <a:t>don’t</a:t>
            </a:r>
            <a:r>
              <a:rPr lang="en" sz="2800">
                <a:solidFill>
                  <a:srgbClr val="7BCCB9"/>
                </a:solidFill>
              </a:rPr>
              <a:t> have to wait for people to talk to me.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90475" y="43965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I Can Talk First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850" y="2953825"/>
            <a:ext cx="1506924" cy="196957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577850" y="2506975"/>
            <a:ext cx="1311000" cy="572699"/>
          </a:xfrm>
          <a:prstGeom prst="wedgeEllipseCallout">
            <a:avLst>
              <a:gd name="adj1" fmla="val 57057"/>
              <a:gd name="adj2" fmla="val 69691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446750" y="2298600"/>
            <a:ext cx="1573199" cy="2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    </a:t>
            </a:r>
            <a:r>
              <a:rPr lang="en" sz="3600">
                <a:solidFill>
                  <a:schemeClr val="accent4"/>
                </a:solidFill>
              </a:rPr>
              <a:t>...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275" y="2770474"/>
            <a:ext cx="4468399" cy="22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5832625" y="2953825"/>
            <a:ext cx="1158000" cy="43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D966"/>
                </a:solidFill>
              </a:rPr>
              <a:t> Hey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6990625" y="3005725"/>
            <a:ext cx="1288500" cy="43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5"/>
                </a:solidFill>
              </a:rPr>
              <a:t>How are you?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I Can Take My Turn First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7BCCB9"/>
                </a:solidFill>
              </a:rPr>
              <a:t>In conversations, people take turns talking.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7BCCB9"/>
                </a:solidFill>
              </a:rPr>
              <a:t>Sometimes, I can go first.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r="49872" b="2865"/>
          <a:stretch/>
        </p:blipFill>
        <p:spPr>
          <a:xfrm flipH="1">
            <a:off x="4603812" y="2515900"/>
            <a:ext cx="2503375" cy="23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4984675" y="2696725"/>
            <a:ext cx="1188600" cy="44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5"/>
                </a:solidFill>
              </a:rPr>
              <a:t>Me too.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1700" y="2796851"/>
            <a:ext cx="1672531" cy="15561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558" y="2990335"/>
            <a:ext cx="1831269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INSERT STUDENT PHOTO HERE</a:t>
            </a:r>
          </a:p>
        </p:txBody>
      </p:sp>
      <p:sp>
        <p:nvSpPr>
          <p:cNvPr id="97" name="Shape 97"/>
          <p:cNvSpPr/>
          <p:nvPr/>
        </p:nvSpPr>
        <p:spPr>
          <a:xfrm>
            <a:off x="2142970" y="2696725"/>
            <a:ext cx="2147399" cy="873000"/>
          </a:xfrm>
          <a:prstGeom prst="wedgeEllipseCallout">
            <a:avLst>
              <a:gd name="adj1" fmla="val -58386"/>
              <a:gd name="adj2" fmla="val 32218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accent4"/>
                </a:solidFill>
              </a:rPr>
              <a:t>I like this song. 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I Can Say Hi or Bye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495750"/>
            <a:ext cx="44721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When I see my friends or teachers, I can say, “Hi.”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BCCB9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If they’re about to leave, I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can say, “Bye.”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BCCB9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 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sp>
        <p:nvSpPr>
          <p:cNvPr id="6" name="Rounded Rectangle 5"/>
          <p:cNvSpPr/>
          <p:nvPr/>
        </p:nvSpPr>
        <p:spPr>
          <a:xfrm>
            <a:off x="6105655" y="701235"/>
            <a:ext cx="2581235" cy="22330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2744" y="877119"/>
            <a:ext cx="2634147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INSERT PHOTO OF STUDENT WAVING HERE </a:t>
            </a:r>
          </a:p>
          <a:p>
            <a:pPr algn="ctr">
              <a:lnSpc>
                <a:spcPct val="140000"/>
              </a:lnSpc>
            </a:pP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140000"/>
              </a:lnSpc>
            </a:pP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2851" b="45981"/>
          <a:stretch/>
        </p:blipFill>
        <p:spPr>
          <a:xfrm>
            <a:off x="6528932" y="2934326"/>
            <a:ext cx="1646102" cy="17288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I Can Ask Questions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25647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7BCCB9"/>
                </a:solidFill>
              </a:rPr>
              <a:t>  </a:t>
            </a:r>
            <a:endParaRPr lang="en-US" sz="1600" dirty="0">
              <a:solidFill>
                <a:srgbClr val="7BCCB9"/>
              </a:solidFill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7BCCB9"/>
                </a:solidFill>
              </a:rPr>
              <a:t>I can ask lots of different questions if I want to know things.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sp>
        <p:nvSpPr>
          <p:cNvPr id="115" name="Shape 115"/>
          <p:cNvSpPr/>
          <p:nvPr/>
        </p:nvSpPr>
        <p:spPr>
          <a:xfrm>
            <a:off x="832882" y="2873700"/>
            <a:ext cx="2408029" cy="1210524"/>
          </a:xfrm>
          <a:prstGeom prst="wedgeEllipseCallout">
            <a:avLst>
              <a:gd name="adj1" fmla="val 34201"/>
              <a:gd name="adj2" fmla="val 93381"/>
            </a:avLst>
          </a:prstGeom>
          <a:solidFill>
            <a:srgbClr val="FFE0C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When is</a:t>
            </a:r>
            <a:r>
              <a:rPr lang="en-US" sz="1800" dirty="0"/>
              <a:t> it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800" dirty="0"/>
              <a:t>break-time</a:t>
            </a:r>
            <a:r>
              <a:rPr lang="en" sz="1800" dirty="0"/>
              <a:t>?</a:t>
            </a:r>
          </a:p>
        </p:txBody>
      </p:sp>
      <p:sp>
        <p:nvSpPr>
          <p:cNvPr id="116" name="Shape 116"/>
          <p:cNvSpPr/>
          <p:nvPr/>
        </p:nvSpPr>
        <p:spPr>
          <a:xfrm>
            <a:off x="3702300" y="3114025"/>
            <a:ext cx="1868099" cy="970199"/>
          </a:xfrm>
          <a:prstGeom prst="wedgeEllipseCallout">
            <a:avLst>
              <a:gd name="adj1" fmla="val 2632"/>
              <a:gd name="adj2" fmla="val 83846"/>
            </a:avLst>
          </a:prstGeom>
          <a:solidFill>
            <a:srgbClr val="FCFFD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What is that?</a:t>
            </a:r>
          </a:p>
        </p:txBody>
      </p:sp>
      <p:sp>
        <p:nvSpPr>
          <p:cNvPr id="117" name="Shape 117"/>
          <p:cNvSpPr/>
          <p:nvPr/>
        </p:nvSpPr>
        <p:spPr>
          <a:xfrm>
            <a:off x="6182200" y="2873700"/>
            <a:ext cx="2501699" cy="970199"/>
          </a:xfrm>
          <a:prstGeom prst="wedgeEllipseCallout">
            <a:avLst>
              <a:gd name="adj1" fmla="val -36461"/>
              <a:gd name="adj2" fmla="val 111995"/>
            </a:avLst>
          </a:prstGeom>
          <a:solidFill>
            <a:srgbClr val="D5F8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Are we playing again?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19" t="4156" r="32063" b="1203"/>
          <a:stretch/>
        </p:blipFill>
        <p:spPr>
          <a:xfrm>
            <a:off x="5457985" y="324674"/>
            <a:ext cx="1283916" cy="1337399"/>
          </a:xfrm>
          <a:prstGeom prst="rect">
            <a:avLst/>
          </a:prstGeom>
        </p:spPr>
      </p:pic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I Can Say What I Need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7BCCB9"/>
                </a:solidFill>
              </a:rPr>
              <a:t> If I want something I can tell someone.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7BCCB9"/>
                </a:solidFill>
              </a:rPr>
              <a:t>                     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7BCCB9"/>
                </a:solidFill>
              </a:rPr>
              <a:t>                       </a:t>
            </a:r>
            <a:r>
              <a:rPr lang="en-US" sz="2800" dirty="0">
                <a:solidFill>
                  <a:srgbClr val="7BCCB9"/>
                </a:solidFill>
              </a:rPr>
              <a:t>  </a:t>
            </a:r>
            <a:r>
              <a:rPr lang="en" sz="2800" dirty="0">
                <a:solidFill>
                  <a:srgbClr val="7BCCB9"/>
                </a:solidFill>
              </a:rPr>
              <a:t> I can say if I need help.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7BCCB9"/>
                </a:solidFill>
              </a:rPr>
              <a:t>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7BCCB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sp>
        <p:nvSpPr>
          <p:cNvPr id="128" name="Shape 128"/>
          <p:cNvSpPr/>
          <p:nvPr/>
        </p:nvSpPr>
        <p:spPr>
          <a:xfrm>
            <a:off x="6477450" y="237075"/>
            <a:ext cx="2543699" cy="756299"/>
          </a:xfrm>
          <a:prstGeom prst="wedgeEllipseCallout">
            <a:avLst>
              <a:gd name="adj1" fmla="val -54266"/>
              <a:gd name="adj2" fmla="val 21077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Excuse me,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I need the bowl.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073" r="3867" b="20704"/>
          <a:stretch/>
        </p:blipFill>
        <p:spPr>
          <a:xfrm>
            <a:off x="4216924" y="2601726"/>
            <a:ext cx="1653526" cy="145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1559"/>
          <a:stretch/>
        </p:blipFill>
        <p:spPr>
          <a:xfrm>
            <a:off x="219095" y="3199053"/>
            <a:ext cx="2473879" cy="1268226"/>
          </a:xfrm>
          <a:prstGeom prst="rect">
            <a:avLst/>
          </a:prstGeom>
        </p:spPr>
      </p:pic>
      <p:sp>
        <p:nvSpPr>
          <p:cNvPr id="132" name="Shape 132"/>
          <p:cNvSpPr/>
          <p:nvPr/>
        </p:nvSpPr>
        <p:spPr>
          <a:xfrm>
            <a:off x="5870450" y="2479150"/>
            <a:ext cx="2860168" cy="881491"/>
          </a:xfrm>
          <a:prstGeom prst="wedgeEllipseCallout">
            <a:avLst>
              <a:gd name="adj1" fmla="val -58780"/>
              <a:gd name="adj2" fmla="val 5488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Excuse me,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I want </a:t>
            </a:r>
            <a:r>
              <a:rPr lang="en-US" sz="1800" dirty="0"/>
              <a:t>candy </a:t>
            </a:r>
            <a:r>
              <a:rPr lang="en" sz="1800" dirty="0"/>
              <a:t>too.</a:t>
            </a:r>
          </a:p>
        </p:txBody>
      </p:sp>
      <p:sp>
        <p:nvSpPr>
          <p:cNvPr id="126" name="Shape 126"/>
          <p:cNvSpPr/>
          <p:nvPr/>
        </p:nvSpPr>
        <p:spPr>
          <a:xfrm>
            <a:off x="311700" y="2296248"/>
            <a:ext cx="2381274" cy="756299"/>
          </a:xfrm>
          <a:prstGeom prst="wedgeEllipseCallout">
            <a:avLst>
              <a:gd name="adj1" fmla="val -18418"/>
              <a:gd name="adj2" fmla="val 95822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dirty="0"/>
              <a:t>Mr.</a:t>
            </a:r>
            <a:r>
              <a:rPr lang="en" sz="1800" dirty="0"/>
              <a:t> </a:t>
            </a:r>
            <a:r>
              <a:rPr lang="en-US" sz="1800" dirty="0"/>
              <a:t>____</a:t>
            </a:r>
            <a:r>
              <a:rPr lang="en" sz="1800" dirty="0"/>
              <a:t>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I need help.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I Can Answer Questions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25647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I can raise my hand in class to answer questions. 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l="12263" t="20610" r="11754" b="53296"/>
          <a:stretch/>
        </p:blipFill>
        <p:spPr>
          <a:xfrm>
            <a:off x="1058375" y="3789900"/>
            <a:ext cx="2895025" cy="994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1" name="Shape 141"/>
          <p:cNvSpPr/>
          <p:nvPr/>
        </p:nvSpPr>
        <p:spPr>
          <a:xfrm>
            <a:off x="2447025" y="3342350"/>
            <a:ext cx="1289099" cy="545999"/>
          </a:xfrm>
          <a:prstGeom prst="wedgeEllipseCallout">
            <a:avLst>
              <a:gd name="adj1" fmla="val -34474"/>
              <a:gd name="adj2" fmla="val 83265"/>
            </a:avLst>
          </a:prstGeom>
          <a:solidFill>
            <a:srgbClr val="FFE0C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Me</a:t>
            </a:r>
          </a:p>
        </p:txBody>
      </p:sp>
      <p:sp>
        <p:nvSpPr>
          <p:cNvPr id="142" name="Shape 142"/>
          <p:cNvSpPr/>
          <p:nvPr/>
        </p:nvSpPr>
        <p:spPr>
          <a:xfrm>
            <a:off x="588750" y="2189425"/>
            <a:ext cx="2501699" cy="785100"/>
          </a:xfrm>
          <a:prstGeom prst="wedgeEllipseCallout">
            <a:avLst>
              <a:gd name="adj1" fmla="val -54367"/>
              <a:gd name="adj2" fmla="val 82002"/>
            </a:avLst>
          </a:prstGeom>
          <a:solidFill>
            <a:srgbClr val="D5F8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Who would like to go next?</a:t>
            </a:r>
          </a:p>
        </p:txBody>
      </p:sp>
      <p:sp>
        <p:nvSpPr>
          <p:cNvPr id="143" name="Shape 143"/>
          <p:cNvSpPr/>
          <p:nvPr/>
        </p:nvSpPr>
        <p:spPr>
          <a:xfrm>
            <a:off x="5577450" y="2220325"/>
            <a:ext cx="2894999" cy="785100"/>
          </a:xfrm>
          <a:prstGeom prst="wedgeEllipseCallout">
            <a:avLst>
              <a:gd name="adj1" fmla="val 55362"/>
              <a:gd name="adj2" fmla="val 69144"/>
            </a:avLst>
          </a:prstGeom>
          <a:solidFill>
            <a:srgbClr val="D5F8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How much money do we need?</a:t>
            </a: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l="12263" t="20610" r="11754" b="53296"/>
          <a:stretch/>
        </p:blipFill>
        <p:spPr>
          <a:xfrm>
            <a:off x="5056275" y="3768525"/>
            <a:ext cx="2895025" cy="994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5" name="Shape 145"/>
          <p:cNvSpPr/>
          <p:nvPr/>
        </p:nvSpPr>
        <p:spPr>
          <a:xfrm>
            <a:off x="5132750" y="3386175"/>
            <a:ext cx="1563000" cy="545999"/>
          </a:xfrm>
          <a:prstGeom prst="wedgeEllipseCallout">
            <a:avLst>
              <a:gd name="adj1" fmla="val 15728"/>
              <a:gd name="adj2" fmla="val 83251"/>
            </a:avLst>
          </a:prstGeom>
          <a:solidFill>
            <a:srgbClr val="FFE0C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5 dollars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I Can Make Comments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I can talk about what I see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BCCB9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7BCCB9"/>
              </a:solidFill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BCCB9"/>
                </a:solidFill>
              </a:rPr>
              <a:t>I can talk about what I’m thinking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l="8511" t="5923" r="6287" b="931"/>
          <a:stretch/>
        </p:blipFill>
        <p:spPr>
          <a:xfrm>
            <a:off x="6553950" y="1403400"/>
            <a:ext cx="1223550" cy="13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4161150" y="2033601"/>
            <a:ext cx="2097599" cy="707399"/>
          </a:xfrm>
          <a:prstGeom prst="wedgeEllipseCallout">
            <a:avLst>
              <a:gd name="adj1" fmla="val -72396"/>
              <a:gd name="adj2" fmla="val -43147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It’s snowing.</a:t>
            </a:r>
          </a:p>
        </p:txBody>
      </p:sp>
      <p:sp>
        <p:nvSpPr>
          <p:cNvPr id="156" name="Shape 156"/>
          <p:cNvSpPr/>
          <p:nvPr/>
        </p:nvSpPr>
        <p:spPr>
          <a:xfrm>
            <a:off x="3299274" y="3555378"/>
            <a:ext cx="2414699" cy="1134300"/>
          </a:xfrm>
          <a:prstGeom prst="cloudCallout">
            <a:avLst>
              <a:gd name="adj1" fmla="val -69720"/>
              <a:gd name="adj2" fmla="val -20034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/>
          <p:nvPr/>
        </p:nvSpPr>
        <p:spPr>
          <a:xfrm>
            <a:off x="3557313" y="3706225"/>
            <a:ext cx="1857299" cy="30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700" dirty="0"/>
              <a:t>I’m excited!      It’s my birthday.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453" y="3666603"/>
            <a:ext cx="1146661" cy="11524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490</Words>
  <Application>Microsoft Office PowerPoint</Application>
  <PresentationFormat>On-screen Show (16:9)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PT Sans Narrow</vt:lpstr>
      <vt:lpstr>Open Sans</vt:lpstr>
      <vt:lpstr>Arial</vt:lpstr>
      <vt:lpstr>tropic</vt:lpstr>
      <vt:lpstr>I Can Join In</vt:lpstr>
      <vt:lpstr>Sometimes, I Talk at School</vt:lpstr>
      <vt:lpstr>I Can Talk First</vt:lpstr>
      <vt:lpstr>I Can Take My Turn First</vt:lpstr>
      <vt:lpstr>I Can Say Hi or Bye</vt:lpstr>
      <vt:lpstr>I Can Ask Questions </vt:lpstr>
      <vt:lpstr>I Can Say What I Need</vt:lpstr>
      <vt:lpstr>I Can Answer Questions</vt:lpstr>
      <vt:lpstr>I Can Make Comments</vt:lpstr>
      <vt:lpstr>I Can Have Conversations</vt:lpstr>
      <vt:lpstr>I Can Earn For Joining In!</vt:lpstr>
      <vt:lpstr>When I Join In, Everyone Is Proud of 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Join In</dc:title>
  <cp:lastModifiedBy>Kelvin Kelly</cp:lastModifiedBy>
  <cp:revision>7</cp:revision>
  <dcterms:modified xsi:type="dcterms:W3CDTF">2020-03-26T17:42:13Z</dcterms:modified>
</cp:coreProperties>
</file>