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0000"/>
    <a:srgbClr val="C16976"/>
    <a:srgbClr val="CC9900"/>
    <a:srgbClr val="D2A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e, Cristi" userId="bc93ff7c-fe23-46e3-b65b-63d7196b1e4a" providerId="ADAL" clId="{4AE217CA-0D40-47A2-A707-DA8E4D104575}"/>
    <pc:docChg chg="modSld">
      <pc:chgData name="Cole, Cristi" userId="bc93ff7c-fe23-46e3-b65b-63d7196b1e4a" providerId="ADAL" clId="{4AE217CA-0D40-47A2-A707-DA8E4D104575}" dt="2025-04-15T17:45:36.394" v="0" actId="1076"/>
      <pc:docMkLst>
        <pc:docMk/>
      </pc:docMkLst>
      <pc:sldChg chg="modSp">
        <pc:chgData name="Cole, Cristi" userId="bc93ff7c-fe23-46e3-b65b-63d7196b1e4a" providerId="ADAL" clId="{4AE217CA-0D40-47A2-A707-DA8E4D104575}" dt="2025-04-15T17:45:36.394" v="0" actId="1076"/>
        <pc:sldMkLst>
          <pc:docMk/>
          <pc:sldMk cId="3398862042" sldId="256"/>
        </pc:sldMkLst>
        <pc:picChg chg="mod">
          <ac:chgData name="Cole, Cristi" userId="bc93ff7c-fe23-46e3-b65b-63d7196b1e4a" providerId="ADAL" clId="{4AE217CA-0D40-47A2-A707-DA8E4D104575}" dt="2025-04-15T17:45:36.394" v="0" actId="1076"/>
          <ac:picMkLst>
            <pc:docMk/>
            <pc:sldMk cId="3398862042" sldId="256"/>
            <ac:picMk id="15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C7D-E468-49F4-B833-6A32A864EA3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758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C7D-E468-49F4-B833-6A32A864EA3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44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C7D-E468-49F4-B833-6A32A864EA3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36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C7D-E468-49F4-B833-6A32A864EA3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17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C7D-E468-49F4-B833-6A32A864EA3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102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C7D-E468-49F4-B833-6A32A864EA3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024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C7D-E468-49F4-B833-6A32A864EA3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463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C7D-E468-49F4-B833-6A32A864EA3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8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C7D-E468-49F4-B833-6A32A864EA3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23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C7D-E468-49F4-B833-6A32A864EA3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90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C7D-E468-49F4-B833-6A32A864EA3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885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AFC7D-E468-49F4-B833-6A32A864EA3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927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jpeg"/><Relationship Id="rId7" Type="http://schemas.openxmlformats.org/officeDocument/2006/relationships/image" Target="../media/image4.jpeg"/><Relationship Id="rId2" Type="http://schemas.openxmlformats.org/officeDocument/2006/relationships/hyperlink" Target="https://rcboe-my.sharepoint.com/:b:/g/personal/colecr_richmond_k12_ga_us/EZbBlZUCpvVBjtw06vpbWL0BjZQHR3uXjCg3Ur1JPg1zTg?e=pNoMKb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mailto:colecr@boe.Richmond.k12.ga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1000">
              <a:schemeClr val="bg1">
                <a:lumMod val="75000"/>
              </a:schemeClr>
            </a:gs>
            <a:gs pos="0">
              <a:schemeClr val="bg1">
                <a:lumMod val="50000"/>
              </a:schemeClr>
            </a:gs>
            <a:gs pos="82000">
              <a:schemeClr val="bg1">
                <a:lumMod val="50000"/>
              </a:schemeClr>
            </a:gs>
            <a:gs pos="62000">
              <a:schemeClr val="bg1"/>
            </a:gs>
            <a:gs pos="40000">
              <a:schemeClr val="bg1">
                <a:lumMod val="50000"/>
              </a:schemeClr>
            </a:gs>
            <a:gs pos="100000">
              <a:schemeClr val="bg1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792" y="106734"/>
            <a:ext cx="3088258" cy="35508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76200">
            <a:solidFill>
              <a:srgbClr val="CC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u="sng" dirty="0">
                <a:solidFill>
                  <a:srgbClr val="C000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ATTENTION!</a:t>
            </a:r>
          </a:p>
          <a:p>
            <a:pPr algn="ctr"/>
            <a:r>
              <a:rPr lang="en-US" sz="3000" b="1" dirty="0">
                <a:solidFill>
                  <a:srgbClr val="C000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     </a:t>
            </a:r>
          </a:p>
          <a:p>
            <a:r>
              <a:rPr lang="en-US" sz="2200" b="1" u="sng" dirty="0">
                <a:solidFill>
                  <a:schemeClr val="tx1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All Middle School athletic events will require a ticket.</a:t>
            </a:r>
            <a:endParaRPr lang="en-US" sz="2400" b="1" dirty="0">
              <a:solidFill>
                <a:schemeClr val="tx1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  <a:p>
            <a:pPr algn="ctr"/>
            <a:endParaRPr lang="en-US" sz="2400" b="1" dirty="0">
              <a:solidFill>
                <a:schemeClr val="tx1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  <a:p>
            <a:pPr algn="ctr"/>
            <a:r>
              <a:rPr lang="en-US" sz="2400" b="1" dirty="0">
                <a:solidFill>
                  <a:schemeClr val="tx1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Purchase Tickets via </a:t>
            </a:r>
            <a:r>
              <a:rPr lang="en-US" sz="2400" b="1" dirty="0" err="1">
                <a:solidFill>
                  <a:schemeClr val="tx1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GoFan</a:t>
            </a:r>
            <a:endParaRPr lang="en-US" sz="2400" b="1" dirty="0">
              <a:solidFill>
                <a:schemeClr val="tx1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  <a:p>
            <a:pPr algn="ctr"/>
            <a:r>
              <a:rPr lang="en-US" sz="1600" dirty="0">
                <a:hlinkClick r:id="rId2"/>
              </a:rPr>
              <a:t>TUTT MIDDLE.pdf</a:t>
            </a:r>
            <a:endParaRPr lang="en-US" sz="1600" b="1" dirty="0">
              <a:solidFill>
                <a:schemeClr val="tx1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9226438" y="1853418"/>
            <a:ext cx="2793058" cy="1352165"/>
          </a:xfrm>
          <a:blipFill dpi="0" rotWithShape="1">
            <a:blip r:embed="rId3"/>
            <a:srcRect/>
            <a:tile tx="0" ty="0" sx="100000" sy="100000" flip="none" algn="tl"/>
          </a:blipFill>
          <a:ln w="57150">
            <a:solidFill>
              <a:srgbClr val="CC0000"/>
            </a:solidFill>
            <a:prstDash val="sysDot"/>
          </a:ln>
        </p:spPr>
        <p:txBody>
          <a:bodyPr>
            <a:normAutofit fontScale="90000"/>
          </a:bodyPr>
          <a:lstStyle/>
          <a:p>
            <a:pPr algn="ctr"/>
            <a:r>
              <a:rPr lang="en-US" sz="2700" b="1" u="sng" dirty="0">
                <a:latin typeface="+mn-lt"/>
              </a:rPr>
              <a:t>Dr. Cristi Cole</a:t>
            </a:r>
            <a:br>
              <a:rPr lang="en-US" sz="3100" b="1" u="sng" dirty="0">
                <a:latin typeface="+mn-lt"/>
              </a:rPr>
            </a:br>
            <a:r>
              <a:rPr lang="en-US" sz="1800" b="1" i="1" dirty="0"/>
              <a:t>Athletic Director &amp;</a:t>
            </a:r>
            <a:br>
              <a:rPr lang="en-US" sz="1800" b="1" i="1" dirty="0"/>
            </a:br>
            <a:r>
              <a:rPr lang="en-US" sz="1800" b="1" i="1" dirty="0"/>
              <a:t>In-School Suspension Teacher </a:t>
            </a:r>
            <a:br>
              <a:rPr lang="en-US" sz="1800" b="1" i="1" dirty="0"/>
            </a:br>
            <a:endParaRPr lang="en-US" sz="18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9226438" y="3353660"/>
            <a:ext cx="2858209" cy="1508105"/>
          </a:xfrm>
          <a:prstGeom prst="rect">
            <a:avLst/>
          </a:prstGeom>
          <a:blipFill dpi="0" rotWithShape="1">
            <a:blip r:embed="rId3">
              <a:alphaModFix amt="99000"/>
            </a:blip>
            <a:srcRect/>
            <a:tile tx="0" ty="0" sx="59000" sy="65000" flip="none" algn="tl"/>
          </a:blipFill>
          <a:ln w="57150">
            <a:solidFill>
              <a:srgbClr val="CC000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sz="2000" b="1" u="sng" dirty="0"/>
              <a:t>Contact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hlinkClick r:id="rId4"/>
              </a:rPr>
              <a:t>colecr@boe.Richmond.k12.ga.us</a:t>
            </a: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err="1"/>
              <a:t>Tutt’s</a:t>
            </a:r>
            <a:r>
              <a:rPr lang="en-US" b="1" dirty="0"/>
              <a:t> # 706-737-7277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/>
              <a:t>Room #228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175798" y="122006"/>
            <a:ext cx="5967901" cy="6463308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1600" b="1" u="sng" dirty="0">
                <a:solidFill>
                  <a:srgbClr val="C00000"/>
                </a:solidFill>
              </a:rPr>
              <a:t>Cheerleading Tryouts will be May 7</a:t>
            </a:r>
            <a:r>
              <a:rPr lang="en-US" sz="1600" b="1" u="sng" baseline="30000" dirty="0">
                <a:solidFill>
                  <a:srgbClr val="C00000"/>
                </a:solidFill>
              </a:rPr>
              <a:t>th</a:t>
            </a:r>
            <a:r>
              <a:rPr lang="en-US" sz="1600" b="1" u="sng" dirty="0">
                <a:solidFill>
                  <a:srgbClr val="C00000"/>
                </a:solidFill>
              </a:rPr>
              <a:t>, 8</a:t>
            </a:r>
            <a:r>
              <a:rPr lang="en-US" sz="1600" b="1" u="sng" baseline="30000" dirty="0">
                <a:solidFill>
                  <a:srgbClr val="C00000"/>
                </a:solidFill>
              </a:rPr>
              <a:t>th</a:t>
            </a:r>
            <a:r>
              <a:rPr lang="en-US" sz="1600" b="1" u="sng" dirty="0">
                <a:solidFill>
                  <a:srgbClr val="C00000"/>
                </a:solidFill>
              </a:rPr>
              <a:t> &amp; 9</a:t>
            </a:r>
            <a:r>
              <a:rPr lang="en-US" sz="1600" b="1" u="sng" baseline="30000" dirty="0">
                <a:solidFill>
                  <a:srgbClr val="C00000"/>
                </a:solidFill>
              </a:rPr>
              <a:t>th</a:t>
            </a:r>
            <a:r>
              <a:rPr lang="en-US" sz="1600" b="1" u="sng" dirty="0">
                <a:solidFill>
                  <a:srgbClr val="C00000"/>
                </a:solidFill>
              </a:rPr>
              <a:t> 2025</a:t>
            </a:r>
          </a:p>
          <a:p>
            <a:endParaRPr lang="en-US" sz="1600" b="1" u="sng" dirty="0">
              <a:solidFill>
                <a:srgbClr val="C00000"/>
              </a:solidFill>
            </a:endParaRPr>
          </a:p>
          <a:p>
            <a:r>
              <a:rPr lang="en-US" sz="1600" b="1" u="sng" dirty="0">
                <a:solidFill>
                  <a:srgbClr val="C00000"/>
                </a:solidFill>
              </a:rPr>
              <a:t>Football </a:t>
            </a:r>
            <a:r>
              <a:rPr lang="en-US" sz="1400" b="1" u="sng" dirty="0">
                <a:solidFill>
                  <a:srgbClr val="C00000"/>
                </a:solidFill>
              </a:rPr>
              <a:t>Tryouts </a:t>
            </a:r>
            <a:r>
              <a:rPr lang="en-US" sz="1400" b="1" dirty="0"/>
              <a:t>will occur in August 2025. </a:t>
            </a:r>
          </a:p>
          <a:p>
            <a:endParaRPr lang="en-US" sz="1400" b="1" dirty="0"/>
          </a:p>
          <a:p>
            <a:r>
              <a:rPr lang="en-US" sz="1400" b="1" dirty="0"/>
              <a:t>Specifics are located in the Tryout Tabs for each sport. See information below for all needed documentation. Students must be cleared prior to ANY attendance or participation.</a:t>
            </a:r>
          </a:p>
          <a:p>
            <a:endParaRPr lang="en-US" sz="13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To be eligible for play students </a:t>
            </a:r>
            <a:r>
              <a:rPr lang="en-US" sz="1400" b="1" u="sng" dirty="0"/>
              <a:t>must</a:t>
            </a:r>
            <a:r>
              <a:rPr lang="en-US" sz="1400" b="1" dirty="0"/>
              <a:t> have a physical packet </a:t>
            </a:r>
            <a:r>
              <a:rPr lang="en-US" sz="1400" b="1" u="sng" dirty="0"/>
              <a:t>completed</a:t>
            </a:r>
            <a:r>
              <a:rPr lang="en-US" sz="1400" b="1" dirty="0"/>
              <a:t> prior to attending practice/play. Submit completed packets before tryouts to be verified/cleared. The forms are posted on </a:t>
            </a:r>
            <a:r>
              <a:rPr lang="en-US" sz="1400" b="1" dirty="0" err="1"/>
              <a:t>Tutt’s</a:t>
            </a:r>
            <a:r>
              <a:rPr lang="en-US" sz="1400" b="1" dirty="0"/>
              <a:t> website.</a:t>
            </a:r>
          </a:p>
          <a:p>
            <a:endParaRPr lang="en-US" sz="15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1" dirty="0"/>
              <a:t>The </a:t>
            </a:r>
            <a:r>
              <a:rPr lang="en-US" sz="1500" b="1" u="sng" dirty="0">
                <a:solidFill>
                  <a:srgbClr val="C00000"/>
                </a:solidFill>
              </a:rPr>
              <a:t>Physical Packet </a:t>
            </a:r>
            <a:r>
              <a:rPr lang="en-US" sz="1500" b="1" u="sng" dirty="0"/>
              <a:t>(</a:t>
            </a:r>
            <a:r>
              <a:rPr lang="en-US" sz="1500" b="1" dirty="0"/>
              <a:t>Includes 11 pages):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500" b="1" dirty="0"/>
              <a:t>Athletes Checklist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500" b="1" dirty="0"/>
              <a:t>History Form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500" b="1" dirty="0"/>
              <a:t>Physical Form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500" b="1" dirty="0"/>
              <a:t>Clearance Form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500" b="1" dirty="0"/>
              <a:t>Athletic Roster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500" b="1" dirty="0"/>
              <a:t>Parent Permission Form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500" b="1" dirty="0"/>
              <a:t>Student/Parent Concussion Form – (for each sport played)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500" b="1" dirty="0"/>
              <a:t>Interscholastic Contract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500" b="1" dirty="0"/>
              <a:t>Awareness of Football Risk Form - (Football Only)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500" b="1" dirty="0"/>
              <a:t>Cardiac Form – (for each sport played)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500" b="1" dirty="0"/>
              <a:t>Emergency Medical Card</a:t>
            </a:r>
          </a:p>
          <a:p>
            <a:pPr lvl="1"/>
            <a:r>
              <a:rPr lang="en-US" sz="1500" b="1" dirty="0">
                <a:solidFill>
                  <a:srgbClr val="C00000"/>
                </a:solidFill>
              </a:rPr>
              <a:t>***</a:t>
            </a:r>
            <a:r>
              <a:rPr lang="en-US" sz="1500" b="1" dirty="0"/>
              <a:t>ATHLETE MUST ALSO PROVIDE THE FOLLOWING ITEMS: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 sz="1500" b="1" dirty="0"/>
              <a:t>Copy of Insurance Card (front &amp; back)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 sz="1500" b="1" dirty="0"/>
              <a:t>Academic Clearance - (Athletic Director)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 sz="1500" b="1" dirty="0"/>
              <a:t>Copy of last Report Card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176619" y="81781"/>
            <a:ext cx="2892576" cy="523220"/>
          </a:xfrm>
          <a:prstGeom prst="rect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i="1" u="sng" spc="50" dirty="0">
                <a:ln w="0"/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Britannic Bold" panose="020B0903060703020204" pitchFamily="34" charset="0"/>
              </a:rPr>
              <a:t>TMS </a:t>
            </a:r>
            <a:r>
              <a:rPr lang="en-US" sz="2800" b="1" i="1" u="sng" cap="none" spc="50" dirty="0">
                <a:ln w="0"/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Britannic Bold" panose="020B0903060703020204" pitchFamily="34" charset="0"/>
              </a:rPr>
              <a:t>Athletics</a:t>
            </a:r>
          </a:p>
        </p:txBody>
      </p:sp>
      <p:pic>
        <p:nvPicPr>
          <p:cNvPr id="20" name="Picture 2" descr="Dragon Images | Free Vectors, Stock Photos &amp; PSD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45" t="9151" r="6332" b="7327"/>
          <a:stretch/>
        </p:blipFill>
        <p:spPr bwMode="auto">
          <a:xfrm rot="551523" flipH="1">
            <a:off x="10209336" y="775411"/>
            <a:ext cx="892411" cy="852572"/>
          </a:xfrm>
          <a:prstGeom prst="rect">
            <a:avLst/>
          </a:prstGeom>
          <a:noFill/>
          <a:ln w="76200">
            <a:solidFill>
              <a:schemeClr val="tx1"/>
            </a:solidFill>
            <a:prstDash val="sysDot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/>
          <p:cNvPicPr/>
          <p:nvPr/>
        </p:nvPicPr>
        <p:blipFill>
          <a:blip r:embed="rId6"/>
          <a:stretch>
            <a:fillRect/>
          </a:stretch>
        </p:blipFill>
        <p:spPr>
          <a:xfrm rot="21258727">
            <a:off x="6356424" y="2923046"/>
            <a:ext cx="2471648" cy="146910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9079951" y="4920343"/>
            <a:ext cx="2989244" cy="1887632"/>
          </a:xfrm>
          <a:prstGeom prst="ellipse">
            <a:avLst/>
          </a:prstGeom>
          <a:blipFill>
            <a:blip r:embed="rId7"/>
            <a:tile tx="0" ty="0" sx="100000" sy="100000" flip="none" algn="tl"/>
          </a:blipFill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/>
          <p:cNvPicPr/>
          <p:nvPr/>
        </p:nvPicPr>
        <p:blipFill>
          <a:blip r:embed="rId6"/>
          <a:stretch>
            <a:fillRect/>
          </a:stretch>
        </p:blipFill>
        <p:spPr>
          <a:xfrm rot="264015" flipH="1">
            <a:off x="9141594" y="4749760"/>
            <a:ext cx="3302710" cy="2228798"/>
          </a:xfrm>
          <a:prstGeom prst="rect">
            <a:avLst/>
          </a:prstGeom>
        </p:spPr>
      </p:pic>
      <p:pic>
        <p:nvPicPr>
          <p:cNvPr id="13" name="Picture 2" descr="Dragon Images | Free Vectors, Stock Photos &amp; PSD">
            <a:extLst>
              <a:ext uri="{FF2B5EF4-FFF2-40B4-BE49-F238E27FC236}">
                <a16:creationId xmlns:a16="http://schemas.microsoft.com/office/drawing/2014/main" id="{1884D87C-7F09-44BD-B995-2946FCAE0C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45" t="9151" r="6332" b="7327"/>
          <a:stretch/>
        </p:blipFill>
        <p:spPr bwMode="auto">
          <a:xfrm rot="21048477">
            <a:off x="101975" y="2883708"/>
            <a:ext cx="577912" cy="552112"/>
          </a:xfrm>
          <a:prstGeom prst="rect">
            <a:avLst/>
          </a:prstGeom>
          <a:noFill/>
          <a:ln w="28575">
            <a:solidFill>
              <a:srgbClr val="0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F7A6088-F5AF-4C9A-AF82-51087588E3E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78" y="3804935"/>
            <a:ext cx="2364087" cy="296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862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4c9864e-14ef-495a-a9b2-6375bf81a74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7E9FAE9A494C4B9F3CA28D348A712D" ma:contentTypeVersion="18" ma:contentTypeDescription="Create a new document." ma:contentTypeScope="" ma:versionID="e93ea9358cf0c1e13894475ac2f0d591">
  <xsd:schema xmlns:xsd="http://www.w3.org/2001/XMLSchema" xmlns:xs="http://www.w3.org/2001/XMLSchema" xmlns:p="http://schemas.microsoft.com/office/2006/metadata/properties" xmlns:ns3="74c9864e-14ef-495a-a9b2-6375bf81a747" xmlns:ns4="2caf5bfd-4fe3-4c1d-860d-8014b6bf1ce2" targetNamespace="http://schemas.microsoft.com/office/2006/metadata/properties" ma:root="true" ma:fieldsID="a9708b921afab3106b0aa95c192aa257" ns3:_="" ns4:_="">
    <xsd:import namespace="74c9864e-14ef-495a-a9b2-6375bf81a747"/>
    <xsd:import namespace="2caf5bfd-4fe3-4c1d-860d-8014b6bf1ce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c9864e-14ef-495a-a9b2-6375bf81a7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af5bfd-4fe3-4c1d-860d-8014b6bf1ce2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C677F4B-A188-4200-AD52-0D95193D01BE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2caf5bfd-4fe3-4c1d-860d-8014b6bf1ce2"/>
    <ds:schemaRef ds:uri="http://schemas.microsoft.com/office/2006/metadata/properties"/>
    <ds:schemaRef ds:uri="74c9864e-14ef-495a-a9b2-6375bf81a747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3CAE388-25B9-4E65-912B-675342422CF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7C0328-61B2-480A-A017-D9D98D01ED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c9864e-14ef-495a-a9b2-6375bf81a747"/>
    <ds:schemaRef ds:uri="2caf5bfd-4fe3-4c1d-860d-8014b6bf1c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854</TotalTime>
  <Words>229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Britannic Bold</vt:lpstr>
      <vt:lpstr>Calibri</vt:lpstr>
      <vt:lpstr>Calibri Light</vt:lpstr>
      <vt:lpstr>Courier New</vt:lpstr>
      <vt:lpstr>Narkisim</vt:lpstr>
      <vt:lpstr>Wingdings</vt:lpstr>
      <vt:lpstr>Office Theme</vt:lpstr>
      <vt:lpstr>Dr. Cristi Cole Athletic Director &amp; In-School Suspension Teacher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Cristi Cole In-School Suspension Teacher</dc:title>
  <dc:creator>Cole, Cristi</dc:creator>
  <cp:lastModifiedBy>Cole, Cristi</cp:lastModifiedBy>
  <cp:revision>62</cp:revision>
  <dcterms:created xsi:type="dcterms:W3CDTF">2020-08-25T15:43:54Z</dcterms:created>
  <dcterms:modified xsi:type="dcterms:W3CDTF">2025-04-15T17:45:45Z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0x010100907E9FAE9A494C4B9F3CA28D348A712D</vt:lpwstr>
  </property>
</Properties>
</file>